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9"/>
  </p:notesMasterIdLst>
  <p:handoutMasterIdLst>
    <p:handoutMasterId r:id="rId30"/>
  </p:handoutMasterIdLst>
  <p:sldIdLst>
    <p:sldId id="268" r:id="rId2"/>
    <p:sldId id="274" r:id="rId3"/>
    <p:sldId id="285" r:id="rId4"/>
    <p:sldId id="301" r:id="rId5"/>
    <p:sldId id="290" r:id="rId6"/>
    <p:sldId id="304" r:id="rId7"/>
    <p:sldId id="305" r:id="rId8"/>
    <p:sldId id="297" r:id="rId9"/>
    <p:sldId id="303" r:id="rId10"/>
    <p:sldId id="307" r:id="rId11"/>
    <p:sldId id="306" r:id="rId12"/>
    <p:sldId id="308" r:id="rId13"/>
    <p:sldId id="309" r:id="rId14"/>
    <p:sldId id="275" r:id="rId15"/>
    <p:sldId id="310" r:id="rId16"/>
    <p:sldId id="281" r:id="rId17"/>
    <p:sldId id="313" r:id="rId18"/>
    <p:sldId id="311" r:id="rId19"/>
    <p:sldId id="312" r:id="rId20"/>
    <p:sldId id="283" r:id="rId21"/>
    <p:sldId id="314" r:id="rId22"/>
    <p:sldId id="277" r:id="rId23"/>
    <p:sldId id="315" r:id="rId24"/>
    <p:sldId id="291" r:id="rId25"/>
    <p:sldId id="316" r:id="rId26"/>
    <p:sldId id="318" r:id="rId27"/>
    <p:sldId id="317" r:id="rId28"/>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356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958" autoAdjust="0"/>
  </p:normalViewPr>
  <p:slideViewPr>
    <p:cSldViewPr snapToGrid="0" snapToObjects="1">
      <p:cViewPr varScale="1">
        <p:scale>
          <a:sx n="98" d="100"/>
          <a:sy n="98" d="100"/>
        </p:scale>
        <p:origin x="532" y="68"/>
      </p:cViewPr>
      <p:guideLst/>
    </p:cSldViewPr>
  </p:slideViewPr>
  <p:notesTextViewPr>
    <p:cViewPr>
      <p:scale>
        <a:sx n="1" d="1"/>
        <a:sy n="1" d="1"/>
      </p:scale>
      <p:origin x="0" y="0"/>
    </p:cViewPr>
  </p:notesTextViewPr>
  <p:notesViewPr>
    <p:cSldViewPr snapToGrid="0" snapToObjects="1">
      <p:cViewPr varScale="1">
        <p:scale>
          <a:sx n="110" d="100"/>
          <a:sy n="110" d="100"/>
        </p:scale>
        <p:origin x="3696" y="16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6E6C163-EB8B-7E45-969D-1414387CBAA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a:extLst>
              <a:ext uri="{FF2B5EF4-FFF2-40B4-BE49-F238E27FC236}">
                <a16:creationId xmlns:a16="http://schemas.microsoft.com/office/drawing/2014/main" id="{4D434C23-4E9D-7E4F-8984-7A57116D9CE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3EAD1522-EBFB-E740-8220-72015B54434F}" type="datetimeFigureOut">
              <a:rPr lang="fi-FI" smtClean="0"/>
              <a:t>20.9.2022</a:t>
            </a:fld>
            <a:endParaRPr lang="fi-FI"/>
          </a:p>
        </p:txBody>
      </p:sp>
      <p:sp>
        <p:nvSpPr>
          <p:cNvPr id="4" name="Footer Placeholder 3">
            <a:extLst>
              <a:ext uri="{FF2B5EF4-FFF2-40B4-BE49-F238E27FC236}">
                <a16:creationId xmlns:a16="http://schemas.microsoft.com/office/drawing/2014/main" id="{14D07E79-0743-9A4E-82CB-BE698FE8D6AE}"/>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5" name="Slide Number Placeholder 4">
            <a:extLst>
              <a:ext uri="{FF2B5EF4-FFF2-40B4-BE49-F238E27FC236}">
                <a16:creationId xmlns:a16="http://schemas.microsoft.com/office/drawing/2014/main" id="{70627EBC-531A-EC4A-9540-5D6EDA774E1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0BDFF0C-23FB-3D47-8D32-D7658DF198A0}" type="slidenum">
              <a:rPr lang="fi-FI" smtClean="0"/>
              <a:t>‹#›</a:t>
            </a:fld>
            <a:endParaRPr lang="fi-FI"/>
          </a:p>
        </p:txBody>
      </p:sp>
    </p:spTree>
    <p:extLst>
      <p:ext uri="{BB962C8B-B14F-4D97-AF65-F5344CB8AC3E}">
        <p14:creationId xmlns:p14="http://schemas.microsoft.com/office/powerpoint/2010/main" val="18782993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35E722-2088-594E-B6DE-5F6385BC0A10}" type="datetimeFigureOut">
              <a:rPr lang="fi-FI" smtClean="0"/>
              <a:t>20.9.2022</a:t>
            </a:fld>
            <a:endParaRPr lang="fi-FI"/>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fi-FI"/>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AE15BA-1A23-D947-9DBA-49FB488C97DB}" type="slidenum">
              <a:rPr lang="fi-FI" smtClean="0"/>
              <a:t>‹#›</a:t>
            </a:fld>
            <a:endParaRPr lang="fi-FI"/>
          </a:p>
        </p:txBody>
      </p:sp>
    </p:spTree>
    <p:extLst>
      <p:ext uri="{BB962C8B-B14F-4D97-AF65-F5344CB8AC3E}">
        <p14:creationId xmlns:p14="http://schemas.microsoft.com/office/powerpoint/2010/main" val="16916512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285750" indent="-285750">
              <a:buFont typeface="Arial" panose="020B0604020202020204" pitchFamily="34" charset="0"/>
              <a:buChar char="•"/>
            </a:pPr>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2</a:t>
            </a:fld>
            <a:endParaRPr lang="fi-FI"/>
          </a:p>
        </p:txBody>
      </p:sp>
    </p:spTree>
    <p:extLst>
      <p:ext uri="{BB962C8B-B14F-4D97-AF65-F5344CB8AC3E}">
        <p14:creationId xmlns:p14="http://schemas.microsoft.com/office/powerpoint/2010/main" val="3711366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 typeface="Arial" panose="020B0604020202020204" pitchFamily="34" charset="0"/>
              <a:buChar char="•"/>
            </a:pPr>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23</a:t>
            </a:fld>
            <a:endParaRPr lang="fi-FI"/>
          </a:p>
        </p:txBody>
      </p:sp>
    </p:spTree>
    <p:extLst>
      <p:ext uri="{BB962C8B-B14F-4D97-AF65-F5344CB8AC3E}">
        <p14:creationId xmlns:p14="http://schemas.microsoft.com/office/powerpoint/2010/main" val="15433250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25</a:t>
            </a:fld>
            <a:endParaRPr lang="fi-FI"/>
          </a:p>
        </p:txBody>
      </p:sp>
    </p:spTree>
    <p:extLst>
      <p:ext uri="{BB962C8B-B14F-4D97-AF65-F5344CB8AC3E}">
        <p14:creationId xmlns:p14="http://schemas.microsoft.com/office/powerpoint/2010/main" val="358879350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 typeface="Arial" panose="020B0604020202020204" pitchFamily="34" charset="0"/>
              <a:buChar char="•"/>
            </a:pPr>
            <a:endParaRPr lang="fi-FI" baseline="0" dirty="0" smtClean="0"/>
          </a:p>
        </p:txBody>
      </p:sp>
      <p:sp>
        <p:nvSpPr>
          <p:cNvPr id="4" name="Dian numeron paikkamerkki 3"/>
          <p:cNvSpPr>
            <a:spLocks noGrp="1"/>
          </p:cNvSpPr>
          <p:nvPr>
            <p:ph type="sldNum" sz="quarter" idx="10"/>
          </p:nvPr>
        </p:nvSpPr>
        <p:spPr/>
        <p:txBody>
          <a:bodyPr/>
          <a:lstStyle/>
          <a:p>
            <a:fld id="{F4AE15BA-1A23-D947-9DBA-49FB488C97DB}" type="slidenum">
              <a:rPr lang="fi-FI" smtClean="0"/>
              <a:t>26</a:t>
            </a:fld>
            <a:endParaRPr lang="fi-FI"/>
          </a:p>
        </p:txBody>
      </p:sp>
    </p:spTree>
    <p:extLst>
      <p:ext uri="{BB962C8B-B14F-4D97-AF65-F5344CB8AC3E}">
        <p14:creationId xmlns:p14="http://schemas.microsoft.com/office/powerpoint/2010/main" val="31309289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27</a:t>
            </a:fld>
            <a:endParaRPr lang="fi-FI"/>
          </a:p>
        </p:txBody>
      </p:sp>
    </p:spTree>
    <p:extLst>
      <p:ext uri="{BB962C8B-B14F-4D97-AF65-F5344CB8AC3E}">
        <p14:creationId xmlns:p14="http://schemas.microsoft.com/office/powerpoint/2010/main" val="39177173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 typeface="Arial" panose="020B0604020202020204" pitchFamily="34" charset="0"/>
              <a:buChar char="•"/>
            </a:pPr>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3</a:t>
            </a:fld>
            <a:endParaRPr lang="fi-FI"/>
          </a:p>
        </p:txBody>
      </p:sp>
    </p:spTree>
    <p:extLst>
      <p:ext uri="{BB962C8B-B14F-4D97-AF65-F5344CB8AC3E}">
        <p14:creationId xmlns:p14="http://schemas.microsoft.com/office/powerpoint/2010/main" val="513991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indent="0">
              <a:buFont typeface="Arial" panose="020B0604020202020204" pitchFamily="34" charset="0"/>
              <a:buNone/>
            </a:pPr>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6</a:t>
            </a:fld>
            <a:endParaRPr lang="fi-FI"/>
          </a:p>
        </p:txBody>
      </p:sp>
    </p:spTree>
    <p:extLst>
      <p:ext uri="{BB962C8B-B14F-4D97-AF65-F5344CB8AC3E}">
        <p14:creationId xmlns:p14="http://schemas.microsoft.com/office/powerpoint/2010/main" val="1642597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indent="0">
              <a:buFont typeface="Arial" panose="020B0604020202020204" pitchFamily="34" charset="0"/>
              <a:buNone/>
            </a:pPr>
            <a:endParaRPr lang="fi-FI" baseline="0" dirty="0" smtClean="0"/>
          </a:p>
        </p:txBody>
      </p:sp>
      <p:sp>
        <p:nvSpPr>
          <p:cNvPr id="4" name="Dian numeron paikkamerkki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33CE14-C27A-42FB-A7CF-16D08FB8F53C}" type="slidenum">
              <a:rPr kumimoji="0" lang="fi-FI"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fi-FI"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794127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171450" indent="-171450">
              <a:buFont typeface="Arial" panose="020B0604020202020204" pitchFamily="34" charset="0"/>
              <a:buChar char="•"/>
            </a:pPr>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9</a:t>
            </a:fld>
            <a:endParaRPr lang="fi-FI"/>
          </a:p>
        </p:txBody>
      </p:sp>
    </p:spTree>
    <p:extLst>
      <p:ext uri="{BB962C8B-B14F-4D97-AF65-F5344CB8AC3E}">
        <p14:creationId xmlns:p14="http://schemas.microsoft.com/office/powerpoint/2010/main" val="29602434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10</a:t>
            </a:fld>
            <a:endParaRPr lang="fi-FI"/>
          </a:p>
        </p:txBody>
      </p:sp>
    </p:spTree>
    <p:extLst>
      <p:ext uri="{BB962C8B-B14F-4D97-AF65-F5344CB8AC3E}">
        <p14:creationId xmlns:p14="http://schemas.microsoft.com/office/powerpoint/2010/main" val="2562522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13</a:t>
            </a:fld>
            <a:endParaRPr lang="fi-FI"/>
          </a:p>
        </p:txBody>
      </p:sp>
    </p:spTree>
    <p:extLst>
      <p:ext uri="{BB962C8B-B14F-4D97-AF65-F5344CB8AC3E}">
        <p14:creationId xmlns:p14="http://schemas.microsoft.com/office/powerpoint/2010/main" val="7017412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16</a:t>
            </a:fld>
            <a:endParaRPr lang="fi-FI"/>
          </a:p>
        </p:txBody>
      </p:sp>
    </p:spTree>
    <p:extLst>
      <p:ext uri="{BB962C8B-B14F-4D97-AF65-F5344CB8AC3E}">
        <p14:creationId xmlns:p14="http://schemas.microsoft.com/office/powerpoint/2010/main" val="1292404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an kuvan paikkamerkki 1"/>
          <p:cNvSpPr>
            <a:spLocks noGrp="1" noRot="1" noChangeAspect="1"/>
          </p:cNvSpPr>
          <p:nvPr>
            <p:ph type="sldImg"/>
          </p:nvPr>
        </p:nvSpPr>
        <p:spPr/>
      </p:sp>
      <p:sp>
        <p:nvSpPr>
          <p:cNvPr id="3" name="Huomautusten paikkamerkki 2"/>
          <p:cNvSpPr>
            <a:spLocks noGrp="1"/>
          </p:cNvSpPr>
          <p:nvPr>
            <p:ph type="body" idx="1"/>
          </p:nvPr>
        </p:nvSpPr>
        <p:spPr/>
        <p:txBody>
          <a:bodyPr/>
          <a:lstStyle/>
          <a:p>
            <a:pPr marL="0" indent="0">
              <a:buFont typeface="Arial" panose="020B0604020202020204" pitchFamily="34" charset="0"/>
              <a:buNone/>
            </a:pPr>
            <a:endParaRPr lang="fi-FI" dirty="0"/>
          </a:p>
        </p:txBody>
      </p:sp>
      <p:sp>
        <p:nvSpPr>
          <p:cNvPr id="4" name="Dian numeron paikkamerkki 3"/>
          <p:cNvSpPr>
            <a:spLocks noGrp="1"/>
          </p:cNvSpPr>
          <p:nvPr>
            <p:ph type="sldNum" sz="quarter" idx="10"/>
          </p:nvPr>
        </p:nvSpPr>
        <p:spPr/>
        <p:txBody>
          <a:bodyPr/>
          <a:lstStyle/>
          <a:p>
            <a:fld id="{F4AE15BA-1A23-D947-9DBA-49FB488C97DB}" type="slidenum">
              <a:rPr lang="fi-FI" smtClean="0"/>
              <a:t>22</a:t>
            </a:fld>
            <a:endParaRPr lang="fi-FI"/>
          </a:p>
        </p:txBody>
      </p:sp>
    </p:spTree>
    <p:extLst>
      <p:ext uri="{BB962C8B-B14F-4D97-AF65-F5344CB8AC3E}">
        <p14:creationId xmlns:p14="http://schemas.microsoft.com/office/powerpoint/2010/main" val="413605411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5" Type="http://schemas.openxmlformats.org/officeDocument/2006/relationships/image" Target="../media/image2.svg"/><Relationship Id="rId4"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jp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Otsikkodi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FAF19-21EC-BE42-8CD4-9E35C5CD8798}"/>
              </a:ext>
            </a:extLst>
          </p:cNvPr>
          <p:cNvSpPr>
            <a:spLocks noGrp="1"/>
          </p:cNvSpPr>
          <p:nvPr>
            <p:ph type="ctrTitle"/>
          </p:nvPr>
        </p:nvSpPr>
        <p:spPr>
          <a:xfrm>
            <a:off x="5562598" y="3342065"/>
            <a:ext cx="5791202" cy="1616318"/>
          </a:xfrm>
        </p:spPr>
        <p:txBody>
          <a:bodyPr anchor="b">
            <a:normAutofit/>
          </a:bodyPr>
          <a:lstStyle>
            <a:lvl1pPr algn="l">
              <a:defRPr sz="3000"/>
            </a:lvl1pPr>
          </a:lstStyle>
          <a:p>
            <a:r>
              <a:rPr lang="fi-FI" smtClean="0"/>
              <a:t>Muokkaa perustyyl. napsautt.</a:t>
            </a:r>
            <a:endParaRPr lang="fi-FI" dirty="0"/>
          </a:p>
        </p:txBody>
      </p:sp>
      <p:sp>
        <p:nvSpPr>
          <p:cNvPr id="3" name="Subtitle 2">
            <a:extLst>
              <a:ext uri="{FF2B5EF4-FFF2-40B4-BE49-F238E27FC236}">
                <a16:creationId xmlns:a16="http://schemas.microsoft.com/office/drawing/2014/main" id="{B2DFBB34-7AEF-0D42-8FE0-766CC04D7CBC}"/>
              </a:ext>
            </a:extLst>
          </p:cNvPr>
          <p:cNvSpPr>
            <a:spLocks noGrp="1"/>
          </p:cNvSpPr>
          <p:nvPr>
            <p:ph type="subTitle" idx="1"/>
          </p:nvPr>
        </p:nvSpPr>
        <p:spPr>
          <a:xfrm>
            <a:off x="5499650" y="5404023"/>
            <a:ext cx="3490845" cy="827881"/>
          </a:xfrm>
          <a:prstGeom prst="rect">
            <a:avLst/>
          </a:prstGeom>
        </p:spPr>
        <p:txBody>
          <a:bodyPr anchor="b" anchorCtr="0"/>
          <a:lstStyle>
            <a:lvl1pPr marL="0" indent="0" algn="l">
              <a:lnSpc>
                <a:spcPct val="100000"/>
              </a:lnSpc>
              <a:spcBef>
                <a:spcPts val="0"/>
              </a:spcBef>
              <a:buNone/>
              <a:defRPr sz="2400" b="1" i="0">
                <a:latin typeface="Myriad Pro Semibold" panose="020B05030304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dirty="0"/>
          </a:p>
        </p:txBody>
      </p:sp>
      <p:sp>
        <p:nvSpPr>
          <p:cNvPr id="4" name="Date Placeholder 3">
            <a:extLst>
              <a:ext uri="{FF2B5EF4-FFF2-40B4-BE49-F238E27FC236}">
                <a16:creationId xmlns:a16="http://schemas.microsoft.com/office/drawing/2014/main" id="{06D0B4A3-34BF-3B42-84C8-671327FFDDFD}"/>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89EC0583-5CFE-9C4B-BC6A-360BC21F5930}"/>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3D7421EC-ADD2-6543-90BA-45154B80F6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0" name="Text Placeholder 9">
            <a:extLst>
              <a:ext uri="{FF2B5EF4-FFF2-40B4-BE49-F238E27FC236}">
                <a16:creationId xmlns:a16="http://schemas.microsoft.com/office/drawing/2014/main" id="{3F60C44A-8B8A-C64B-B282-B2E6A0BE6568}"/>
              </a:ext>
            </a:extLst>
          </p:cNvPr>
          <p:cNvSpPr>
            <a:spLocks noGrp="1"/>
          </p:cNvSpPr>
          <p:nvPr>
            <p:ph type="body" sz="quarter" idx="13"/>
          </p:nvPr>
        </p:nvSpPr>
        <p:spPr>
          <a:xfrm>
            <a:off x="9193695" y="5404024"/>
            <a:ext cx="2160105" cy="827880"/>
          </a:xfrm>
          <a:prstGeom prst="rect">
            <a:avLst/>
          </a:prstGeom>
        </p:spPr>
        <p:txBody>
          <a:bodyPr anchor="b" anchorCtr="0"/>
          <a:lstStyle>
            <a:lvl1pPr algn="l">
              <a:lnSpc>
                <a:spcPct val="100000"/>
              </a:lnSpc>
              <a:spcBef>
                <a:spcPts val="0"/>
              </a:spcBef>
              <a:spcAft>
                <a:spcPts val="700"/>
              </a:spcAft>
              <a:defRPr b="1" i="0">
                <a:latin typeface="Myriad Pro Semibold" panose="020B0503030403020204" pitchFamily="34" charset="0"/>
              </a:defRPr>
            </a:lvl1pPr>
          </a:lstStyle>
          <a:p>
            <a:pPr lvl="0"/>
            <a:r>
              <a:rPr lang="fi-FI" smtClean="0"/>
              <a:t>Muokkaa tekstin perustyylejä</a:t>
            </a:r>
          </a:p>
        </p:txBody>
      </p:sp>
      <p:pic>
        <p:nvPicPr>
          <p:cNvPr id="14" name="Picture 13">
            <a:extLst>
              <a:ext uri="{FF2B5EF4-FFF2-40B4-BE49-F238E27FC236}">
                <a16:creationId xmlns:a16="http://schemas.microsoft.com/office/drawing/2014/main" id="{8B0C3C31-B7EC-7844-8A10-E0462BAB2501}"/>
              </a:ext>
            </a:extLst>
          </p:cNvPr>
          <p:cNvPicPr>
            <a:picLocks noChangeAspect="1"/>
          </p:cNvPicPr>
          <p:nvPr userDrawn="1"/>
        </p:nvPicPr>
        <p:blipFill>
          <a:blip r:embed="rId2"/>
          <a:srcRect/>
          <a:stretch>
            <a:fillRect/>
          </a:stretch>
        </p:blipFill>
        <p:spPr>
          <a:xfrm>
            <a:off x="1589" y="638177"/>
            <a:ext cx="4886322" cy="5581646"/>
          </a:xfrm>
          <a:prstGeom prst="rect">
            <a:avLst/>
          </a:prstGeom>
        </p:spPr>
      </p:pic>
      <p:pic>
        <p:nvPicPr>
          <p:cNvPr id="16" name="Picture 15">
            <a:extLst>
              <a:ext uri="{FF2B5EF4-FFF2-40B4-BE49-F238E27FC236}">
                <a16:creationId xmlns:a16="http://schemas.microsoft.com/office/drawing/2014/main" id="{AC8FFFA5-D71B-9748-B0BA-D31C628AA399}"/>
              </a:ext>
            </a:extLst>
          </p:cNvPr>
          <p:cNvPicPr>
            <a:picLocks noChangeAspect="1"/>
          </p:cNvPicPr>
          <p:nvPr userDrawn="1"/>
        </p:nvPicPr>
        <p:blipFill>
          <a:blip r:embed="rId3"/>
          <a:srcRect/>
          <a:stretch>
            <a:fillRect/>
          </a:stretch>
        </p:blipFill>
        <p:spPr>
          <a:xfrm>
            <a:off x="11557000" y="635000"/>
            <a:ext cx="635000" cy="5588000"/>
          </a:xfrm>
          <a:prstGeom prst="rect">
            <a:avLst/>
          </a:prstGeom>
        </p:spPr>
      </p:pic>
      <p:pic>
        <p:nvPicPr>
          <p:cNvPr id="13" name="Picture 10">
            <a:extLst>
              <a:ext uri="{FF2B5EF4-FFF2-40B4-BE49-F238E27FC236}">
                <a16:creationId xmlns:a16="http://schemas.microsoft.com/office/drawing/2014/main" id="{798E66B9-AF33-7F46-BF15-E6C6C09C8ACD}"/>
              </a:ext>
            </a:extLst>
          </p:cNvPr>
          <p:cNvPicPr>
            <a:picLocks noChangeAspect="1"/>
          </p:cNvPicPr>
          <p:nvPr userDrawn="1"/>
        </p:nvPicPr>
        <p:blipFill>
          <a:blip r:embed="rId4">
            <a:extLst>
              <a:ext uri="{96DAC541-7B7A-43D3-8B79-37D633B846F1}">
                <asvg:svgBlip xmlns:asvg="http://schemas.microsoft.com/office/drawing/2016/SVG/main" xmlns="" r:embed="rId5"/>
              </a:ext>
            </a:extLst>
          </a:blip>
          <a:srcRect/>
          <a:stretch/>
        </p:blipFill>
        <p:spPr>
          <a:xfrm>
            <a:off x="5513704" y="780019"/>
            <a:ext cx="2300963" cy="2300963"/>
          </a:xfrm>
          <a:prstGeom prst="rect">
            <a:avLst/>
          </a:prstGeom>
        </p:spPr>
      </p:pic>
    </p:spTree>
    <p:extLst>
      <p:ext uri="{BB962C8B-B14F-4D97-AF65-F5344CB8AC3E}">
        <p14:creationId xmlns:p14="http://schemas.microsoft.com/office/powerpoint/2010/main" val="3684553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p:nvPr>
        </p:nvSpPr>
        <p:spPr>
          <a:xfrm>
            <a:off x="548071" y="363537"/>
            <a:ext cx="9331425" cy="1325563"/>
          </a:xfrm>
        </p:spPr>
        <p:txBody>
          <a:bodyPr/>
          <a:lstStyle/>
          <a:p>
            <a:r>
              <a:rPr lang="fi-FI" smtClean="0"/>
              <a:t>Muokkaa perustyyl. napsautt.</a:t>
            </a:r>
            <a:endParaRPr lang="fi-FI" dirty="0"/>
          </a:p>
        </p:txBody>
      </p:sp>
      <p:sp>
        <p:nvSpPr>
          <p:cNvPr id="8" name="Picture Placeholder 7">
            <a:extLst>
              <a:ext uri="{FF2B5EF4-FFF2-40B4-BE49-F238E27FC236}">
                <a16:creationId xmlns:a16="http://schemas.microsoft.com/office/drawing/2014/main" id="{DBD86E45-3990-8C41-BC33-6BDA229D4001}"/>
              </a:ext>
            </a:extLst>
          </p:cNvPr>
          <p:cNvSpPr>
            <a:spLocks noGrp="1"/>
          </p:cNvSpPr>
          <p:nvPr>
            <p:ph type="pic" sz="quarter" idx="15"/>
          </p:nvPr>
        </p:nvSpPr>
        <p:spPr>
          <a:xfrm>
            <a:off x="0" y="1997075"/>
            <a:ext cx="12192000" cy="4860925"/>
          </a:xfrm>
          <a:prstGeom prst="rect">
            <a:avLst/>
          </a:prstGeom>
          <a:noFill/>
        </p:spPr>
        <p:txBody>
          <a:bodyPr/>
          <a:lstStyle>
            <a:lvl1pPr>
              <a:defRPr>
                <a:noFill/>
              </a:defRPr>
            </a:lvl1pPr>
          </a:lstStyle>
          <a:p>
            <a:r>
              <a:rPr lang="fi-FI" smtClean="0"/>
              <a:t>Lisää kuva napsauttamalla kuvaketta</a:t>
            </a:r>
            <a:endParaRPr lang="fi-FI" dirty="0"/>
          </a:p>
        </p:txBody>
      </p:sp>
    </p:spTree>
    <p:extLst>
      <p:ext uri="{BB962C8B-B14F-4D97-AF65-F5344CB8AC3E}">
        <p14:creationId xmlns:p14="http://schemas.microsoft.com/office/powerpoint/2010/main" val="921000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Content">
    <p:spTree>
      <p:nvGrpSpPr>
        <p:cNvPr id="1" name=""/>
        <p:cNvGrpSpPr/>
        <p:nvPr/>
      </p:nvGrpSpPr>
      <p:grpSpPr>
        <a:xfrm>
          <a:off x="0" y="0"/>
          <a:ext cx="0" cy="0"/>
          <a:chOff x="0" y="0"/>
          <a:chExt cx="0" cy="0"/>
        </a:xfrm>
      </p:grpSpPr>
      <p:sp>
        <p:nvSpPr>
          <p:cNvPr id="2" name="Rounded Rectangle 1">
            <a:extLst>
              <a:ext uri="{FF2B5EF4-FFF2-40B4-BE49-F238E27FC236}">
                <a16:creationId xmlns:a16="http://schemas.microsoft.com/office/drawing/2014/main" id="{863E5C31-2334-524E-8E33-9C7D15606053}"/>
              </a:ext>
            </a:extLst>
          </p:cNvPr>
          <p:cNvSpPr/>
          <p:nvPr userDrawn="1"/>
        </p:nvSpPr>
        <p:spPr>
          <a:xfrm>
            <a:off x="546652" y="711821"/>
            <a:ext cx="10521841" cy="508000"/>
          </a:xfrm>
          <a:prstGeom prst="round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hasCustomPrompt="1"/>
          </p:nvPr>
        </p:nvSpPr>
        <p:spPr>
          <a:xfrm>
            <a:off x="654669" y="823981"/>
            <a:ext cx="9331425" cy="359879"/>
          </a:xfrm>
        </p:spPr>
        <p:txBody>
          <a:bodyPr>
            <a:normAutofit/>
          </a:bodyPr>
          <a:lstStyle>
            <a:lvl1pPr>
              <a:defRPr sz="1800">
                <a:solidFill>
                  <a:schemeClr val="bg1"/>
                </a:solidFill>
              </a:defRPr>
            </a:lvl1pPr>
          </a:lstStyle>
          <a:p>
            <a:r>
              <a:rPr lang="en-US" dirty="0"/>
              <a:t>CLICK TO EDIT MASTER TITLE STYLE</a:t>
            </a:r>
            <a:endParaRPr lang="fi-FI" dirty="0"/>
          </a:p>
        </p:txBody>
      </p:sp>
      <p:sp>
        <p:nvSpPr>
          <p:cNvPr id="17" name="Content Placeholder 2">
            <a:extLst>
              <a:ext uri="{FF2B5EF4-FFF2-40B4-BE49-F238E27FC236}">
                <a16:creationId xmlns:a16="http://schemas.microsoft.com/office/drawing/2014/main" id="{7E176F6A-01A6-934C-8D67-45342515AD1B}"/>
              </a:ext>
            </a:extLst>
          </p:cNvPr>
          <p:cNvSpPr>
            <a:spLocks noGrp="1"/>
          </p:cNvSpPr>
          <p:nvPr>
            <p:ph sz="quarter" idx="15"/>
          </p:nvPr>
        </p:nvSpPr>
        <p:spPr>
          <a:xfrm>
            <a:off x="546652" y="1700213"/>
            <a:ext cx="10807148" cy="4320000"/>
          </a:xfrm>
          <a:prstGeom prst="rect">
            <a:avLst/>
          </a:prstGeo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1" name="Text Placeholder 18">
            <a:extLst>
              <a:ext uri="{FF2B5EF4-FFF2-40B4-BE49-F238E27FC236}">
                <a16:creationId xmlns:a16="http://schemas.microsoft.com/office/drawing/2014/main" id="{D2AF91DE-F1F2-C648-8839-8281FD2DDE4F}"/>
              </a:ext>
            </a:extLst>
          </p:cNvPr>
          <p:cNvSpPr>
            <a:spLocks noGrp="1"/>
          </p:cNvSpPr>
          <p:nvPr>
            <p:ph type="body" sz="quarter" idx="14"/>
          </p:nvPr>
        </p:nvSpPr>
        <p:spPr>
          <a:xfrm>
            <a:off x="10667998" y="437322"/>
            <a:ext cx="1082399" cy="1082399"/>
          </a:xfrm>
          <a:prstGeom prst="rect">
            <a:avLst/>
          </a:prstGeom>
          <a:blipFill dpi="0" rotWithShape="1">
            <a:blip r:embed="rId2">
              <a:extLst>
                <a:ext uri="{96DAC541-7B7A-43D3-8B79-37D633B846F1}">
                  <asvg:svgBlip xmlns:asvg="http://schemas.microsoft.com/office/drawing/2016/SVG/main" xmlns="" r:embed="rId3"/>
                </a:ext>
              </a:extLst>
            </a:blip>
            <a:srcRect/>
            <a:stretch>
              <a:fillRect/>
            </a:stretch>
          </a:blipFill>
        </p:spPr>
        <p:txBody>
          <a:bodyPr/>
          <a:lstStyle>
            <a:lvl1pPr>
              <a:defRPr>
                <a:noFill/>
              </a:defRPr>
            </a:lvl1pPr>
          </a:lstStyle>
          <a:p>
            <a:pPr lvl="0"/>
            <a:r>
              <a:rPr lang="fi-FI" smtClean="0"/>
              <a:t>Muokkaa tekstin perustyylejä</a:t>
            </a:r>
          </a:p>
        </p:txBody>
      </p:sp>
    </p:spTree>
    <p:extLst>
      <p:ext uri="{BB962C8B-B14F-4D97-AF65-F5344CB8AC3E}">
        <p14:creationId xmlns:p14="http://schemas.microsoft.com/office/powerpoint/2010/main" val="10501376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6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a:xfrm>
            <a:off x="546652" y="6356350"/>
            <a:ext cx="2743200" cy="365125"/>
          </a:xfrm>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p:nvPr>
        </p:nvSpPr>
        <p:spPr>
          <a:xfrm>
            <a:off x="546652" y="2367278"/>
            <a:ext cx="4227129" cy="804322"/>
          </a:xfrm>
        </p:spPr>
        <p:txBody>
          <a:bodyPr/>
          <a:lstStyle>
            <a:lvl1pPr>
              <a:lnSpc>
                <a:spcPct val="100000"/>
              </a:lnSpc>
              <a:defRPr/>
            </a:lvl1pPr>
          </a:lstStyle>
          <a:p>
            <a:r>
              <a:rPr lang="fi-FI" smtClean="0"/>
              <a:t>Muokkaa perustyyl. napsautt.</a:t>
            </a:r>
            <a:endParaRPr lang="fi-FI" dirty="0"/>
          </a:p>
        </p:txBody>
      </p:sp>
      <p:pic>
        <p:nvPicPr>
          <p:cNvPr id="10" name="Picture 9">
            <a:extLst>
              <a:ext uri="{FF2B5EF4-FFF2-40B4-BE49-F238E27FC236}">
                <a16:creationId xmlns:a16="http://schemas.microsoft.com/office/drawing/2014/main" id="{EF9FA8AB-BB8B-FC4A-AF5D-635FF05DC168}"/>
              </a:ext>
            </a:extLst>
          </p:cNvPr>
          <p:cNvPicPr>
            <a:picLocks noChangeAspect="1"/>
          </p:cNvPicPr>
          <p:nvPr userDrawn="1"/>
        </p:nvPicPr>
        <p:blipFill>
          <a:blip r:embed="rId2">
            <a:extLst>
              <a:ext uri="{96DAC541-7B7A-43D3-8B79-37D633B846F1}">
                <asvg:svgBlip xmlns:asvg="http://schemas.microsoft.com/office/drawing/2016/SVG/main" xmlns="" r:embed="rId3"/>
              </a:ext>
            </a:extLst>
          </a:blip>
          <a:srcRect/>
          <a:stretch/>
        </p:blipFill>
        <p:spPr>
          <a:xfrm>
            <a:off x="10223500" y="491783"/>
            <a:ext cx="1415429" cy="1415429"/>
          </a:xfrm>
          <a:prstGeom prst="rect">
            <a:avLst/>
          </a:prstGeom>
        </p:spPr>
      </p:pic>
      <p:pic>
        <p:nvPicPr>
          <p:cNvPr id="14" name="Picture 13">
            <a:extLst>
              <a:ext uri="{FF2B5EF4-FFF2-40B4-BE49-F238E27FC236}">
                <a16:creationId xmlns:a16="http://schemas.microsoft.com/office/drawing/2014/main" id="{4A52BF82-C81F-0C4A-A82D-82CB307EC768}"/>
              </a:ext>
            </a:extLst>
          </p:cNvPr>
          <p:cNvPicPr>
            <a:picLocks noChangeAspect="1"/>
          </p:cNvPicPr>
          <p:nvPr userDrawn="1"/>
        </p:nvPicPr>
        <p:blipFill>
          <a:blip r:embed="rId4"/>
          <a:srcRect/>
          <a:stretch>
            <a:fillRect/>
          </a:stretch>
        </p:blipFill>
        <p:spPr>
          <a:xfrm>
            <a:off x="5790339" y="2809622"/>
            <a:ext cx="5791679" cy="2889756"/>
          </a:xfrm>
          <a:prstGeom prst="rect">
            <a:avLst/>
          </a:prstGeom>
        </p:spPr>
      </p:pic>
      <p:sp>
        <p:nvSpPr>
          <p:cNvPr id="17" name="Text Placeholder 8">
            <a:extLst>
              <a:ext uri="{FF2B5EF4-FFF2-40B4-BE49-F238E27FC236}">
                <a16:creationId xmlns:a16="http://schemas.microsoft.com/office/drawing/2014/main" id="{ED9336C4-E310-BA4B-A124-ED4F9F01C849}"/>
              </a:ext>
            </a:extLst>
          </p:cNvPr>
          <p:cNvSpPr>
            <a:spLocks noGrp="1"/>
          </p:cNvSpPr>
          <p:nvPr>
            <p:ph type="body" sz="quarter" idx="13"/>
          </p:nvPr>
        </p:nvSpPr>
        <p:spPr>
          <a:xfrm>
            <a:off x="546652" y="4137706"/>
            <a:ext cx="4246562" cy="1252537"/>
          </a:xfrm>
          <a:prstGeom prst="rect">
            <a:avLst/>
          </a:prstGeom>
        </p:spPr>
        <p:txBody>
          <a:bodyPr/>
          <a:lstStyle>
            <a:lvl1pPr>
              <a:defRPr>
                <a:solidFill>
                  <a:schemeClr val="tx2"/>
                </a:solidFill>
              </a:defRPr>
            </a:lvl1pPr>
          </a:lstStyle>
          <a:p>
            <a:pPr lvl="0"/>
            <a:r>
              <a:rPr lang="fi-FI" smtClean="0"/>
              <a:t>Muokkaa tekstin perustyylejä</a:t>
            </a:r>
          </a:p>
        </p:txBody>
      </p:sp>
      <p:sp>
        <p:nvSpPr>
          <p:cNvPr id="22" name="Text Placeholder 21">
            <a:extLst>
              <a:ext uri="{FF2B5EF4-FFF2-40B4-BE49-F238E27FC236}">
                <a16:creationId xmlns:a16="http://schemas.microsoft.com/office/drawing/2014/main" id="{012D131F-40A5-7E4C-BE29-21F2CD793E29}"/>
              </a:ext>
            </a:extLst>
          </p:cNvPr>
          <p:cNvSpPr>
            <a:spLocks noGrp="1"/>
          </p:cNvSpPr>
          <p:nvPr>
            <p:ph type="body" sz="quarter" idx="14"/>
          </p:nvPr>
        </p:nvSpPr>
        <p:spPr>
          <a:xfrm>
            <a:off x="546652" y="3393375"/>
            <a:ext cx="4246562" cy="466725"/>
          </a:xfrm>
          <a:prstGeom prst="rect">
            <a:avLst/>
          </a:prstGeom>
        </p:spPr>
        <p:txBody>
          <a:bodyPr/>
          <a:lstStyle/>
          <a:p>
            <a:pPr lvl="0"/>
            <a:r>
              <a:rPr lang="fi-FI" smtClean="0"/>
              <a:t>Muokkaa tekstin perustyylejä</a:t>
            </a:r>
          </a:p>
        </p:txBody>
      </p:sp>
      <p:sp>
        <p:nvSpPr>
          <p:cNvPr id="27" name="Text Placeholder 8">
            <a:extLst>
              <a:ext uri="{FF2B5EF4-FFF2-40B4-BE49-F238E27FC236}">
                <a16:creationId xmlns:a16="http://schemas.microsoft.com/office/drawing/2014/main" id="{3FFDB904-AAFE-B246-99E3-E5C227AF87B7}"/>
              </a:ext>
            </a:extLst>
          </p:cNvPr>
          <p:cNvSpPr>
            <a:spLocks noGrp="1"/>
          </p:cNvSpPr>
          <p:nvPr>
            <p:ph type="body" sz="quarter" idx="17"/>
          </p:nvPr>
        </p:nvSpPr>
        <p:spPr>
          <a:xfrm>
            <a:off x="7397749" y="743884"/>
            <a:ext cx="2576514" cy="911225"/>
          </a:xfrm>
          <a:prstGeom prst="rect">
            <a:avLst/>
          </a:prstGeom>
        </p:spPr>
        <p:txBody>
          <a:bodyPr/>
          <a:lstStyle>
            <a:lvl1pPr algn="r">
              <a:lnSpc>
                <a:spcPct val="100000"/>
              </a:lnSpc>
              <a:spcBef>
                <a:spcPts val="0"/>
              </a:spcBef>
              <a:defRPr>
                <a:solidFill>
                  <a:schemeClr val="tx2"/>
                </a:solidFill>
              </a:defRPr>
            </a:lvl1pPr>
          </a:lstStyle>
          <a:p>
            <a:pPr lvl="0"/>
            <a:r>
              <a:rPr lang="fi-FI" smtClean="0"/>
              <a:t>Muokkaa tekstin perustyylejä</a:t>
            </a:r>
          </a:p>
        </p:txBody>
      </p:sp>
    </p:spTree>
    <p:extLst>
      <p:ext uri="{BB962C8B-B14F-4D97-AF65-F5344CB8AC3E}">
        <p14:creationId xmlns:p14="http://schemas.microsoft.com/office/powerpoint/2010/main" val="1865837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Vain otsikk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47DA5-A0C9-1546-A846-5A051283CB70}"/>
              </a:ext>
            </a:extLst>
          </p:cNvPr>
          <p:cNvSpPr>
            <a:spLocks noGrp="1"/>
          </p:cNvSpPr>
          <p:nvPr>
            <p:ph type="title"/>
          </p:nvPr>
        </p:nvSpPr>
        <p:spPr>
          <a:xfrm>
            <a:off x="546652" y="365125"/>
            <a:ext cx="9877508" cy="1325563"/>
          </a:xfrm>
        </p:spPr>
        <p:txBody>
          <a:bodyPr/>
          <a:lstStyle/>
          <a:p>
            <a:r>
              <a:rPr lang="fi-FI" smtClean="0"/>
              <a:t>Muokkaa perustyyl. napsautt.</a:t>
            </a:r>
            <a:endParaRPr lang="fi-FI" dirty="0"/>
          </a:p>
        </p:txBody>
      </p:sp>
      <p:sp>
        <p:nvSpPr>
          <p:cNvPr id="3" name="Date Placeholder 2">
            <a:extLst>
              <a:ext uri="{FF2B5EF4-FFF2-40B4-BE49-F238E27FC236}">
                <a16:creationId xmlns:a16="http://schemas.microsoft.com/office/drawing/2014/main" id="{BF128CF5-6F1F-A342-BE32-9924394EC436}"/>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4" name="Footer Placeholder 3">
            <a:extLst>
              <a:ext uri="{FF2B5EF4-FFF2-40B4-BE49-F238E27FC236}">
                <a16:creationId xmlns:a16="http://schemas.microsoft.com/office/drawing/2014/main" id="{415B1B62-A26C-204B-8676-FD624DF0F403}"/>
              </a:ext>
            </a:extLst>
          </p:cNvPr>
          <p:cNvSpPr>
            <a:spLocks noGrp="1"/>
          </p:cNvSpPr>
          <p:nvPr>
            <p:ph type="ftr" sz="quarter" idx="11"/>
          </p:nvPr>
        </p:nvSpPr>
        <p:spPr/>
        <p:txBody>
          <a:bodyPr/>
          <a:lstStyle/>
          <a:p>
            <a:endParaRPr lang="fi-FI"/>
          </a:p>
        </p:txBody>
      </p:sp>
      <p:sp>
        <p:nvSpPr>
          <p:cNvPr id="5" name="Slide Number Placeholder 4">
            <a:extLst>
              <a:ext uri="{FF2B5EF4-FFF2-40B4-BE49-F238E27FC236}">
                <a16:creationId xmlns:a16="http://schemas.microsoft.com/office/drawing/2014/main" id="{229ACD7A-47DF-2543-9E2E-F30E90C7F4DA}"/>
              </a:ext>
            </a:extLst>
          </p:cNvPr>
          <p:cNvSpPr>
            <a:spLocks noGrp="1"/>
          </p:cNvSpPr>
          <p:nvPr>
            <p:ph type="sldNum" sz="quarter" idx="12"/>
          </p:nvPr>
        </p:nvSpPr>
        <p:spPr/>
        <p:txBody>
          <a:bodyPr/>
          <a:lstStyle/>
          <a:p>
            <a:fld id="{F6975956-C45A-444E-9050-E8F36A744109}" type="slidenum">
              <a:rPr lang="fi-FI" smtClean="0"/>
              <a:t>‹#›</a:t>
            </a:fld>
            <a:endParaRPr lang="fi-FI"/>
          </a:p>
        </p:txBody>
      </p:sp>
    </p:spTree>
    <p:extLst>
      <p:ext uri="{BB962C8B-B14F-4D97-AF65-F5344CB8AC3E}">
        <p14:creationId xmlns:p14="http://schemas.microsoft.com/office/powerpoint/2010/main" val="149173247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E9AF49E-4591-9A48-8C26-07811A8516D2}"/>
              </a:ext>
            </a:extLst>
          </p:cNvPr>
          <p:cNvSpPr>
            <a:spLocks noGrp="1"/>
          </p:cNvSpPr>
          <p:nvPr>
            <p:ph type="dt" sz="half" idx="10"/>
          </p:nvPr>
        </p:nvSpPr>
        <p:spPr/>
        <p:txBody>
          <a:bodyPr/>
          <a:lstStyle/>
          <a:p>
            <a:fld id="{A415DF49-1446-7B45-AC41-8120F8712E53}" type="datetimeFigureOut">
              <a:rPr lang="fi-FI" smtClean="0"/>
              <a:t>20.9.2022</a:t>
            </a:fld>
            <a:endParaRPr lang="fi-FI" dirty="0"/>
          </a:p>
        </p:txBody>
      </p:sp>
      <p:sp>
        <p:nvSpPr>
          <p:cNvPr id="3" name="Footer Placeholder 2">
            <a:extLst>
              <a:ext uri="{FF2B5EF4-FFF2-40B4-BE49-F238E27FC236}">
                <a16:creationId xmlns:a16="http://schemas.microsoft.com/office/drawing/2014/main" id="{249727E1-70F4-F441-A512-427448FDAA3B}"/>
              </a:ext>
            </a:extLst>
          </p:cNvPr>
          <p:cNvSpPr>
            <a:spLocks noGrp="1"/>
          </p:cNvSpPr>
          <p:nvPr>
            <p:ph type="ftr" sz="quarter" idx="11"/>
          </p:nvPr>
        </p:nvSpPr>
        <p:spPr/>
        <p:txBody>
          <a:bodyPr/>
          <a:lstStyle/>
          <a:p>
            <a:endParaRPr lang="fi-FI"/>
          </a:p>
        </p:txBody>
      </p:sp>
      <p:sp>
        <p:nvSpPr>
          <p:cNvPr id="4" name="Slide Number Placeholder 3">
            <a:extLst>
              <a:ext uri="{FF2B5EF4-FFF2-40B4-BE49-F238E27FC236}">
                <a16:creationId xmlns:a16="http://schemas.microsoft.com/office/drawing/2014/main" id="{4E53B88B-353C-AA4B-BB7C-844EF0646EA2}"/>
              </a:ext>
            </a:extLst>
          </p:cNvPr>
          <p:cNvSpPr>
            <a:spLocks noGrp="1"/>
          </p:cNvSpPr>
          <p:nvPr>
            <p:ph type="sldNum" sz="quarter" idx="12"/>
          </p:nvPr>
        </p:nvSpPr>
        <p:spPr/>
        <p:txBody>
          <a:bodyPr/>
          <a:lstStyle/>
          <a:p>
            <a:fld id="{F6975956-C45A-444E-9050-E8F36A744109}" type="slidenum">
              <a:rPr lang="fi-FI" smtClean="0"/>
              <a:t>‹#›</a:t>
            </a:fld>
            <a:endParaRPr lang="fi-FI"/>
          </a:p>
        </p:txBody>
      </p:sp>
    </p:spTree>
    <p:extLst>
      <p:ext uri="{BB962C8B-B14F-4D97-AF65-F5344CB8AC3E}">
        <p14:creationId xmlns:p14="http://schemas.microsoft.com/office/powerpoint/2010/main" val="32043455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A35FC17A-C13B-EA4B-A13F-D71D70E29CC0}"/>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7812B73A-2FF0-4A4E-928B-83ACA74309AB}"/>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3081960-CB85-5A4C-8D63-CDE4529F2D3A}"/>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7" name="Picture Placeholder 24">
            <a:extLst>
              <a:ext uri="{FF2B5EF4-FFF2-40B4-BE49-F238E27FC236}">
                <a16:creationId xmlns:a16="http://schemas.microsoft.com/office/drawing/2014/main" id="{44825299-1CBC-8E49-8EA6-1AD20B4261D1}"/>
              </a:ext>
            </a:extLst>
          </p:cNvPr>
          <p:cNvSpPr>
            <a:spLocks noGrp="1"/>
          </p:cNvSpPr>
          <p:nvPr>
            <p:ph type="pic" sz="quarter" idx="15"/>
          </p:nvPr>
        </p:nvSpPr>
        <p:spPr>
          <a:xfrm>
            <a:off x="6493404" y="640821"/>
            <a:ext cx="5040000" cy="5040000"/>
          </a:xfrm>
          <a:prstGeom prst="rect">
            <a:avLst/>
          </a:prstGeom>
          <a:noFill/>
        </p:spPr>
        <p:txBody>
          <a:bodyPr/>
          <a:lstStyle>
            <a:lvl1pPr>
              <a:defRPr>
                <a:noFill/>
              </a:defRPr>
            </a:lvl1pPr>
          </a:lstStyle>
          <a:p>
            <a:r>
              <a:rPr lang="fi-FI" smtClean="0"/>
              <a:t>Lisää kuva napsauttamalla kuvaketta</a:t>
            </a:r>
            <a:endParaRPr lang="fi-FI" dirty="0"/>
          </a:p>
        </p:txBody>
      </p:sp>
      <p:sp>
        <p:nvSpPr>
          <p:cNvPr id="8" name="Title 1">
            <a:extLst>
              <a:ext uri="{FF2B5EF4-FFF2-40B4-BE49-F238E27FC236}">
                <a16:creationId xmlns:a16="http://schemas.microsoft.com/office/drawing/2014/main" id="{C2727F43-1C8F-B34C-95DC-3285FA52D25C}"/>
              </a:ext>
            </a:extLst>
          </p:cNvPr>
          <p:cNvSpPr>
            <a:spLocks noGrp="1"/>
          </p:cNvSpPr>
          <p:nvPr>
            <p:ph type="title"/>
          </p:nvPr>
        </p:nvSpPr>
        <p:spPr>
          <a:xfrm>
            <a:off x="546652" y="640821"/>
            <a:ext cx="5765526" cy="1325563"/>
          </a:xfrm>
        </p:spPr>
        <p:txBody>
          <a:bodyPr/>
          <a:lstStyle/>
          <a:p>
            <a:r>
              <a:rPr lang="fi-FI" smtClean="0"/>
              <a:t>Muokkaa perustyyl. napsautt.</a:t>
            </a:r>
            <a:endParaRPr lang="fi-FI" dirty="0"/>
          </a:p>
        </p:txBody>
      </p:sp>
      <p:sp>
        <p:nvSpPr>
          <p:cNvPr id="9" name="Text Placeholder 9">
            <a:extLst>
              <a:ext uri="{FF2B5EF4-FFF2-40B4-BE49-F238E27FC236}">
                <a16:creationId xmlns:a16="http://schemas.microsoft.com/office/drawing/2014/main" id="{B7F56288-4DF8-1C44-A834-6C9DA451A8CB}"/>
              </a:ext>
            </a:extLst>
          </p:cNvPr>
          <p:cNvSpPr>
            <a:spLocks noGrp="1"/>
          </p:cNvSpPr>
          <p:nvPr>
            <p:ph type="body" sz="quarter" idx="13"/>
          </p:nvPr>
        </p:nvSpPr>
        <p:spPr>
          <a:xfrm>
            <a:off x="546652" y="2365513"/>
            <a:ext cx="5765526" cy="3780112"/>
          </a:xfrm>
          <a:prstGeom prst="rect">
            <a:avLst/>
          </a:prstGeom>
        </p:spPr>
        <p:txBody>
          <a:bodyPr>
            <a:normAutofit/>
          </a:bodyPr>
          <a:lstStyle>
            <a:lvl1pPr marL="274638" indent="-274638">
              <a:lnSpc>
                <a:spcPct val="100000"/>
              </a:lnSpc>
              <a:spcBef>
                <a:spcPts val="0"/>
              </a:spcBef>
              <a:buClr>
                <a:srgbClr val="53565A"/>
              </a:buClr>
              <a:buFont typeface="Arial" panose="020B0604020202020204" pitchFamily="34" charset="0"/>
              <a:buChar char="•"/>
              <a:tabLst/>
              <a:defRPr sz="3000" b="1" i="0">
                <a:solidFill>
                  <a:schemeClr val="tx2"/>
                </a:solidFill>
                <a:latin typeface="Myriad Pro" panose="020B0503030403020204" pitchFamily="34" charset="0"/>
              </a:defRPr>
            </a:lvl1pPr>
          </a:lstStyle>
          <a:p>
            <a:pPr lvl="0"/>
            <a:r>
              <a:rPr lang="fi-FI" smtClean="0"/>
              <a:t>Muokkaa tekstin perustyylejä</a:t>
            </a:r>
          </a:p>
        </p:txBody>
      </p:sp>
      <p:sp>
        <p:nvSpPr>
          <p:cNvPr id="11" name="Text Placeholder 18">
            <a:extLst>
              <a:ext uri="{FF2B5EF4-FFF2-40B4-BE49-F238E27FC236}">
                <a16:creationId xmlns:a16="http://schemas.microsoft.com/office/drawing/2014/main" id="{64AD0898-3F5B-174A-B937-25407F4E96CF}"/>
              </a:ext>
            </a:extLst>
          </p:cNvPr>
          <p:cNvSpPr>
            <a:spLocks noGrp="1"/>
          </p:cNvSpPr>
          <p:nvPr>
            <p:ph type="body" sz="quarter" idx="14"/>
          </p:nvPr>
        </p:nvSpPr>
        <p:spPr>
          <a:xfrm>
            <a:off x="10667998" y="437322"/>
            <a:ext cx="1082399" cy="1082399"/>
          </a:xfrm>
          <a:prstGeom prst="rect">
            <a:avLst/>
          </a:prstGeom>
          <a:blipFill dpi="0" rotWithShape="1">
            <a:blip r:embed="rId2">
              <a:extLst>
                <a:ext uri="{96DAC541-7B7A-43D3-8B79-37D633B846F1}">
                  <asvg:svgBlip xmlns:asvg="http://schemas.microsoft.com/office/drawing/2016/SVG/main" xmlns="" r:embed="rId3"/>
                </a:ext>
              </a:extLst>
            </a:blip>
            <a:srcRect/>
            <a:stretch>
              <a:fillRect/>
            </a:stretch>
          </a:blipFill>
        </p:spPr>
        <p:txBody>
          <a:bodyPr/>
          <a:lstStyle>
            <a:lvl1pPr>
              <a:defRPr>
                <a:noFill/>
              </a:defRPr>
            </a:lvl1pPr>
          </a:lstStyle>
          <a:p>
            <a:pPr lvl="0"/>
            <a:r>
              <a:rPr lang="fi-FI" smtClean="0"/>
              <a:t>Muokkaa tekstin perustyylejä</a:t>
            </a:r>
          </a:p>
        </p:txBody>
      </p:sp>
    </p:spTree>
    <p:extLst>
      <p:ext uri="{BB962C8B-B14F-4D97-AF65-F5344CB8AC3E}">
        <p14:creationId xmlns:p14="http://schemas.microsoft.com/office/powerpoint/2010/main" val="9902035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san ylätunniste">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6C6BCC6-270D-3A4D-B2E2-7BA56A80D3B1}"/>
              </a:ext>
            </a:extLst>
          </p:cNvPr>
          <p:cNvSpPr>
            <a:spLocks noGrp="1"/>
          </p:cNvSpPr>
          <p:nvPr>
            <p:ph type="body" idx="1"/>
          </p:nvPr>
        </p:nvSpPr>
        <p:spPr>
          <a:xfrm>
            <a:off x="518769" y="3886328"/>
            <a:ext cx="10787271" cy="1981072"/>
          </a:xfrm>
          <a:prstGeom prst="rect">
            <a:avLst/>
          </a:prstGeom>
        </p:spPr>
        <p:txBody>
          <a:bodyPr>
            <a:normAutofit/>
          </a:bodyPr>
          <a:lstStyle>
            <a:lvl1pPr marL="0" marR="0" indent="0" algn="l" defTabSz="914400" rtl="0" eaLnBrk="1" fontAlgn="auto" latinLnBrk="0" hangingPunct="1">
              <a:lnSpc>
                <a:spcPct val="100000"/>
              </a:lnSpc>
              <a:spcBef>
                <a:spcPts val="0"/>
              </a:spcBef>
              <a:spcAft>
                <a:spcPts val="700"/>
              </a:spcAft>
              <a:buClrTx/>
              <a:buSzTx/>
              <a:buFont typeface="Arial" panose="020B0604020202020204" pitchFamily="34" charset="0"/>
              <a:buNone/>
              <a:tabLst/>
              <a:defRPr sz="3600" b="1" i="0">
                <a:solidFill>
                  <a:schemeClr val="tx2"/>
                </a:solidFill>
                <a:latin typeface="Myriad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fi-FI" smtClean="0"/>
              <a:t>Muokkaa tekstin perustyylejä</a:t>
            </a:r>
          </a:p>
        </p:txBody>
      </p:sp>
      <p:sp>
        <p:nvSpPr>
          <p:cNvPr id="4" name="Date Placeholder 3">
            <a:extLst>
              <a:ext uri="{FF2B5EF4-FFF2-40B4-BE49-F238E27FC236}">
                <a16:creationId xmlns:a16="http://schemas.microsoft.com/office/drawing/2014/main" id="{A35FC17A-C13B-EA4B-A13F-D71D70E29CC0}"/>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7812B73A-2FF0-4A4E-928B-83ACA74309AB}"/>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3081960-CB85-5A4C-8D63-CDE4529F2D3A}"/>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0" name="Picture Placeholder 9">
            <a:extLst>
              <a:ext uri="{FF2B5EF4-FFF2-40B4-BE49-F238E27FC236}">
                <a16:creationId xmlns:a16="http://schemas.microsoft.com/office/drawing/2014/main" id="{F99102C7-DACE-EA43-979B-DADCB8F5522D}"/>
              </a:ext>
            </a:extLst>
          </p:cNvPr>
          <p:cNvSpPr>
            <a:spLocks noGrp="1"/>
          </p:cNvSpPr>
          <p:nvPr>
            <p:ph type="pic" sz="quarter" idx="13"/>
          </p:nvPr>
        </p:nvSpPr>
        <p:spPr>
          <a:xfrm>
            <a:off x="0" y="0"/>
            <a:ext cx="12192000" cy="3036888"/>
          </a:xfrm>
          <a:prstGeom prst="rect">
            <a:avLst/>
          </a:prstGeom>
          <a:noFill/>
        </p:spPr>
        <p:txBody>
          <a:bodyPr/>
          <a:lstStyle>
            <a:lvl1pPr>
              <a:defRPr>
                <a:noFill/>
              </a:defRPr>
            </a:lvl1pPr>
          </a:lstStyle>
          <a:p>
            <a:r>
              <a:rPr lang="fi-FI" smtClean="0"/>
              <a:t>Lisää kuva napsauttamalla kuvaketta</a:t>
            </a:r>
            <a:endParaRPr lang="fi-FI" dirty="0"/>
          </a:p>
        </p:txBody>
      </p:sp>
    </p:spTree>
    <p:extLst>
      <p:ext uri="{BB962C8B-B14F-4D97-AF65-F5344CB8AC3E}">
        <p14:creationId xmlns:p14="http://schemas.microsoft.com/office/powerpoint/2010/main" val="1711881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_Section Header">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6C6BCC6-270D-3A4D-B2E2-7BA56A80D3B1}"/>
              </a:ext>
            </a:extLst>
          </p:cNvPr>
          <p:cNvSpPr>
            <a:spLocks noGrp="1"/>
          </p:cNvSpPr>
          <p:nvPr>
            <p:ph type="body" idx="1"/>
          </p:nvPr>
        </p:nvSpPr>
        <p:spPr>
          <a:xfrm>
            <a:off x="566529" y="2063115"/>
            <a:ext cx="6564312" cy="1500187"/>
          </a:xfrm>
          <a:prstGeom prst="rect">
            <a:avLst/>
          </a:prstGeom>
        </p:spPr>
        <p:txBody>
          <a:bodyPr>
            <a:normAutofit/>
          </a:bodyPr>
          <a:lstStyle>
            <a:lvl1pPr marL="0" indent="0">
              <a:lnSpc>
                <a:spcPct val="100000"/>
              </a:lnSpc>
              <a:spcBef>
                <a:spcPts val="0"/>
              </a:spcBef>
              <a:buNone/>
              <a:defRPr sz="3600" b="1" i="0">
                <a:solidFill>
                  <a:schemeClr val="tx2"/>
                </a:solidFill>
                <a:latin typeface="Myriad Pro" panose="020B0503030403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a:t>
            </a:r>
          </a:p>
        </p:txBody>
      </p:sp>
      <p:sp>
        <p:nvSpPr>
          <p:cNvPr id="4" name="Date Placeholder 3">
            <a:extLst>
              <a:ext uri="{FF2B5EF4-FFF2-40B4-BE49-F238E27FC236}">
                <a16:creationId xmlns:a16="http://schemas.microsoft.com/office/drawing/2014/main" id="{A35FC17A-C13B-EA4B-A13F-D71D70E29CC0}"/>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7812B73A-2FF0-4A4E-928B-83ACA74309AB}"/>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B3081960-CB85-5A4C-8D63-CDE4529F2D3A}"/>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ext Placeholder 8">
            <a:extLst>
              <a:ext uri="{FF2B5EF4-FFF2-40B4-BE49-F238E27FC236}">
                <a16:creationId xmlns:a16="http://schemas.microsoft.com/office/drawing/2014/main" id="{CCA3E203-1029-D44A-99C7-E993FE8457D4}"/>
              </a:ext>
            </a:extLst>
          </p:cNvPr>
          <p:cNvSpPr>
            <a:spLocks noGrp="1"/>
          </p:cNvSpPr>
          <p:nvPr>
            <p:ph type="body" sz="quarter" idx="13"/>
          </p:nvPr>
        </p:nvSpPr>
        <p:spPr>
          <a:xfrm>
            <a:off x="566529" y="3820206"/>
            <a:ext cx="6564312" cy="1252537"/>
          </a:xfrm>
          <a:prstGeom prst="rect">
            <a:avLst/>
          </a:prstGeom>
        </p:spPr>
        <p:txBody>
          <a:bodyPr/>
          <a:lstStyle>
            <a:lvl1pPr>
              <a:lnSpc>
                <a:spcPct val="100000"/>
              </a:lnSpc>
              <a:spcBef>
                <a:spcPts val="0"/>
              </a:spcBef>
              <a:defRPr>
                <a:solidFill>
                  <a:schemeClr val="tx2"/>
                </a:solidFill>
              </a:defRPr>
            </a:lvl1pPr>
          </a:lstStyle>
          <a:p>
            <a:pPr lvl="0"/>
            <a:r>
              <a:rPr lang="fi-FI" smtClean="0"/>
              <a:t>Muokkaa tekstin perustyylejä</a:t>
            </a:r>
          </a:p>
        </p:txBody>
      </p:sp>
      <p:pic>
        <p:nvPicPr>
          <p:cNvPr id="10" name="Picture 7">
            <a:extLst>
              <a:ext uri="{FF2B5EF4-FFF2-40B4-BE49-F238E27FC236}">
                <a16:creationId xmlns:a16="http://schemas.microsoft.com/office/drawing/2014/main" id="{F8D21BF8-F2EB-5947-A907-38C3241FC06F}"/>
              </a:ext>
            </a:extLst>
          </p:cNvPr>
          <p:cNvPicPr>
            <a:picLocks noChangeAspect="1"/>
          </p:cNvPicPr>
          <p:nvPr userDrawn="1"/>
        </p:nvPicPr>
        <p:blipFill>
          <a:blip r:embed="rId2">
            <a:extLst>
              <a:ext uri="{96DAC541-7B7A-43D3-8B79-37D633B846F1}">
                <asvg:svgBlip xmlns:asvg="http://schemas.microsoft.com/office/drawing/2016/SVG/main" xmlns="" r:embed="rId3"/>
              </a:ext>
            </a:extLst>
          </a:blip>
          <a:srcRect/>
          <a:stretch/>
        </p:blipFill>
        <p:spPr>
          <a:xfrm>
            <a:off x="7675033" y="1397654"/>
            <a:ext cx="4070991" cy="4070991"/>
          </a:xfrm>
          <a:prstGeom prst="rect">
            <a:avLst/>
          </a:prstGeom>
        </p:spPr>
      </p:pic>
    </p:spTree>
    <p:extLst>
      <p:ext uri="{BB962C8B-B14F-4D97-AF65-F5344CB8AC3E}">
        <p14:creationId xmlns:p14="http://schemas.microsoft.com/office/powerpoint/2010/main" val="4103014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1" name="Title 1">
            <a:extLst>
              <a:ext uri="{FF2B5EF4-FFF2-40B4-BE49-F238E27FC236}">
                <a16:creationId xmlns:a16="http://schemas.microsoft.com/office/drawing/2014/main" id="{FD3A2109-DA11-3742-983D-F38B49A20182}"/>
              </a:ext>
            </a:extLst>
          </p:cNvPr>
          <p:cNvSpPr>
            <a:spLocks noGrp="1"/>
          </p:cNvSpPr>
          <p:nvPr>
            <p:ph type="title"/>
          </p:nvPr>
        </p:nvSpPr>
        <p:spPr>
          <a:xfrm>
            <a:off x="546651" y="365124"/>
            <a:ext cx="9679743" cy="1325563"/>
          </a:xfrm>
        </p:spPr>
        <p:txBody>
          <a:bodyPr/>
          <a:lstStyle>
            <a:lvl1pPr>
              <a:lnSpc>
                <a:spcPct val="100000"/>
              </a:lnSpc>
              <a:defRPr/>
            </a:lvl1pPr>
          </a:lstStyle>
          <a:p>
            <a:r>
              <a:rPr lang="fi-FI" smtClean="0"/>
              <a:t>Muokkaa perustyyl. napsautt.</a:t>
            </a:r>
            <a:endParaRPr lang="fi-FI" dirty="0"/>
          </a:p>
        </p:txBody>
      </p:sp>
      <p:sp>
        <p:nvSpPr>
          <p:cNvPr id="9" name="Text Placeholder 2">
            <a:extLst>
              <a:ext uri="{FF2B5EF4-FFF2-40B4-BE49-F238E27FC236}">
                <a16:creationId xmlns:a16="http://schemas.microsoft.com/office/drawing/2014/main" id="{67B765B0-6361-C04D-ADC5-B6CEF6BA18AC}"/>
              </a:ext>
            </a:extLst>
          </p:cNvPr>
          <p:cNvSpPr>
            <a:spLocks noGrp="1"/>
          </p:cNvSpPr>
          <p:nvPr>
            <p:ph idx="1"/>
          </p:nvPr>
        </p:nvSpPr>
        <p:spPr>
          <a:xfrm>
            <a:off x="546652" y="1825625"/>
            <a:ext cx="10807148" cy="4320000"/>
          </a:xfrm>
          <a:prstGeom prst="rect">
            <a:avLst/>
          </a:prstGeom>
        </p:spPr>
        <p:txBody>
          <a:bodyPr vert="horz" lIns="91440" tIns="45720" rIns="91440" bIns="45720" rtlCol="0">
            <a:normAutofit/>
          </a:bodyPr>
          <a:lstStyle>
            <a:lvl1pPr>
              <a:spcBef>
                <a:spcPts val="600"/>
              </a:spcBef>
              <a:spcAft>
                <a:spcPts val="0"/>
              </a:spcAft>
              <a:defRPr/>
            </a:lvl1p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Tree>
    <p:extLst>
      <p:ext uri="{BB962C8B-B14F-4D97-AF65-F5344CB8AC3E}">
        <p14:creationId xmlns:p14="http://schemas.microsoft.com/office/powerpoint/2010/main" val="235476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6CC2B74-5380-1D42-B8B4-5220FCC22361}"/>
              </a:ext>
            </a:extLst>
          </p:cNvPr>
          <p:cNvSpPr>
            <a:spLocks noGrp="1"/>
          </p:cNvSpPr>
          <p:nvPr>
            <p:ph sz="quarter" idx="17"/>
          </p:nvPr>
        </p:nvSpPr>
        <p:spPr>
          <a:xfrm>
            <a:off x="546100" y="1825625"/>
            <a:ext cx="5256213"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2" name="Title 1">
            <a:extLst>
              <a:ext uri="{FF2B5EF4-FFF2-40B4-BE49-F238E27FC236}">
                <a16:creationId xmlns:a16="http://schemas.microsoft.com/office/drawing/2014/main" id="{DCAB2B32-9E63-1B46-A1A3-79427135D136}"/>
              </a:ext>
            </a:extLst>
          </p:cNvPr>
          <p:cNvSpPr>
            <a:spLocks noGrp="1"/>
          </p:cNvSpPr>
          <p:nvPr>
            <p:ph type="title"/>
          </p:nvPr>
        </p:nvSpPr>
        <p:spPr>
          <a:xfrm>
            <a:off x="546651" y="365124"/>
            <a:ext cx="9679743" cy="1325563"/>
          </a:xfrm>
        </p:spPr>
        <p:txBody>
          <a:bodyPr/>
          <a:lstStyle/>
          <a:p>
            <a:r>
              <a:rPr lang="fi-FI" smtClean="0"/>
              <a:t>Muokkaa perustyyl. napsautt.</a:t>
            </a:r>
            <a:endParaRPr lang="fi-FI" dirty="0"/>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11" name="Content Placeholder 10">
            <a:extLst>
              <a:ext uri="{FF2B5EF4-FFF2-40B4-BE49-F238E27FC236}">
                <a16:creationId xmlns:a16="http://schemas.microsoft.com/office/drawing/2014/main" id="{35F580E7-BB1C-1D49-A3CF-7CD1DBB0C7F7}"/>
              </a:ext>
            </a:extLst>
          </p:cNvPr>
          <p:cNvSpPr>
            <a:spLocks noGrp="1"/>
          </p:cNvSpPr>
          <p:nvPr>
            <p:ph sz="quarter" idx="18"/>
          </p:nvPr>
        </p:nvSpPr>
        <p:spPr>
          <a:xfrm>
            <a:off x="6094413" y="1825625"/>
            <a:ext cx="5259387"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Tree>
    <p:extLst>
      <p:ext uri="{BB962C8B-B14F-4D97-AF65-F5344CB8AC3E}">
        <p14:creationId xmlns:p14="http://schemas.microsoft.com/office/powerpoint/2010/main" val="1142684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Title and Content">
    <p:spTree>
      <p:nvGrpSpPr>
        <p:cNvPr id="1" name=""/>
        <p:cNvGrpSpPr/>
        <p:nvPr/>
      </p:nvGrpSpPr>
      <p:grpSpPr>
        <a:xfrm>
          <a:off x="0" y="0"/>
          <a:ext cx="0" cy="0"/>
          <a:chOff x="0" y="0"/>
          <a:chExt cx="0" cy="0"/>
        </a:xfrm>
      </p:grpSpPr>
      <p:sp>
        <p:nvSpPr>
          <p:cNvPr id="7" name="Content Placeholder 6">
            <a:extLst>
              <a:ext uri="{FF2B5EF4-FFF2-40B4-BE49-F238E27FC236}">
                <a16:creationId xmlns:a16="http://schemas.microsoft.com/office/drawing/2014/main" id="{F6CC2B74-5380-1D42-B8B4-5220FCC22361}"/>
              </a:ext>
            </a:extLst>
          </p:cNvPr>
          <p:cNvSpPr>
            <a:spLocks noGrp="1"/>
          </p:cNvSpPr>
          <p:nvPr>
            <p:ph sz="quarter" idx="17"/>
          </p:nvPr>
        </p:nvSpPr>
        <p:spPr>
          <a:xfrm>
            <a:off x="546100" y="1825625"/>
            <a:ext cx="5259387"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2" name="Title 1">
            <a:extLst>
              <a:ext uri="{FF2B5EF4-FFF2-40B4-BE49-F238E27FC236}">
                <a16:creationId xmlns:a16="http://schemas.microsoft.com/office/drawing/2014/main" id="{DCAB2B32-9E63-1B46-A1A3-79427135D136}"/>
              </a:ext>
            </a:extLst>
          </p:cNvPr>
          <p:cNvSpPr>
            <a:spLocks noGrp="1"/>
          </p:cNvSpPr>
          <p:nvPr>
            <p:ph type="title"/>
          </p:nvPr>
        </p:nvSpPr>
        <p:spPr>
          <a:xfrm>
            <a:off x="546651" y="365125"/>
            <a:ext cx="9679743" cy="1325563"/>
          </a:xfrm>
        </p:spPr>
        <p:txBody>
          <a:bodyPr/>
          <a:lstStyle/>
          <a:p>
            <a:r>
              <a:rPr lang="fi-FI" smtClean="0"/>
              <a:t>Muokkaa perustyyl. napsautt.</a:t>
            </a:r>
            <a:endParaRPr lang="fi-FI" dirty="0"/>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8" name="Picture Placeholder 7">
            <a:extLst>
              <a:ext uri="{FF2B5EF4-FFF2-40B4-BE49-F238E27FC236}">
                <a16:creationId xmlns:a16="http://schemas.microsoft.com/office/drawing/2014/main" id="{D4D815D6-5497-F04E-8A79-7628C007DCDA}"/>
              </a:ext>
            </a:extLst>
          </p:cNvPr>
          <p:cNvSpPr>
            <a:spLocks noGrp="1"/>
          </p:cNvSpPr>
          <p:nvPr>
            <p:ph type="pic" sz="quarter" idx="19"/>
          </p:nvPr>
        </p:nvSpPr>
        <p:spPr>
          <a:xfrm>
            <a:off x="6094413" y="1825625"/>
            <a:ext cx="5259387" cy="4320000"/>
          </a:xfrm>
        </p:spPr>
        <p:txBody>
          <a:bodyPr/>
          <a:lstStyle>
            <a:lvl1pPr>
              <a:defRPr>
                <a:noFill/>
              </a:defRPr>
            </a:lvl1pPr>
          </a:lstStyle>
          <a:p>
            <a:r>
              <a:rPr lang="fi-FI" smtClean="0"/>
              <a:t>Lisää kuva napsauttamalla kuvaketta</a:t>
            </a:r>
            <a:endParaRPr lang="fi-FI"/>
          </a:p>
        </p:txBody>
      </p:sp>
    </p:spTree>
    <p:extLst>
      <p:ext uri="{BB962C8B-B14F-4D97-AF65-F5344CB8AC3E}">
        <p14:creationId xmlns:p14="http://schemas.microsoft.com/office/powerpoint/2010/main" val="3654651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1885C684-7AC9-ED43-B448-F59203517B56}"/>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6" name="Footer Placeholder 5">
            <a:extLst>
              <a:ext uri="{FF2B5EF4-FFF2-40B4-BE49-F238E27FC236}">
                <a16:creationId xmlns:a16="http://schemas.microsoft.com/office/drawing/2014/main" id="{949ADB1B-39C6-774B-BBCF-17B9E8A85F73}"/>
              </a:ext>
            </a:extLst>
          </p:cNvPr>
          <p:cNvSpPr>
            <a:spLocks noGrp="1"/>
          </p:cNvSpPr>
          <p:nvPr>
            <p:ph type="ftr" sz="quarter" idx="11"/>
          </p:nvPr>
        </p:nvSpPr>
        <p:spPr/>
        <p:txBody>
          <a:bodyPr/>
          <a:lstStyle/>
          <a:p>
            <a:endParaRPr lang="fi-FI"/>
          </a:p>
        </p:txBody>
      </p:sp>
      <p:sp>
        <p:nvSpPr>
          <p:cNvPr id="7" name="Slide Number Placeholder 6">
            <a:extLst>
              <a:ext uri="{FF2B5EF4-FFF2-40B4-BE49-F238E27FC236}">
                <a16:creationId xmlns:a16="http://schemas.microsoft.com/office/drawing/2014/main" id="{28310F23-E718-A648-8574-9CCFF5C9A1E7}"/>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8" name="Title 1">
            <a:extLst>
              <a:ext uri="{FF2B5EF4-FFF2-40B4-BE49-F238E27FC236}">
                <a16:creationId xmlns:a16="http://schemas.microsoft.com/office/drawing/2014/main" id="{6449495B-9441-1B47-BE43-E3F25B5EC22B}"/>
              </a:ext>
            </a:extLst>
          </p:cNvPr>
          <p:cNvSpPr>
            <a:spLocks noGrp="1"/>
          </p:cNvSpPr>
          <p:nvPr>
            <p:ph type="title"/>
          </p:nvPr>
        </p:nvSpPr>
        <p:spPr>
          <a:xfrm>
            <a:off x="6019802" y="365124"/>
            <a:ext cx="4550227" cy="1325563"/>
          </a:xfrm>
        </p:spPr>
        <p:txBody>
          <a:bodyPr/>
          <a:lstStyle/>
          <a:p>
            <a:r>
              <a:rPr lang="fi-FI" smtClean="0"/>
              <a:t>Muokkaa perustyyl. napsautt.</a:t>
            </a:r>
            <a:endParaRPr lang="fi-FI" dirty="0"/>
          </a:p>
        </p:txBody>
      </p:sp>
      <p:sp>
        <p:nvSpPr>
          <p:cNvPr id="13" name="Picture Placeholder 12">
            <a:extLst>
              <a:ext uri="{FF2B5EF4-FFF2-40B4-BE49-F238E27FC236}">
                <a16:creationId xmlns:a16="http://schemas.microsoft.com/office/drawing/2014/main" id="{F7937AF5-84C7-1D47-A241-1F1E34DA7B93}"/>
              </a:ext>
            </a:extLst>
          </p:cNvPr>
          <p:cNvSpPr>
            <a:spLocks noGrp="1"/>
          </p:cNvSpPr>
          <p:nvPr>
            <p:ph type="pic" sz="quarter" idx="16"/>
          </p:nvPr>
        </p:nvSpPr>
        <p:spPr>
          <a:xfrm>
            <a:off x="-8878" y="0"/>
            <a:ext cx="5725886" cy="6858000"/>
          </a:xfrm>
          <a:prstGeom prst="rect">
            <a:avLst/>
          </a:prstGeom>
          <a:noFill/>
        </p:spPr>
        <p:txBody>
          <a:bodyPr/>
          <a:lstStyle>
            <a:lvl1pPr>
              <a:defRPr>
                <a:noFill/>
              </a:defRPr>
            </a:lvl1pPr>
          </a:lstStyle>
          <a:p>
            <a:r>
              <a:rPr lang="fi-FI" smtClean="0"/>
              <a:t>Lisää kuva napsauttamalla kuvaketta</a:t>
            </a:r>
            <a:endParaRPr lang="fi-FI"/>
          </a:p>
        </p:txBody>
      </p:sp>
      <p:sp>
        <p:nvSpPr>
          <p:cNvPr id="3" name="Content Placeholder 2">
            <a:extLst>
              <a:ext uri="{FF2B5EF4-FFF2-40B4-BE49-F238E27FC236}">
                <a16:creationId xmlns:a16="http://schemas.microsoft.com/office/drawing/2014/main" id="{57D9F540-8024-5145-97FC-BB923D7814D6}"/>
              </a:ext>
            </a:extLst>
          </p:cNvPr>
          <p:cNvSpPr>
            <a:spLocks noGrp="1"/>
          </p:cNvSpPr>
          <p:nvPr>
            <p:ph sz="quarter" idx="17"/>
          </p:nvPr>
        </p:nvSpPr>
        <p:spPr>
          <a:xfrm>
            <a:off x="6019802" y="1825625"/>
            <a:ext cx="5333998" cy="4320000"/>
          </a:xfrm>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Tree>
    <p:extLst>
      <p:ext uri="{BB962C8B-B14F-4D97-AF65-F5344CB8AC3E}">
        <p14:creationId xmlns:p14="http://schemas.microsoft.com/office/powerpoint/2010/main" val="369878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A60C9030-3BCE-4A41-BFEB-070A48CF0759}"/>
              </a:ext>
            </a:extLst>
          </p:cNvPr>
          <p:cNvSpPr>
            <a:spLocks noGrp="1"/>
          </p:cNvSpPr>
          <p:nvPr>
            <p:ph type="pic" sz="quarter" idx="22"/>
          </p:nvPr>
        </p:nvSpPr>
        <p:spPr>
          <a:xfrm>
            <a:off x="547688" y="1826255"/>
            <a:ext cx="3381887" cy="4320000"/>
          </a:xfrm>
        </p:spPr>
        <p:txBody>
          <a:bodyPr/>
          <a:lstStyle>
            <a:lvl1pPr>
              <a:defRPr/>
            </a:lvl1pPr>
          </a:lstStyle>
          <a:p>
            <a:r>
              <a:rPr lang="fi-FI" smtClean="0"/>
              <a:t>Lisää kuva napsauttamalla kuvaketta</a:t>
            </a:r>
            <a:endParaRPr lang="fi-FI" dirty="0"/>
          </a:p>
        </p:txBody>
      </p:sp>
      <p:sp>
        <p:nvSpPr>
          <p:cNvPr id="4" name="Date Placeholder 3">
            <a:extLst>
              <a:ext uri="{FF2B5EF4-FFF2-40B4-BE49-F238E27FC236}">
                <a16:creationId xmlns:a16="http://schemas.microsoft.com/office/drawing/2014/main" id="{75A2C256-48C1-C245-998A-D7A2CF1BEDEF}"/>
              </a:ext>
            </a:extLst>
          </p:cNvPr>
          <p:cNvSpPr>
            <a:spLocks noGrp="1"/>
          </p:cNvSpPr>
          <p:nvPr>
            <p:ph type="dt" sz="half" idx="10"/>
          </p:nvPr>
        </p:nvSpPr>
        <p:spPr/>
        <p:txBody>
          <a:bodyPr/>
          <a:lstStyle/>
          <a:p>
            <a:fld id="{A415DF49-1446-7B45-AC41-8120F8712E53}" type="datetimeFigureOut">
              <a:rPr lang="fi-FI" smtClean="0"/>
              <a:t>20.9.2022</a:t>
            </a:fld>
            <a:endParaRPr lang="fi-FI"/>
          </a:p>
        </p:txBody>
      </p:sp>
      <p:sp>
        <p:nvSpPr>
          <p:cNvPr id="5" name="Footer Placeholder 4">
            <a:extLst>
              <a:ext uri="{FF2B5EF4-FFF2-40B4-BE49-F238E27FC236}">
                <a16:creationId xmlns:a16="http://schemas.microsoft.com/office/drawing/2014/main" id="{57EB178E-AE4B-9E4E-829F-B50E365C89F1}"/>
              </a:ext>
            </a:extLst>
          </p:cNvPr>
          <p:cNvSpPr>
            <a:spLocks noGrp="1"/>
          </p:cNvSpPr>
          <p:nvPr>
            <p:ph type="ftr" sz="quarter" idx="11"/>
          </p:nvPr>
        </p:nvSpPr>
        <p:spPr/>
        <p:txBody>
          <a:bodyPr/>
          <a:lstStyle/>
          <a:p>
            <a:endParaRPr lang="fi-FI"/>
          </a:p>
        </p:txBody>
      </p:sp>
      <p:sp>
        <p:nvSpPr>
          <p:cNvPr id="6" name="Slide Number Placeholder 5">
            <a:extLst>
              <a:ext uri="{FF2B5EF4-FFF2-40B4-BE49-F238E27FC236}">
                <a16:creationId xmlns:a16="http://schemas.microsoft.com/office/drawing/2014/main" id="{420DB95B-9D99-B948-B3F0-A1E3541EDC2D}"/>
              </a:ext>
            </a:extLst>
          </p:cNvPr>
          <p:cNvSpPr>
            <a:spLocks noGrp="1"/>
          </p:cNvSpPr>
          <p:nvPr>
            <p:ph type="sldNum" sz="quarter" idx="12"/>
          </p:nvPr>
        </p:nvSpPr>
        <p:spPr/>
        <p:txBody>
          <a:bodyPr/>
          <a:lstStyle/>
          <a:p>
            <a:fld id="{F6975956-C45A-444E-9050-E8F36A744109}" type="slidenum">
              <a:rPr lang="fi-FI" smtClean="0"/>
              <a:t>‹#›</a:t>
            </a:fld>
            <a:endParaRPr lang="fi-FI"/>
          </a:p>
        </p:txBody>
      </p:sp>
      <p:sp>
        <p:nvSpPr>
          <p:cNvPr id="9" name="Title 1">
            <a:extLst>
              <a:ext uri="{FF2B5EF4-FFF2-40B4-BE49-F238E27FC236}">
                <a16:creationId xmlns:a16="http://schemas.microsoft.com/office/drawing/2014/main" id="{07DB8ED5-B92F-0249-8E3C-61B08A9EA072}"/>
              </a:ext>
            </a:extLst>
          </p:cNvPr>
          <p:cNvSpPr>
            <a:spLocks noGrp="1"/>
          </p:cNvSpPr>
          <p:nvPr>
            <p:ph type="title"/>
          </p:nvPr>
        </p:nvSpPr>
        <p:spPr>
          <a:xfrm>
            <a:off x="548071" y="365124"/>
            <a:ext cx="9331425" cy="1325563"/>
          </a:xfrm>
        </p:spPr>
        <p:txBody>
          <a:bodyPr/>
          <a:lstStyle/>
          <a:p>
            <a:r>
              <a:rPr lang="fi-FI" smtClean="0"/>
              <a:t>Muokkaa perustyyl. napsautt.</a:t>
            </a:r>
            <a:endParaRPr lang="fi-FI" dirty="0"/>
          </a:p>
        </p:txBody>
      </p:sp>
      <p:sp>
        <p:nvSpPr>
          <p:cNvPr id="17" name="Content Placeholder 2">
            <a:extLst>
              <a:ext uri="{FF2B5EF4-FFF2-40B4-BE49-F238E27FC236}">
                <a16:creationId xmlns:a16="http://schemas.microsoft.com/office/drawing/2014/main" id="{DA4DB7C0-E531-734B-9056-1CD73BAD244F}"/>
              </a:ext>
            </a:extLst>
          </p:cNvPr>
          <p:cNvSpPr>
            <a:spLocks noGrp="1"/>
          </p:cNvSpPr>
          <p:nvPr>
            <p:ph sz="quarter" idx="20"/>
          </p:nvPr>
        </p:nvSpPr>
        <p:spPr>
          <a:xfrm>
            <a:off x="4241885" y="1825625"/>
            <a:ext cx="3381887" cy="4320000"/>
          </a:xfrm>
          <a:noFill/>
        </p:spPr>
        <p:txBody>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
        <p:nvSpPr>
          <p:cNvPr id="18" name="Content Placeholder 2">
            <a:extLst>
              <a:ext uri="{FF2B5EF4-FFF2-40B4-BE49-F238E27FC236}">
                <a16:creationId xmlns:a16="http://schemas.microsoft.com/office/drawing/2014/main" id="{D9D533FA-5F8C-4946-9906-7EC87BB29C9B}"/>
              </a:ext>
            </a:extLst>
          </p:cNvPr>
          <p:cNvSpPr>
            <a:spLocks noGrp="1"/>
          </p:cNvSpPr>
          <p:nvPr>
            <p:ph sz="quarter" idx="21"/>
          </p:nvPr>
        </p:nvSpPr>
        <p:spPr>
          <a:xfrm>
            <a:off x="7971913" y="1825625"/>
            <a:ext cx="3381887" cy="4320000"/>
          </a:xfrm>
        </p:spPr>
        <p:txBody>
          <a:bodyPr>
            <a:noAutofit/>
          </a:bodyPr>
          <a:lstStyle/>
          <a:p>
            <a:pPr lvl="0"/>
            <a:r>
              <a:rPr lang="fi-FI" smtClean="0"/>
              <a:t>Muokkaa tekstin perustyylejä</a:t>
            </a:r>
          </a:p>
          <a:p>
            <a:pPr lvl="1"/>
            <a:r>
              <a:rPr lang="fi-FI" smtClean="0"/>
              <a:t>toinen taso</a:t>
            </a:r>
          </a:p>
          <a:p>
            <a:pPr lvl="2"/>
            <a:r>
              <a:rPr lang="fi-FI" smtClean="0"/>
              <a:t>kolmas taso</a:t>
            </a:r>
          </a:p>
          <a:p>
            <a:pPr lvl="3"/>
            <a:r>
              <a:rPr lang="fi-FI" smtClean="0"/>
              <a:t>neljäs taso</a:t>
            </a:r>
          </a:p>
          <a:p>
            <a:pPr lvl="4"/>
            <a:r>
              <a:rPr lang="fi-FI" smtClean="0"/>
              <a:t>viides taso</a:t>
            </a:r>
            <a:endParaRPr lang="fi-FI" dirty="0"/>
          </a:p>
        </p:txBody>
      </p:sp>
    </p:spTree>
    <p:extLst>
      <p:ext uri="{BB962C8B-B14F-4D97-AF65-F5344CB8AC3E}">
        <p14:creationId xmlns:p14="http://schemas.microsoft.com/office/powerpoint/2010/main" val="6519221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sv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278044F-95F2-E445-A88A-0815BC564AC5}"/>
              </a:ext>
            </a:extLst>
          </p:cNvPr>
          <p:cNvSpPr>
            <a:spLocks noGrp="1"/>
          </p:cNvSpPr>
          <p:nvPr>
            <p:ph type="title"/>
          </p:nvPr>
        </p:nvSpPr>
        <p:spPr>
          <a:xfrm>
            <a:off x="546652" y="365125"/>
            <a:ext cx="9920121" cy="1325563"/>
          </a:xfrm>
          <a:prstGeom prst="rect">
            <a:avLst/>
          </a:prstGeom>
        </p:spPr>
        <p:txBody>
          <a:bodyPr vert="horz" lIns="91440" tIns="45720" rIns="91440" bIns="45720" rtlCol="0" anchor="ctr">
            <a:normAutofit/>
          </a:bodyPr>
          <a:lstStyle/>
          <a:p>
            <a:r>
              <a:rPr lang="fi-FI" smtClean="0"/>
              <a:t>Muokkaa perustyyl. napsautt.</a:t>
            </a:r>
            <a:endParaRPr lang="fi-FI" dirty="0"/>
          </a:p>
        </p:txBody>
      </p:sp>
      <p:sp>
        <p:nvSpPr>
          <p:cNvPr id="3" name="Text Placeholder 2">
            <a:extLst>
              <a:ext uri="{FF2B5EF4-FFF2-40B4-BE49-F238E27FC236}">
                <a16:creationId xmlns:a16="http://schemas.microsoft.com/office/drawing/2014/main" id="{8F76E47D-7C73-5C47-8FE0-2B25D166295A}"/>
              </a:ext>
            </a:extLst>
          </p:cNvPr>
          <p:cNvSpPr>
            <a:spLocks noGrp="1"/>
          </p:cNvSpPr>
          <p:nvPr>
            <p:ph type="body" idx="1"/>
          </p:nvPr>
        </p:nvSpPr>
        <p:spPr>
          <a:xfrm>
            <a:off x="546652" y="1825625"/>
            <a:ext cx="10807148" cy="432000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i-FI" dirty="0"/>
          </a:p>
        </p:txBody>
      </p:sp>
      <p:sp>
        <p:nvSpPr>
          <p:cNvPr id="4" name="Date Placeholder 3">
            <a:extLst>
              <a:ext uri="{FF2B5EF4-FFF2-40B4-BE49-F238E27FC236}">
                <a16:creationId xmlns:a16="http://schemas.microsoft.com/office/drawing/2014/main" id="{37FF4DBD-BBE0-A142-A8D1-95B04D13D86C}"/>
              </a:ext>
            </a:extLst>
          </p:cNvPr>
          <p:cNvSpPr>
            <a:spLocks noGrp="1"/>
          </p:cNvSpPr>
          <p:nvPr>
            <p:ph type="dt" sz="half" idx="2"/>
          </p:nvPr>
        </p:nvSpPr>
        <p:spPr>
          <a:xfrm>
            <a:off x="546652" y="6356350"/>
            <a:ext cx="2743200" cy="365125"/>
          </a:xfrm>
          <a:prstGeom prst="rect">
            <a:avLst/>
          </a:prstGeom>
        </p:spPr>
        <p:txBody>
          <a:bodyPr vert="horz" lIns="91440" tIns="45720" rIns="91440" bIns="45720" rtlCol="0" anchor="ctr"/>
          <a:lstStyle>
            <a:lvl1pPr algn="l">
              <a:defRPr sz="1400" b="1" i="0">
                <a:solidFill>
                  <a:schemeClr val="accent3"/>
                </a:solidFill>
                <a:latin typeface="Myriad Pro" panose="020B0503030403020204" pitchFamily="34" charset="0"/>
                <a:cs typeface="Myanmar Text" panose="020B0502040204020203" pitchFamily="34" charset="0"/>
              </a:defRPr>
            </a:lvl1pPr>
          </a:lstStyle>
          <a:p>
            <a:fld id="{A415DF49-1446-7B45-AC41-8120F8712E53}" type="datetimeFigureOut">
              <a:rPr lang="fi-FI" smtClean="0"/>
              <a:pPr/>
              <a:t>20.9.2022</a:t>
            </a:fld>
            <a:endParaRPr lang="fi-FI" dirty="0"/>
          </a:p>
        </p:txBody>
      </p:sp>
      <p:sp>
        <p:nvSpPr>
          <p:cNvPr id="5" name="Footer Placeholder 4">
            <a:extLst>
              <a:ext uri="{FF2B5EF4-FFF2-40B4-BE49-F238E27FC236}">
                <a16:creationId xmlns:a16="http://schemas.microsoft.com/office/drawing/2014/main" id="{56561BD8-74BD-5C40-B7D2-3018038BC6DF}"/>
              </a:ext>
            </a:extLst>
          </p:cNvPr>
          <p:cNvSpPr>
            <a:spLocks noGrp="1"/>
          </p:cNvSpPr>
          <p:nvPr>
            <p:ph type="ftr" sz="quarter" idx="3"/>
          </p:nvPr>
        </p:nvSpPr>
        <p:spPr>
          <a:xfrm>
            <a:off x="8120271" y="6356350"/>
            <a:ext cx="2743200" cy="365125"/>
          </a:xfrm>
          <a:prstGeom prst="rect">
            <a:avLst/>
          </a:prstGeom>
        </p:spPr>
        <p:txBody>
          <a:bodyPr vert="horz" lIns="91440" tIns="45720" rIns="91440" bIns="45720" rtlCol="0" anchor="ctr"/>
          <a:lstStyle>
            <a:lvl1pPr algn="ctr">
              <a:defRPr sz="1400" b="1" i="0">
                <a:solidFill>
                  <a:schemeClr val="accent3"/>
                </a:solidFill>
                <a:latin typeface="Myriad Pro" panose="020B0503030403020204" pitchFamily="34" charset="0"/>
              </a:defRPr>
            </a:lvl1pPr>
          </a:lstStyle>
          <a:p>
            <a:endParaRPr lang="fi-FI" dirty="0"/>
          </a:p>
        </p:txBody>
      </p:sp>
      <p:sp>
        <p:nvSpPr>
          <p:cNvPr id="6" name="Slide Number Placeholder 5">
            <a:extLst>
              <a:ext uri="{FF2B5EF4-FFF2-40B4-BE49-F238E27FC236}">
                <a16:creationId xmlns:a16="http://schemas.microsoft.com/office/drawing/2014/main" id="{930B8818-FFCB-F449-9F4B-0A4ADD2FE152}"/>
              </a:ext>
            </a:extLst>
          </p:cNvPr>
          <p:cNvSpPr>
            <a:spLocks noGrp="1"/>
          </p:cNvSpPr>
          <p:nvPr>
            <p:ph type="sldNum" sz="quarter" idx="4"/>
          </p:nvPr>
        </p:nvSpPr>
        <p:spPr>
          <a:xfrm>
            <a:off x="10863471" y="6356350"/>
            <a:ext cx="490329" cy="365125"/>
          </a:xfrm>
          <a:prstGeom prst="rect">
            <a:avLst/>
          </a:prstGeom>
        </p:spPr>
        <p:txBody>
          <a:bodyPr vert="horz" lIns="91440" tIns="45720" rIns="91440" bIns="45720" rtlCol="0" anchor="ctr"/>
          <a:lstStyle>
            <a:lvl1pPr algn="r">
              <a:defRPr sz="1400" b="1" i="0">
                <a:solidFill>
                  <a:schemeClr val="accent3"/>
                </a:solidFill>
                <a:latin typeface="Myriad Pro Semibold" panose="020B0503030403020204" pitchFamily="34" charset="0"/>
              </a:defRPr>
            </a:lvl1pPr>
          </a:lstStyle>
          <a:p>
            <a:fld id="{F6975956-C45A-444E-9050-E8F36A744109}" type="slidenum">
              <a:rPr lang="fi-FI" smtClean="0"/>
              <a:pPr/>
              <a:t>‹#›</a:t>
            </a:fld>
            <a:endParaRPr lang="fi-FI" dirty="0"/>
          </a:p>
        </p:txBody>
      </p:sp>
      <p:pic>
        <p:nvPicPr>
          <p:cNvPr id="14" name="Picture 13">
            <a:extLst>
              <a:ext uri="{FF2B5EF4-FFF2-40B4-BE49-F238E27FC236}">
                <a16:creationId xmlns:a16="http://schemas.microsoft.com/office/drawing/2014/main" id="{74800955-ADED-B24B-82BF-459B09506D95}"/>
              </a:ext>
            </a:extLst>
          </p:cNvPr>
          <p:cNvPicPr>
            <a:picLocks noChangeAspect="1"/>
          </p:cNvPicPr>
          <p:nvPr userDrawn="1"/>
        </p:nvPicPr>
        <p:blipFill>
          <a:blip r:embed="rId16">
            <a:extLst>
              <a:ext uri="{96DAC541-7B7A-43D3-8B79-37D633B846F1}">
                <asvg:svgBlip xmlns:asvg="http://schemas.microsoft.com/office/drawing/2016/SVG/main" xmlns="" r:embed="rId17"/>
              </a:ext>
            </a:extLst>
          </a:blip>
          <a:srcRect/>
          <a:stretch/>
        </p:blipFill>
        <p:spPr>
          <a:xfrm>
            <a:off x="10667998" y="437322"/>
            <a:ext cx="1082399" cy="1082399"/>
          </a:xfrm>
          <a:prstGeom prst="rect">
            <a:avLst/>
          </a:prstGeom>
        </p:spPr>
      </p:pic>
    </p:spTree>
    <p:extLst>
      <p:ext uri="{BB962C8B-B14F-4D97-AF65-F5344CB8AC3E}">
        <p14:creationId xmlns:p14="http://schemas.microsoft.com/office/powerpoint/2010/main" val="140581182"/>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60" r:id="rId4"/>
    <p:sldLayoutId id="2147483661" r:id="rId5"/>
    <p:sldLayoutId id="2147483663" r:id="rId6"/>
    <p:sldLayoutId id="2147483670" r:id="rId7"/>
    <p:sldLayoutId id="2147483664" r:id="rId8"/>
    <p:sldLayoutId id="2147483666" r:id="rId9"/>
    <p:sldLayoutId id="2147483667" r:id="rId10"/>
    <p:sldLayoutId id="2147483668" r:id="rId11"/>
    <p:sldLayoutId id="2147483669" r:id="rId12"/>
    <p:sldLayoutId id="2147483654" r:id="rId13"/>
    <p:sldLayoutId id="2147483655" r:id="rId14"/>
  </p:sldLayoutIdLst>
  <p:txStyles>
    <p:titleStyle>
      <a:lvl1pPr algn="l" defTabSz="914400" rtl="0" eaLnBrk="1" latinLnBrk="0" hangingPunct="1">
        <a:lnSpc>
          <a:spcPct val="100000"/>
        </a:lnSpc>
        <a:spcBef>
          <a:spcPts val="0"/>
        </a:spcBef>
        <a:spcAft>
          <a:spcPts val="700"/>
        </a:spcAft>
        <a:buNone/>
        <a:defRPr sz="3400" b="1" i="0" kern="1200">
          <a:solidFill>
            <a:schemeClr val="accent3"/>
          </a:solidFill>
          <a:latin typeface="Myriad Pro" panose="020B0503030403020204" pitchFamily="34" charset="0"/>
          <a:ea typeface="+mj-ea"/>
          <a:cs typeface="+mj-cs"/>
        </a:defRPr>
      </a:lvl1pPr>
    </p:titleStyle>
    <p:bodyStyle>
      <a:lvl1pPr marL="0" indent="0" algn="l" defTabSz="914400" rtl="0" eaLnBrk="1" latinLnBrk="0" hangingPunct="1">
        <a:lnSpc>
          <a:spcPct val="100000"/>
        </a:lnSpc>
        <a:spcBef>
          <a:spcPts val="600"/>
        </a:spcBef>
        <a:spcAft>
          <a:spcPts val="0"/>
        </a:spcAft>
        <a:buFont typeface="Arial" panose="020B0604020202020204" pitchFamily="34" charset="0"/>
        <a:buNone/>
        <a:defRPr sz="2400" b="0" i="0" kern="1200">
          <a:solidFill>
            <a:schemeClr val="accent3"/>
          </a:solidFill>
          <a:latin typeface="Myriad Pro" panose="020B0503030403020204" pitchFamily="34" charset="0"/>
          <a:ea typeface="+mn-ea"/>
          <a:cs typeface="+mn-cs"/>
        </a:defRPr>
      </a:lvl1pPr>
      <a:lvl2pPr marL="800100" indent="-216000" algn="l" defTabSz="914400" rtl="0" eaLnBrk="1" latinLnBrk="0" hangingPunct="1">
        <a:lnSpc>
          <a:spcPct val="100000"/>
        </a:lnSpc>
        <a:spcBef>
          <a:spcPts val="600"/>
        </a:spcBef>
        <a:spcAft>
          <a:spcPts val="0"/>
        </a:spcAft>
        <a:buFont typeface="Arial" panose="020B0604020202020204" pitchFamily="34" charset="0"/>
        <a:buChar char="•"/>
        <a:tabLst/>
        <a:defRPr sz="2000" b="0" i="0" kern="1200">
          <a:solidFill>
            <a:schemeClr val="accent3"/>
          </a:solidFill>
          <a:latin typeface="Myriad Pro" panose="020B0503030403020204" pitchFamily="34" charset="0"/>
          <a:ea typeface="+mn-ea"/>
          <a:cs typeface="+mn-cs"/>
        </a:defRPr>
      </a:lvl2pPr>
      <a:lvl3pPr marL="1257300" indent="-216000" algn="l" defTabSz="914400" rtl="0" eaLnBrk="1" latinLnBrk="0" hangingPunct="1">
        <a:lnSpc>
          <a:spcPct val="100000"/>
        </a:lnSpc>
        <a:spcBef>
          <a:spcPts val="600"/>
        </a:spcBef>
        <a:spcAft>
          <a:spcPts val="0"/>
        </a:spcAft>
        <a:buFont typeface="Arial" panose="020B0604020202020204" pitchFamily="34" charset="0"/>
        <a:buChar char="•"/>
        <a:tabLst/>
        <a:defRPr sz="2000" b="0" i="0" kern="1200">
          <a:solidFill>
            <a:schemeClr val="accent3"/>
          </a:solidFill>
          <a:latin typeface="Myriad Pro" panose="020B0503030403020204" pitchFamily="34" charset="0"/>
          <a:ea typeface="+mn-ea"/>
          <a:cs typeface="+mn-cs"/>
        </a:defRPr>
      </a:lvl3pPr>
      <a:lvl4pPr marL="1657350" indent="-216000" algn="l" defTabSz="914400" rtl="0" eaLnBrk="1" latinLnBrk="0" hangingPunct="1">
        <a:lnSpc>
          <a:spcPct val="100000"/>
        </a:lnSpc>
        <a:spcBef>
          <a:spcPts val="600"/>
        </a:spcBef>
        <a:spcAft>
          <a:spcPts val="0"/>
        </a:spcAft>
        <a:buFont typeface="Arial" panose="020B0604020202020204" pitchFamily="34" charset="0"/>
        <a:buChar char="•"/>
        <a:tabLst/>
        <a:defRPr sz="1600" b="0" i="0" kern="1200">
          <a:solidFill>
            <a:schemeClr val="accent3"/>
          </a:solidFill>
          <a:latin typeface="Myriad Pro" panose="020B0503030403020204" pitchFamily="34" charset="0"/>
          <a:ea typeface="+mn-ea"/>
          <a:cs typeface="+mn-cs"/>
        </a:defRPr>
      </a:lvl4pPr>
      <a:lvl5pPr marL="2114550" indent="-216000" algn="l" defTabSz="914400" rtl="0" eaLnBrk="1" latinLnBrk="0" hangingPunct="1">
        <a:lnSpc>
          <a:spcPct val="100000"/>
        </a:lnSpc>
        <a:spcBef>
          <a:spcPts val="600"/>
        </a:spcBef>
        <a:spcAft>
          <a:spcPts val="0"/>
        </a:spcAft>
        <a:buFont typeface="Arial" panose="020B0604020202020204" pitchFamily="34" charset="0"/>
        <a:buChar char="•"/>
        <a:tabLst/>
        <a:defRPr sz="1600" b="0" i="0" kern="1200">
          <a:solidFill>
            <a:schemeClr val="accent3"/>
          </a:solidFill>
          <a:latin typeface="Myriad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hyperlink" Target="https://soteuudistus.fi/ukk" TargetMode="External"/><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27122-E5BE-BD45-9E5B-37BCB9ECCB6B}"/>
              </a:ext>
            </a:extLst>
          </p:cNvPr>
          <p:cNvSpPr>
            <a:spLocks noGrp="1"/>
          </p:cNvSpPr>
          <p:nvPr>
            <p:ph type="ctrTitle"/>
          </p:nvPr>
        </p:nvSpPr>
        <p:spPr>
          <a:xfrm>
            <a:off x="5218888" y="3908401"/>
            <a:ext cx="5791202" cy="1469380"/>
          </a:xfrm>
        </p:spPr>
        <p:txBody>
          <a:bodyPr>
            <a:normAutofit fontScale="90000"/>
          </a:bodyPr>
          <a:lstStyle/>
          <a:p>
            <a:r>
              <a:rPr lang="fi-FI" dirty="0" smtClean="0"/>
              <a:t>TYP nyt ja tulevaisuudessa </a:t>
            </a:r>
            <a:r>
              <a:rPr lang="fi-FI" dirty="0" err="1" smtClean="0"/>
              <a:t>Sote</a:t>
            </a:r>
            <a:r>
              <a:rPr lang="fi-FI" dirty="0" smtClean="0"/>
              <a:t>-palveluissa</a:t>
            </a:r>
            <a:br>
              <a:rPr lang="fi-FI" dirty="0" smtClean="0"/>
            </a:br>
            <a:r>
              <a:rPr lang="fi-FI" dirty="0" err="1" smtClean="0"/>
              <a:t>Samservice</a:t>
            </a:r>
            <a:r>
              <a:rPr lang="sv-SE" dirty="0" smtClean="0"/>
              <a:t> </a:t>
            </a:r>
            <a:r>
              <a:rPr lang="sv-SE" dirty="0"/>
              <a:t>för arbetskraften nu och i framtiden inom social- och hälsovårdstjänsterna</a:t>
            </a:r>
            <a:endParaRPr lang="fi-FI" dirty="0"/>
          </a:p>
        </p:txBody>
      </p:sp>
      <p:sp>
        <p:nvSpPr>
          <p:cNvPr id="3" name="Subtitle 2">
            <a:extLst>
              <a:ext uri="{FF2B5EF4-FFF2-40B4-BE49-F238E27FC236}">
                <a16:creationId xmlns:a16="http://schemas.microsoft.com/office/drawing/2014/main" id="{08051E06-364F-8043-A62D-80341E31CDF4}"/>
              </a:ext>
            </a:extLst>
          </p:cNvPr>
          <p:cNvSpPr>
            <a:spLocks noGrp="1"/>
          </p:cNvSpPr>
          <p:nvPr>
            <p:ph type="subTitle" idx="1"/>
          </p:nvPr>
        </p:nvSpPr>
        <p:spPr>
          <a:xfrm>
            <a:off x="8848436" y="5745804"/>
            <a:ext cx="2505364" cy="634667"/>
          </a:xfrm>
        </p:spPr>
        <p:txBody>
          <a:bodyPr>
            <a:normAutofit fontScale="55000" lnSpcReduction="20000"/>
          </a:bodyPr>
          <a:lstStyle/>
          <a:p>
            <a:endParaRPr lang="fi-FI" dirty="0" smtClean="0"/>
          </a:p>
          <a:p>
            <a:r>
              <a:rPr lang="fi-FI" dirty="0" smtClean="0"/>
              <a:t>Jaana Heinonen </a:t>
            </a:r>
          </a:p>
          <a:p>
            <a:r>
              <a:rPr lang="fi-FI" dirty="0" smtClean="0"/>
              <a:t>Erityisasiantuntija</a:t>
            </a:r>
          </a:p>
        </p:txBody>
      </p:sp>
      <p:sp>
        <p:nvSpPr>
          <p:cNvPr id="4" name="Text Placeholder 3">
            <a:extLst>
              <a:ext uri="{FF2B5EF4-FFF2-40B4-BE49-F238E27FC236}">
                <a16:creationId xmlns:a16="http://schemas.microsoft.com/office/drawing/2014/main" id="{5041D068-5AF4-484F-A037-E0D0DB6B0F7B}"/>
              </a:ext>
            </a:extLst>
          </p:cNvPr>
          <p:cNvSpPr>
            <a:spLocks noGrp="1"/>
          </p:cNvSpPr>
          <p:nvPr>
            <p:ph type="body" sz="quarter" idx="13"/>
          </p:nvPr>
        </p:nvSpPr>
        <p:spPr>
          <a:xfrm>
            <a:off x="5084967" y="5745804"/>
            <a:ext cx="3569506" cy="745503"/>
          </a:xfrm>
        </p:spPr>
        <p:txBody>
          <a:bodyPr>
            <a:normAutofit fontScale="85000" lnSpcReduction="10000"/>
          </a:bodyPr>
          <a:lstStyle/>
          <a:p>
            <a:r>
              <a:rPr lang="fi-FI" dirty="0"/>
              <a:t>TYP-PÄIVÄT | TYP-DAGARNA VAASASSA | I VASA 6.–7.9.2022</a:t>
            </a:r>
          </a:p>
        </p:txBody>
      </p:sp>
    </p:spTree>
    <p:extLst>
      <p:ext uri="{BB962C8B-B14F-4D97-AF65-F5344CB8AC3E}">
        <p14:creationId xmlns:p14="http://schemas.microsoft.com/office/powerpoint/2010/main" val="390541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65124"/>
            <a:ext cx="11107085" cy="1325563"/>
          </a:xfrm>
        </p:spPr>
        <p:txBody>
          <a:bodyPr>
            <a:normAutofit fontScale="90000"/>
          </a:bodyPr>
          <a:lstStyle/>
          <a:p>
            <a:r>
              <a:rPr lang="sv-SE" dirty="0"/>
              <a:t>Sosiaali- ja </a:t>
            </a:r>
            <a:r>
              <a:rPr lang="sv-SE" dirty="0" err="1"/>
              <a:t>terveysministeriön</a:t>
            </a:r>
            <a:r>
              <a:rPr lang="sv-SE" dirty="0"/>
              <a:t> </a:t>
            </a:r>
            <a:r>
              <a:rPr lang="sv-SE" dirty="0" err="1"/>
              <a:t>toimenpidekokonaisuudet</a:t>
            </a:r>
            <a:r>
              <a:rPr lang="sv-SE" dirty="0"/>
              <a:t/>
            </a:r>
            <a:br>
              <a:rPr lang="sv-SE" dirty="0"/>
            </a:br>
            <a:r>
              <a:rPr lang="sv-SE" dirty="0"/>
              <a:t>Social- och hälsovårdsministeriets åtgärdshelheter</a:t>
            </a:r>
            <a:br>
              <a:rPr lang="sv-SE" dirty="0"/>
            </a:br>
            <a:endParaRPr lang="fi-FI" dirty="0"/>
          </a:p>
        </p:txBody>
      </p:sp>
      <p:sp>
        <p:nvSpPr>
          <p:cNvPr id="3" name="Sisällön paikkamerkki 2"/>
          <p:cNvSpPr>
            <a:spLocks noGrp="1"/>
          </p:cNvSpPr>
          <p:nvPr>
            <p:ph idx="1"/>
          </p:nvPr>
        </p:nvSpPr>
        <p:spPr>
          <a:xfrm>
            <a:off x="546652" y="1819136"/>
            <a:ext cx="10807148" cy="4320000"/>
          </a:xfrm>
        </p:spPr>
        <p:txBody>
          <a:bodyPr>
            <a:normAutofit fontScale="92500" lnSpcReduction="20000"/>
          </a:bodyPr>
          <a:lstStyle/>
          <a:p>
            <a:r>
              <a:rPr lang="fi-FI" b="1" dirty="0" smtClean="0"/>
              <a:t>Tuetun </a:t>
            </a:r>
            <a:r>
              <a:rPr lang="fi-FI" b="1" dirty="0"/>
              <a:t>työllistymisen menetelmät</a:t>
            </a:r>
          </a:p>
          <a:p>
            <a:pPr marL="342900" lvl="0" indent="-342900">
              <a:buFont typeface="Arial" panose="020B0604020202020204" pitchFamily="34" charset="0"/>
              <a:buChar char="•"/>
            </a:pPr>
            <a:r>
              <a:rPr lang="fi-FI" dirty="0"/>
              <a:t>Sosiaalihuollon palvelupolun vahvistaminen</a:t>
            </a:r>
          </a:p>
          <a:p>
            <a:pPr marL="342900" lvl="0" indent="-342900">
              <a:buFont typeface="Arial" panose="020B0604020202020204" pitchFamily="34" charset="0"/>
              <a:buChar char="•"/>
            </a:pPr>
            <a:r>
              <a:rPr lang="fi-FI" dirty="0"/>
              <a:t>Laatukriteereihin perustuva </a:t>
            </a:r>
            <a:r>
              <a:rPr lang="fi-FI" dirty="0" smtClean="0"/>
              <a:t>työhönvalmennus</a:t>
            </a:r>
            <a:endParaRPr lang="fi-FI" dirty="0"/>
          </a:p>
          <a:p>
            <a:pPr marL="342900" lvl="0" indent="-342900">
              <a:buFont typeface="Arial" panose="020B0604020202020204" pitchFamily="34" charset="0"/>
              <a:buChar char="•"/>
            </a:pPr>
            <a:r>
              <a:rPr lang="fi-FI" dirty="0"/>
              <a:t>Alihankintamalli </a:t>
            </a:r>
            <a:r>
              <a:rPr lang="fi-FI" dirty="0" err="1" smtClean="0"/>
              <a:t>pilotoidaan</a:t>
            </a:r>
            <a:r>
              <a:rPr lang="fi-FI" dirty="0" smtClean="0"/>
              <a:t> ja </a:t>
            </a:r>
            <a:r>
              <a:rPr lang="fi-FI" dirty="0" err="1" smtClean="0"/>
              <a:t>konseptoidaan</a:t>
            </a:r>
            <a:r>
              <a:rPr lang="fi-FI" dirty="0" smtClean="0"/>
              <a:t> </a:t>
            </a:r>
            <a:r>
              <a:rPr lang="fi-FI" dirty="0"/>
              <a:t>vammaisten henkilöiden työllistymistä tukevassa toiminnassa  ja työtoiminnassa</a:t>
            </a:r>
            <a:r>
              <a:rPr lang="fi-FI" dirty="0" smtClean="0"/>
              <a:t>.</a:t>
            </a:r>
          </a:p>
          <a:p>
            <a:pPr marL="342900" lvl="0" indent="-342900">
              <a:buFont typeface="Arial" panose="020B0604020202020204" pitchFamily="34" charset="0"/>
              <a:buChar char="•"/>
            </a:pPr>
            <a:endParaRPr lang="fi-FI" dirty="0"/>
          </a:p>
          <a:p>
            <a:r>
              <a:rPr lang="sv-SE" b="1" dirty="0"/>
              <a:t>Metoder för stödd sysselsättning</a:t>
            </a:r>
          </a:p>
          <a:p>
            <a:pPr marL="342900" indent="-342900">
              <a:buFont typeface="Arial" panose="020B0604020202020204" pitchFamily="34" charset="0"/>
              <a:buChar char="•"/>
            </a:pPr>
            <a:r>
              <a:rPr lang="sv-SE" dirty="0"/>
              <a:t>Stärkande av socialvårdens </a:t>
            </a:r>
            <a:r>
              <a:rPr lang="sv-SE" dirty="0" smtClean="0"/>
              <a:t>servicekedja</a:t>
            </a:r>
            <a:endParaRPr lang="sv-SE" dirty="0"/>
          </a:p>
          <a:p>
            <a:pPr marL="342900" indent="-342900">
              <a:buFont typeface="Arial" panose="020B0604020202020204" pitchFamily="34" charset="0"/>
              <a:buChar char="•"/>
            </a:pPr>
            <a:r>
              <a:rPr lang="sv-SE" dirty="0"/>
              <a:t>Arbetsträning </a:t>
            </a:r>
            <a:r>
              <a:rPr lang="sv-SE" dirty="0" smtClean="0"/>
              <a:t>som </a:t>
            </a:r>
            <a:r>
              <a:rPr lang="sv-SE" dirty="0"/>
              <a:t>baserar sig på kvalitetskriterier</a:t>
            </a:r>
          </a:p>
          <a:p>
            <a:pPr marL="342900" indent="-342900">
              <a:buFont typeface="Arial" panose="020B0604020202020204" pitchFamily="34" charset="0"/>
              <a:buChar char="•"/>
            </a:pPr>
            <a:r>
              <a:rPr lang="sv-SE" dirty="0"/>
              <a:t>Underleverantörsmodellen testas och </a:t>
            </a:r>
            <a:r>
              <a:rPr lang="sv-SE" dirty="0" err="1"/>
              <a:t>koncepteras</a:t>
            </a:r>
            <a:r>
              <a:rPr lang="sv-SE" dirty="0"/>
              <a:t> i arbetsverksamhet </a:t>
            </a:r>
            <a:r>
              <a:rPr lang="sv-SE" dirty="0" smtClean="0"/>
              <a:t>och verksamhet som </a:t>
            </a:r>
            <a:r>
              <a:rPr lang="sv-SE" dirty="0"/>
              <a:t>stöder sysselsättningen av personer med funktionsnedsättning.</a:t>
            </a:r>
          </a:p>
          <a:p>
            <a:r>
              <a:rPr lang="sv-SE" dirty="0"/>
              <a:t/>
            </a:r>
            <a:br>
              <a:rPr lang="sv-SE" dirty="0"/>
            </a:br>
            <a:endParaRPr lang="fi-FI" dirty="0"/>
          </a:p>
        </p:txBody>
      </p:sp>
    </p:spTree>
    <p:extLst>
      <p:ext uri="{BB962C8B-B14F-4D97-AF65-F5344CB8AC3E}">
        <p14:creationId xmlns:p14="http://schemas.microsoft.com/office/powerpoint/2010/main" val="24047360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65124"/>
            <a:ext cx="11107085" cy="1325563"/>
          </a:xfrm>
        </p:spPr>
        <p:txBody>
          <a:bodyPr>
            <a:normAutofit fontScale="90000"/>
          </a:bodyPr>
          <a:lstStyle/>
          <a:p>
            <a:r>
              <a:rPr lang="sv-SE" dirty="0"/>
              <a:t>Sosiaali- ja </a:t>
            </a:r>
            <a:r>
              <a:rPr lang="sv-SE" dirty="0" err="1"/>
              <a:t>terveysministeriön</a:t>
            </a:r>
            <a:r>
              <a:rPr lang="sv-SE" dirty="0"/>
              <a:t> </a:t>
            </a:r>
            <a:r>
              <a:rPr lang="sv-SE" dirty="0" err="1"/>
              <a:t>toimenpidekokonaisuudet</a:t>
            </a:r>
            <a:r>
              <a:rPr lang="sv-SE" dirty="0"/>
              <a:t/>
            </a:r>
            <a:br>
              <a:rPr lang="sv-SE" dirty="0"/>
            </a:br>
            <a:r>
              <a:rPr lang="sv-SE" dirty="0"/>
              <a:t>Social- och hälsovårdsministeriets åtgärdshelheter</a:t>
            </a:r>
            <a:br>
              <a:rPr lang="sv-SE" dirty="0"/>
            </a:br>
            <a:endParaRPr lang="fi-FI" dirty="0"/>
          </a:p>
        </p:txBody>
      </p:sp>
      <p:sp>
        <p:nvSpPr>
          <p:cNvPr id="3" name="Sisällön paikkamerkki 2"/>
          <p:cNvSpPr>
            <a:spLocks noGrp="1"/>
          </p:cNvSpPr>
          <p:nvPr>
            <p:ph idx="1"/>
          </p:nvPr>
        </p:nvSpPr>
        <p:spPr>
          <a:xfrm>
            <a:off x="553136" y="1681027"/>
            <a:ext cx="10807148" cy="4438988"/>
          </a:xfrm>
        </p:spPr>
        <p:txBody>
          <a:bodyPr>
            <a:normAutofit fontScale="92500" lnSpcReduction="20000"/>
          </a:bodyPr>
          <a:lstStyle/>
          <a:p>
            <a:r>
              <a:rPr lang="fi-FI" b="1" dirty="0"/>
              <a:t>Ammattilaisten osaamisen vahvistaminen</a:t>
            </a:r>
          </a:p>
          <a:p>
            <a:pPr marL="342900" lvl="0" indent="-342900">
              <a:buFont typeface="Arial" panose="020B0604020202020204" pitchFamily="34" charset="0"/>
              <a:buChar char="•"/>
            </a:pPr>
            <a:r>
              <a:rPr lang="fi-FI" dirty="0"/>
              <a:t>Työkyvyn tuki– koulutus hankkeille</a:t>
            </a:r>
          </a:p>
          <a:p>
            <a:pPr marL="342900" lvl="0" indent="-342900">
              <a:buFont typeface="Arial" panose="020B0604020202020204" pitchFamily="34" charset="0"/>
              <a:buChar char="•"/>
            </a:pPr>
            <a:r>
              <a:rPr lang="fi-FI" dirty="0"/>
              <a:t>Työkykykoordinaattorikoulutus AMK:ssa</a:t>
            </a:r>
          </a:p>
          <a:p>
            <a:pPr marL="342900" lvl="0" indent="-342900">
              <a:buFont typeface="Arial" panose="020B0604020202020204" pitchFamily="34" charset="0"/>
              <a:buChar char="•"/>
            </a:pPr>
            <a:r>
              <a:rPr lang="fi-FI" dirty="0"/>
              <a:t>Työkykykoordinaattoreiden kouluttajakoulutus</a:t>
            </a:r>
          </a:p>
          <a:p>
            <a:pPr marL="342900" lvl="0" indent="-342900">
              <a:buFont typeface="Arial" panose="020B0604020202020204" pitchFamily="34" charset="0"/>
              <a:buChar char="•"/>
            </a:pPr>
            <a:r>
              <a:rPr lang="fi-FI" dirty="0"/>
              <a:t>Työvalmentajan koulutuksessa vahvistetaan </a:t>
            </a:r>
            <a:r>
              <a:rPr lang="fi-FI" dirty="0" smtClean="0"/>
              <a:t>menetelmäosaamista </a:t>
            </a:r>
            <a:r>
              <a:rPr lang="fi-FI" dirty="0"/>
              <a:t>osana </a:t>
            </a:r>
            <a:r>
              <a:rPr lang="fi-FI" dirty="0" smtClean="0"/>
              <a:t>erikoisammattitutkintoa</a:t>
            </a:r>
          </a:p>
          <a:p>
            <a:pPr lvl="0"/>
            <a:endParaRPr lang="fi-FI" dirty="0"/>
          </a:p>
          <a:p>
            <a:r>
              <a:rPr lang="sv-SE" b="1" dirty="0"/>
              <a:t>Stärkande av yrkesmänniskornas kompetens</a:t>
            </a:r>
          </a:p>
          <a:p>
            <a:pPr marL="342900" indent="-342900">
              <a:buFont typeface="Arial" panose="020B0604020202020204" pitchFamily="34" charset="0"/>
              <a:buChar char="•"/>
            </a:pPr>
            <a:r>
              <a:rPr lang="sv-SE" dirty="0"/>
              <a:t>Utbildning för stödjande av arbetsförmågan för projekt</a:t>
            </a:r>
          </a:p>
          <a:p>
            <a:pPr marL="342900" indent="-342900">
              <a:buFont typeface="Arial" panose="020B0604020202020204" pitchFamily="34" charset="0"/>
              <a:buChar char="•"/>
            </a:pPr>
            <a:r>
              <a:rPr lang="sv-SE" dirty="0"/>
              <a:t>Utbildning till samordnare för arbetsförmågan vid yrkeshögskolan</a:t>
            </a:r>
          </a:p>
          <a:p>
            <a:pPr marL="342900" indent="-342900">
              <a:buFont typeface="Arial" panose="020B0604020202020204" pitchFamily="34" charset="0"/>
              <a:buChar char="•"/>
            </a:pPr>
            <a:r>
              <a:rPr lang="sv-SE" dirty="0"/>
              <a:t>Utbildning för utbildare av samordnare för arbetsförmågan</a:t>
            </a:r>
          </a:p>
          <a:p>
            <a:pPr marL="342900" indent="-342900">
              <a:buFont typeface="Arial" panose="020B0604020202020204" pitchFamily="34" charset="0"/>
              <a:buChar char="•"/>
            </a:pPr>
            <a:r>
              <a:rPr lang="sv-SE" dirty="0"/>
              <a:t>I utbildningen för </a:t>
            </a:r>
            <a:r>
              <a:rPr lang="sv-SE" dirty="0" err="1"/>
              <a:t>arbetstränare</a:t>
            </a:r>
            <a:r>
              <a:rPr lang="sv-SE" dirty="0"/>
              <a:t> fastställs en metod för kunnande som en del av specialyrkesexamen</a:t>
            </a:r>
            <a:endParaRPr lang="fi-FI" dirty="0"/>
          </a:p>
          <a:p>
            <a:endParaRPr lang="fi-FI" dirty="0"/>
          </a:p>
        </p:txBody>
      </p:sp>
    </p:spTree>
    <p:extLst>
      <p:ext uri="{BB962C8B-B14F-4D97-AF65-F5344CB8AC3E}">
        <p14:creationId xmlns:p14="http://schemas.microsoft.com/office/powerpoint/2010/main" val="3812973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96683" y="754230"/>
            <a:ext cx="11107085" cy="1325563"/>
          </a:xfrm>
        </p:spPr>
        <p:txBody>
          <a:bodyPr>
            <a:normAutofit fontScale="90000"/>
          </a:bodyPr>
          <a:lstStyle/>
          <a:p>
            <a:r>
              <a:rPr lang="sv-SE" dirty="0"/>
              <a:t>Sosiaali- ja </a:t>
            </a:r>
            <a:r>
              <a:rPr lang="sv-SE" dirty="0" err="1"/>
              <a:t>terveysministeriön</a:t>
            </a:r>
            <a:r>
              <a:rPr lang="sv-SE" dirty="0"/>
              <a:t> </a:t>
            </a:r>
            <a:r>
              <a:rPr lang="sv-SE" dirty="0" err="1"/>
              <a:t>toimenpidekokonaisuudet</a:t>
            </a:r>
            <a:r>
              <a:rPr lang="sv-SE" dirty="0"/>
              <a:t/>
            </a:r>
            <a:br>
              <a:rPr lang="sv-SE" dirty="0"/>
            </a:br>
            <a:r>
              <a:rPr lang="sv-SE" dirty="0"/>
              <a:t>Social- och hälsovårdsministeriets åtgärdshelheter</a:t>
            </a:r>
            <a:br>
              <a:rPr lang="sv-SE" dirty="0"/>
            </a:br>
            <a:endParaRPr lang="fi-FI" dirty="0"/>
          </a:p>
        </p:txBody>
      </p:sp>
      <p:sp>
        <p:nvSpPr>
          <p:cNvPr id="3" name="Sisällön paikkamerkki 2"/>
          <p:cNvSpPr>
            <a:spLocks noGrp="1"/>
          </p:cNvSpPr>
          <p:nvPr>
            <p:ph idx="1"/>
          </p:nvPr>
        </p:nvSpPr>
        <p:spPr>
          <a:xfrm>
            <a:off x="546652" y="2079793"/>
            <a:ext cx="10807148" cy="4320000"/>
          </a:xfrm>
        </p:spPr>
        <p:txBody>
          <a:bodyPr>
            <a:normAutofit/>
          </a:bodyPr>
          <a:lstStyle/>
          <a:p>
            <a:pPr lvl="0">
              <a:spcBef>
                <a:spcPts val="0"/>
              </a:spcBef>
              <a:defRPr/>
            </a:pPr>
            <a:endParaRPr lang="fi-FI" dirty="0"/>
          </a:p>
          <a:p>
            <a:r>
              <a:rPr lang="fi-FI" b="1" dirty="0"/>
              <a:t>Arviointi- ja seurantatutkimus</a:t>
            </a:r>
          </a:p>
          <a:p>
            <a:pPr marL="342900" indent="-342900">
              <a:buFont typeface="Arial" panose="020B0604020202020204" pitchFamily="34" charset="0"/>
              <a:buChar char="•"/>
            </a:pPr>
            <a:r>
              <a:rPr lang="fi-FI" dirty="0"/>
              <a:t>Kerätään tutkimustietoa työttömien palveluista ja etuuksista sekä niiden yhteensovittamisesta päätöksenteon ja rahoitusratkaisuihin tueksi.</a:t>
            </a:r>
          </a:p>
          <a:p>
            <a:endParaRPr lang="fi-FI" dirty="0" smtClean="0"/>
          </a:p>
          <a:p>
            <a:r>
              <a:rPr lang="sv-SE" b="1" dirty="0"/>
              <a:t>Utvärderings- och uppföljningsundersökning</a:t>
            </a:r>
          </a:p>
          <a:p>
            <a:pPr marL="342900" indent="-342900">
              <a:buFont typeface="Arial" panose="020B0604020202020204" pitchFamily="34" charset="0"/>
              <a:buChar char="•"/>
            </a:pPr>
            <a:r>
              <a:rPr lang="sv-SE" dirty="0" smtClean="0"/>
              <a:t>Forskningsdata </a:t>
            </a:r>
            <a:r>
              <a:rPr lang="sv-SE" dirty="0"/>
              <a:t>om tjänsterna och förmånerna för </a:t>
            </a:r>
            <a:r>
              <a:rPr lang="sv-SE" dirty="0" smtClean="0"/>
              <a:t>arbetslösa </a:t>
            </a:r>
            <a:r>
              <a:rPr lang="sv-SE" dirty="0"/>
              <a:t>och om hur de samordnas </a:t>
            </a:r>
            <a:r>
              <a:rPr lang="sv-SE" dirty="0" smtClean="0"/>
              <a:t>samlas </a:t>
            </a:r>
            <a:r>
              <a:rPr lang="sv-SE" dirty="0"/>
              <a:t>in till stöd för beslutsfattandet och finansieringslösningarna.</a:t>
            </a:r>
          </a:p>
          <a:p>
            <a:endParaRPr lang="fi-FI" dirty="0"/>
          </a:p>
        </p:txBody>
      </p:sp>
    </p:spTree>
    <p:extLst>
      <p:ext uri="{BB962C8B-B14F-4D97-AF65-F5344CB8AC3E}">
        <p14:creationId xmlns:p14="http://schemas.microsoft.com/office/powerpoint/2010/main" val="36358430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27122-E5BE-BD45-9E5B-37BCB9ECCB6B}"/>
              </a:ext>
            </a:extLst>
          </p:cNvPr>
          <p:cNvSpPr>
            <a:spLocks noGrp="1"/>
          </p:cNvSpPr>
          <p:nvPr>
            <p:ph type="ctrTitle"/>
          </p:nvPr>
        </p:nvSpPr>
        <p:spPr>
          <a:xfrm>
            <a:off x="5218888" y="3908401"/>
            <a:ext cx="5791202" cy="1469380"/>
          </a:xfrm>
        </p:spPr>
        <p:txBody>
          <a:bodyPr>
            <a:normAutofit fontScale="90000"/>
          </a:bodyPr>
          <a:lstStyle/>
          <a:p>
            <a:r>
              <a:rPr lang="fi-FI" dirty="0" err="1"/>
              <a:t>Sote</a:t>
            </a:r>
            <a:r>
              <a:rPr lang="fi-FI" dirty="0"/>
              <a:t>-uudistus ja kuntouttava </a:t>
            </a:r>
            <a:r>
              <a:rPr lang="fi-FI" dirty="0" smtClean="0"/>
              <a:t>työtoiminta</a:t>
            </a:r>
            <a:br>
              <a:rPr lang="fi-FI" dirty="0" smtClean="0"/>
            </a:br>
            <a:r>
              <a:rPr lang="sv-SE" dirty="0"/>
              <a:t>Social- och hälsovårdsreformen och arbetsverksamhet i rehabiliteringssyfte</a:t>
            </a:r>
            <a:endParaRPr lang="fi-FI" dirty="0"/>
          </a:p>
        </p:txBody>
      </p:sp>
      <p:sp>
        <p:nvSpPr>
          <p:cNvPr id="3" name="Subtitle 2">
            <a:extLst>
              <a:ext uri="{FF2B5EF4-FFF2-40B4-BE49-F238E27FC236}">
                <a16:creationId xmlns:a16="http://schemas.microsoft.com/office/drawing/2014/main" id="{08051E06-364F-8043-A62D-80341E31CDF4}"/>
              </a:ext>
            </a:extLst>
          </p:cNvPr>
          <p:cNvSpPr>
            <a:spLocks noGrp="1"/>
          </p:cNvSpPr>
          <p:nvPr>
            <p:ph type="subTitle" idx="1"/>
          </p:nvPr>
        </p:nvSpPr>
        <p:spPr>
          <a:xfrm>
            <a:off x="8848436" y="5745804"/>
            <a:ext cx="2505364" cy="634667"/>
          </a:xfrm>
        </p:spPr>
        <p:txBody>
          <a:bodyPr>
            <a:normAutofit fontScale="55000" lnSpcReduction="20000"/>
          </a:bodyPr>
          <a:lstStyle/>
          <a:p>
            <a:endParaRPr lang="fi-FI" dirty="0" smtClean="0"/>
          </a:p>
          <a:p>
            <a:r>
              <a:rPr lang="fi-FI" dirty="0" smtClean="0"/>
              <a:t>Jaana Heinonen </a:t>
            </a:r>
          </a:p>
          <a:p>
            <a:r>
              <a:rPr lang="fi-FI" dirty="0" smtClean="0"/>
              <a:t>Erityisasiantuntija</a:t>
            </a:r>
          </a:p>
        </p:txBody>
      </p:sp>
      <p:sp>
        <p:nvSpPr>
          <p:cNvPr id="4" name="Text Placeholder 3">
            <a:extLst>
              <a:ext uri="{FF2B5EF4-FFF2-40B4-BE49-F238E27FC236}">
                <a16:creationId xmlns:a16="http://schemas.microsoft.com/office/drawing/2014/main" id="{5041D068-5AF4-484F-A037-E0D0DB6B0F7B}"/>
              </a:ext>
            </a:extLst>
          </p:cNvPr>
          <p:cNvSpPr>
            <a:spLocks noGrp="1"/>
          </p:cNvSpPr>
          <p:nvPr>
            <p:ph type="body" sz="quarter" idx="13"/>
          </p:nvPr>
        </p:nvSpPr>
        <p:spPr>
          <a:xfrm>
            <a:off x="5084967" y="5745804"/>
            <a:ext cx="3569506" cy="745503"/>
          </a:xfrm>
        </p:spPr>
        <p:txBody>
          <a:bodyPr>
            <a:normAutofit fontScale="85000" lnSpcReduction="10000"/>
          </a:bodyPr>
          <a:lstStyle/>
          <a:p>
            <a:r>
              <a:rPr lang="fi-FI" dirty="0"/>
              <a:t>TYP-PÄIVÄT | TYP-DAGARNA VAASASSA | I VASA 6.–7.9.2022</a:t>
            </a:r>
          </a:p>
        </p:txBody>
      </p:sp>
    </p:spTree>
    <p:extLst>
      <p:ext uri="{BB962C8B-B14F-4D97-AF65-F5344CB8AC3E}">
        <p14:creationId xmlns:p14="http://schemas.microsoft.com/office/powerpoint/2010/main" val="2549517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a:xfrm>
            <a:off x="546651" y="267849"/>
            <a:ext cx="9679743" cy="1325563"/>
          </a:xfrm>
        </p:spPr>
        <p:txBody>
          <a:bodyPr>
            <a:normAutofit fontScale="90000"/>
          </a:bodyPr>
          <a:lstStyle/>
          <a:p>
            <a:r>
              <a:rPr lang="fi-FI" dirty="0" err="1" smtClean="0"/>
              <a:t>Sote</a:t>
            </a:r>
            <a:r>
              <a:rPr lang="fi-FI" dirty="0" smtClean="0"/>
              <a:t>-uudistus ja kuntouttava työtoiminta</a:t>
            </a:r>
            <a:br>
              <a:rPr lang="fi-FI" dirty="0" smtClean="0"/>
            </a:br>
            <a:r>
              <a:rPr lang="sv-SE" dirty="0"/>
              <a:t>Social- och hälsovårdsreformen och arbetsverksamhet i rehabiliteringssyfte</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2" y="1945602"/>
            <a:ext cx="11192766" cy="4912398"/>
          </a:xfrm>
        </p:spPr>
        <p:txBody>
          <a:bodyPr>
            <a:normAutofit fontScale="70000" lnSpcReduction="20000"/>
          </a:bodyPr>
          <a:lstStyle/>
          <a:p>
            <a:pPr marL="342900" indent="-342900">
              <a:buFont typeface="Arial" panose="020B0604020202020204" pitchFamily="34" charset="0"/>
              <a:buChar char="•"/>
            </a:pPr>
            <a:r>
              <a:rPr lang="fi-FI" sz="2900" dirty="0" smtClean="0">
                <a:solidFill>
                  <a:srgbClr val="53565A"/>
                </a:solidFill>
              </a:rPr>
              <a:t>Kuntouttava </a:t>
            </a:r>
            <a:r>
              <a:rPr lang="fi-FI" sz="2900" dirty="0">
                <a:solidFill>
                  <a:srgbClr val="53565A"/>
                </a:solidFill>
              </a:rPr>
              <a:t>työtoiminta </a:t>
            </a:r>
            <a:r>
              <a:rPr lang="fi-FI" sz="2900" dirty="0" smtClean="0">
                <a:solidFill>
                  <a:srgbClr val="53565A"/>
                </a:solidFill>
              </a:rPr>
              <a:t>on sosiaalihuollon palvelu.</a:t>
            </a:r>
          </a:p>
          <a:p>
            <a:pPr marL="342900" indent="-342900">
              <a:buFont typeface="Arial" panose="020B0604020202020204" pitchFamily="34" charset="0"/>
              <a:buChar char="•"/>
            </a:pPr>
            <a:r>
              <a:rPr lang="fi-FI" sz="2900" dirty="0" smtClean="0">
                <a:solidFill>
                  <a:srgbClr val="53565A"/>
                </a:solidFill>
              </a:rPr>
              <a:t>Kuntouttava työtoiminta siirtyy muiden sosiaalihuollon palveluiden tapaan hyvinvointialueiden vastuulle (SHL 14 §). </a:t>
            </a:r>
          </a:p>
          <a:p>
            <a:pPr marL="342900" indent="-342900">
              <a:buFont typeface="Arial" panose="020B0604020202020204" pitchFamily="34" charset="0"/>
              <a:buChar char="•"/>
            </a:pPr>
            <a:r>
              <a:rPr lang="fi-FI" sz="2900" dirty="0">
                <a:solidFill>
                  <a:srgbClr val="53565A"/>
                </a:solidFill>
              </a:rPr>
              <a:t>Hyvinvointialueelle siirtyy vastuu asiakkaan palveluiden toteutumisen seurannasta sekä kuntouttavaa työtoimintaan liittyvät viranomaistehtävät. </a:t>
            </a:r>
          </a:p>
          <a:p>
            <a:pPr marL="342900" indent="-342900">
              <a:buFont typeface="Arial" panose="020B0604020202020204" pitchFamily="34" charset="0"/>
              <a:buChar char="•"/>
            </a:pPr>
            <a:r>
              <a:rPr lang="fi-FI" sz="2900" dirty="0" smtClean="0">
                <a:solidFill>
                  <a:srgbClr val="53565A"/>
                </a:solidFill>
              </a:rPr>
              <a:t>Hyvinvointialueet </a:t>
            </a:r>
            <a:r>
              <a:rPr lang="fi-FI" sz="2900" dirty="0">
                <a:solidFill>
                  <a:srgbClr val="53565A"/>
                </a:solidFill>
              </a:rPr>
              <a:t>huolehtivat </a:t>
            </a:r>
            <a:r>
              <a:rPr lang="fi-FI" sz="2900" dirty="0" smtClean="0">
                <a:solidFill>
                  <a:srgbClr val="53565A"/>
                </a:solidFill>
              </a:rPr>
              <a:t>kuntouttavan </a:t>
            </a:r>
            <a:r>
              <a:rPr lang="fi-FI" sz="2900" dirty="0">
                <a:solidFill>
                  <a:srgbClr val="53565A"/>
                </a:solidFill>
              </a:rPr>
              <a:t>työtoiminnan palveluiden riittävyydestä alueella tarvetta vastaavasti. </a:t>
            </a:r>
            <a:endParaRPr lang="fi-FI" sz="2900" dirty="0" smtClean="0">
              <a:solidFill>
                <a:srgbClr val="53565A"/>
              </a:solidFill>
            </a:endParaRPr>
          </a:p>
          <a:p>
            <a:pPr marL="342900" indent="-342900">
              <a:buFont typeface="Arial" panose="020B0604020202020204" pitchFamily="34" charset="0"/>
              <a:buChar char="•"/>
            </a:pPr>
            <a:endParaRPr lang="fi-FI" sz="2900" dirty="0" smtClean="0">
              <a:solidFill>
                <a:srgbClr val="53565A"/>
              </a:solidFill>
            </a:endParaRPr>
          </a:p>
          <a:p>
            <a:pPr marL="342900" indent="-342900">
              <a:buFont typeface="Arial" panose="020B0604020202020204" pitchFamily="34" charset="0"/>
              <a:buChar char="•"/>
            </a:pPr>
            <a:r>
              <a:rPr lang="sv-SE" sz="2900" dirty="0"/>
              <a:t>Arbetsverksamhet i rehabiliteringssyfte är en tjänst inom socialvården.</a:t>
            </a:r>
          </a:p>
          <a:p>
            <a:pPr marL="342900" indent="-342900">
              <a:buFont typeface="Arial" panose="020B0604020202020204" pitchFamily="34" charset="0"/>
              <a:buChar char="•"/>
            </a:pPr>
            <a:r>
              <a:rPr lang="sv-SE" sz="2900" dirty="0"/>
              <a:t>På samma sätt som andra socialvårdstjänster överförs ansvaret för arbetsverksamheten i rehabiliteringssyfte till välfärdsområdena (14 § i SVL).</a:t>
            </a:r>
          </a:p>
          <a:p>
            <a:pPr marL="342900" indent="-342900">
              <a:buFont typeface="Arial" panose="020B0604020202020204" pitchFamily="34" charset="0"/>
              <a:buChar char="•"/>
            </a:pPr>
            <a:r>
              <a:rPr lang="sv-SE" sz="2900" dirty="0"/>
              <a:t>Till välfärdsområdet överförs ansvaret för uppföljningen av hur klientens tjänster tillhandahålls samt myndighetsuppgifterna i anslutning till arbetsverksamhet i rehabiliteringssyfte.</a:t>
            </a:r>
          </a:p>
          <a:p>
            <a:pPr marL="342900" indent="-342900">
              <a:buFont typeface="Arial" panose="020B0604020202020204" pitchFamily="34" charset="0"/>
              <a:buChar char="•"/>
            </a:pPr>
            <a:r>
              <a:rPr lang="sv-SE" sz="2900" dirty="0"/>
              <a:t>Välfärdsområdena sörjer för att arbetsverksamheten i rehabiliteringssyfte är tillräcklig i regionen i enlighet med behovet.</a:t>
            </a:r>
          </a:p>
          <a:p>
            <a:r>
              <a:rPr lang="sv-SE" dirty="0"/>
              <a:t/>
            </a:r>
            <a:br>
              <a:rPr lang="sv-SE" dirty="0"/>
            </a:br>
            <a:endParaRPr lang="fi-FI" sz="2800" dirty="0" smtClean="0">
              <a:solidFill>
                <a:srgbClr val="53565A"/>
              </a:solidFill>
            </a:endParaRPr>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endParaRPr lang="fi-FI" dirty="0" smtClean="0"/>
          </a:p>
          <a:p>
            <a:endParaRPr lang="fi-FI" dirty="0" smtClean="0"/>
          </a:p>
        </p:txBody>
      </p:sp>
    </p:spTree>
    <p:extLst>
      <p:ext uri="{BB962C8B-B14F-4D97-AF65-F5344CB8AC3E}">
        <p14:creationId xmlns:p14="http://schemas.microsoft.com/office/powerpoint/2010/main" val="2536078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a:xfrm>
            <a:off x="546651" y="267849"/>
            <a:ext cx="9679743" cy="1325563"/>
          </a:xfrm>
        </p:spPr>
        <p:txBody>
          <a:bodyPr>
            <a:normAutofit fontScale="90000"/>
          </a:bodyPr>
          <a:lstStyle/>
          <a:p>
            <a:r>
              <a:rPr lang="fi-FI" dirty="0" err="1" smtClean="0"/>
              <a:t>Sote</a:t>
            </a:r>
            <a:r>
              <a:rPr lang="fi-FI" dirty="0" smtClean="0"/>
              <a:t>-uudistus ja kuntouttava työtoiminta</a:t>
            </a:r>
            <a:br>
              <a:rPr lang="fi-FI" dirty="0" smtClean="0"/>
            </a:br>
            <a:r>
              <a:rPr lang="sv-SE" dirty="0"/>
              <a:t>Social- och hälsovårdsreformen och arbetsverksamhet i rehabiliteringssyfte</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2" y="1909934"/>
            <a:ext cx="11192766" cy="4828092"/>
          </a:xfrm>
        </p:spPr>
        <p:txBody>
          <a:bodyPr>
            <a:normAutofit fontScale="77500" lnSpcReduction="20000"/>
          </a:bodyPr>
          <a:lstStyle/>
          <a:p>
            <a:pPr marL="342900" indent="-342900">
              <a:buFont typeface="Arial" panose="020B0604020202020204" pitchFamily="34" charset="0"/>
              <a:buChar char="•"/>
            </a:pPr>
            <a:r>
              <a:rPr lang="fi-FI" sz="2600" dirty="0" smtClean="0">
                <a:solidFill>
                  <a:srgbClr val="53565A"/>
                </a:solidFill>
              </a:rPr>
              <a:t>Hyvinvointialue </a:t>
            </a:r>
            <a:r>
              <a:rPr lang="fi-FI" sz="2600" dirty="0">
                <a:solidFill>
                  <a:srgbClr val="53565A"/>
                </a:solidFill>
              </a:rPr>
              <a:t>tuottaa kuntouttavan työtoiminnan palvelut </a:t>
            </a:r>
            <a:r>
              <a:rPr lang="fi-FI" sz="2600" dirty="0" smtClean="0">
                <a:solidFill>
                  <a:srgbClr val="53565A"/>
                </a:solidFill>
              </a:rPr>
              <a:t>itse, yhteistyössä muiden hyvinvointialueiden kanssa </a:t>
            </a:r>
            <a:r>
              <a:rPr lang="fi-FI" sz="2600" dirty="0">
                <a:solidFill>
                  <a:srgbClr val="53565A"/>
                </a:solidFill>
              </a:rPr>
              <a:t>tai hankkii ne muilta lain tarkoittamilta tuottajilta.</a:t>
            </a:r>
          </a:p>
          <a:p>
            <a:pPr marL="342900" indent="-342900">
              <a:buFont typeface="Arial" panose="020B0604020202020204" pitchFamily="34" charset="0"/>
              <a:buChar char="•"/>
            </a:pPr>
            <a:r>
              <a:rPr lang="fi-FI" sz="2600" dirty="0" smtClean="0">
                <a:solidFill>
                  <a:srgbClr val="53565A"/>
                </a:solidFill>
              </a:rPr>
              <a:t>Sosiaali- ja terveydenhuollon järjestämiseen liittyvät sopimukset siirtyvät hyvinvointialueen vastuulle. Jos esimerkiksi järjestöllä </a:t>
            </a:r>
            <a:r>
              <a:rPr lang="fi-FI" sz="2600" dirty="0">
                <a:solidFill>
                  <a:srgbClr val="53565A"/>
                </a:solidFill>
              </a:rPr>
              <a:t>on sopimus kuntouttavan työtoiminnan palvelun tuottamisesta </a:t>
            </a:r>
            <a:r>
              <a:rPr lang="fi-FI" sz="2600" dirty="0" smtClean="0">
                <a:solidFill>
                  <a:srgbClr val="53565A"/>
                </a:solidFill>
              </a:rPr>
              <a:t>kunnan </a:t>
            </a:r>
            <a:r>
              <a:rPr lang="fi-FI" sz="2600" dirty="0">
                <a:solidFill>
                  <a:srgbClr val="53565A"/>
                </a:solidFill>
              </a:rPr>
              <a:t>kanssa, </a:t>
            </a:r>
            <a:r>
              <a:rPr lang="fi-FI" sz="2600" dirty="0" smtClean="0">
                <a:solidFill>
                  <a:srgbClr val="53565A"/>
                </a:solidFill>
              </a:rPr>
              <a:t>sopimuksen tulisi pääsääntöisesti siirtyä </a:t>
            </a:r>
            <a:r>
              <a:rPr lang="fi-FI" sz="2600" dirty="0">
                <a:solidFill>
                  <a:srgbClr val="53565A"/>
                </a:solidFill>
              </a:rPr>
              <a:t>hyvinvointialueen vastuulle</a:t>
            </a:r>
            <a:r>
              <a:rPr lang="fi-FI" sz="2600" dirty="0" smtClean="0">
                <a:solidFill>
                  <a:srgbClr val="53565A"/>
                </a:solidFill>
              </a:rPr>
              <a:t>.</a:t>
            </a:r>
          </a:p>
          <a:p>
            <a:pPr marL="342900" indent="-342900">
              <a:buFont typeface="Arial" panose="020B0604020202020204" pitchFamily="34" charset="0"/>
              <a:buChar char="•"/>
            </a:pPr>
            <a:r>
              <a:rPr lang="fi-FI" sz="2600" dirty="0">
                <a:solidFill>
                  <a:srgbClr val="53565A"/>
                </a:solidFill>
              </a:rPr>
              <a:t>Hyvinvointialue vuokraa kunnilta niiden omistukseen jäävät sosiaali- ja terveydenhuollon </a:t>
            </a:r>
            <a:r>
              <a:rPr lang="fi-FI" sz="2600" dirty="0" smtClean="0">
                <a:solidFill>
                  <a:srgbClr val="53565A"/>
                </a:solidFill>
              </a:rPr>
              <a:t>toimitilat siirtymäajaksi </a:t>
            </a:r>
            <a:r>
              <a:rPr lang="fi-FI" sz="2600" dirty="0">
                <a:solidFill>
                  <a:srgbClr val="53565A"/>
                </a:solidFill>
              </a:rPr>
              <a:t>(3 vuotta ja yhden vuoden optio</a:t>
            </a:r>
            <a:r>
              <a:rPr lang="fi-FI" sz="2600" dirty="0" smtClean="0">
                <a:solidFill>
                  <a:srgbClr val="53565A"/>
                </a:solidFill>
              </a:rPr>
              <a:t>).</a:t>
            </a:r>
          </a:p>
          <a:p>
            <a:endParaRPr lang="fi-FI" sz="2600" dirty="0" smtClean="0">
              <a:solidFill>
                <a:srgbClr val="53565A"/>
              </a:solidFill>
            </a:endParaRPr>
          </a:p>
          <a:p>
            <a:pPr marL="342900" indent="-342900">
              <a:buFont typeface="Arial" panose="020B0604020202020204" pitchFamily="34" charset="0"/>
              <a:buChar char="•"/>
            </a:pPr>
            <a:r>
              <a:rPr lang="sv-SE" sz="2600" dirty="0"/>
              <a:t>Välfärdsområdet producerar tjänsterna för arbetsverksamhet i rehabiliteringssyfte självt, i samarbete med andra välfärdsområden eller </a:t>
            </a:r>
            <a:r>
              <a:rPr lang="sv-SE" sz="2600" dirty="0" smtClean="0"/>
              <a:t>anskaffar </a:t>
            </a:r>
            <a:r>
              <a:rPr lang="sv-SE" sz="2600" dirty="0"/>
              <a:t>dem av andra producenter som avses i lagen.</a:t>
            </a:r>
          </a:p>
          <a:p>
            <a:pPr marL="342900" indent="-342900">
              <a:buFont typeface="Arial" panose="020B0604020202020204" pitchFamily="34" charset="0"/>
              <a:buChar char="•"/>
            </a:pPr>
            <a:r>
              <a:rPr lang="sv-SE" sz="2600" dirty="0"/>
              <a:t>Avtalen om ordnande av social- och hälsovård överförs på välfärdsområdets </a:t>
            </a:r>
            <a:r>
              <a:rPr lang="sv-SE" sz="2600" dirty="0" smtClean="0"/>
              <a:t>ansvar. </a:t>
            </a:r>
            <a:r>
              <a:rPr lang="sv-SE" sz="2600" dirty="0"/>
              <a:t>Om till exempel en organisation har ingått ett avtal om produktion av tjänster för arbetsverksamhet i rehabiliteringssyfte med kommunen, ska ansvaret för avtalet i regel överföras till välfärdsområdet.</a:t>
            </a:r>
          </a:p>
          <a:p>
            <a:pPr marL="342900" indent="-342900">
              <a:buFont typeface="Arial" panose="020B0604020202020204" pitchFamily="34" charset="0"/>
              <a:buChar char="•"/>
            </a:pPr>
            <a:r>
              <a:rPr lang="sv-SE" sz="2600" dirty="0"/>
              <a:t>Välfärdsområdet hyr de social- och hälsovårdslokaler som kommunerna äger för övergångsperioden (3 år och option om ett år</a:t>
            </a:r>
            <a:r>
              <a:rPr lang="sv-SE" sz="2600" dirty="0" smtClean="0"/>
              <a:t>).</a:t>
            </a:r>
            <a:endParaRPr lang="fi-FI" dirty="0" smtClean="0"/>
          </a:p>
          <a:p>
            <a:endParaRPr lang="fi-FI" dirty="0" smtClean="0"/>
          </a:p>
        </p:txBody>
      </p:sp>
    </p:spTree>
    <p:extLst>
      <p:ext uri="{BB962C8B-B14F-4D97-AF65-F5344CB8AC3E}">
        <p14:creationId xmlns:p14="http://schemas.microsoft.com/office/powerpoint/2010/main" val="39091115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fontScale="90000"/>
          </a:bodyPr>
          <a:lstStyle/>
          <a:p>
            <a:r>
              <a:rPr lang="fi-FI" dirty="0" smtClean="0"/>
              <a:t>Kuntouttavan työtoiminnan tavoitteet ja sisältö</a:t>
            </a:r>
            <a:br>
              <a:rPr lang="fi-FI" dirty="0" smtClean="0"/>
            </a:br>
            <a:r>
              <a:rPr lang="sv-SE" dirty="0"/>
              <a:t>Målen för och innehållet i arbetsverksamheten i rehabiliteringssyfte</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1" y="1966950"/>
            <a:ext cx="10980331" cy="5255490"/>
          </a:xfrm>
        </p:spPr>
        <p:txBody>
          <a:bodyPr>
            <a:normAutofit/>
          </a:bodyPr>
          <a:lstStyle/>
          <a:p>
            <a:pPr marL="342900" indent="-342900">
              <a:buFont typeface="Arial" panose="020B0604020202020204" pitchFamily="34" charset="0"/>
              <a:buChar char="•"/>
            </a:pPr>
            <a:r>
              <a:rPr lang="fi-FI" sz="2000" dirty="0" smtClean="0">
                <a:solidFill>
                  <a:srgbClr val="53565A"/>
                </a:solidFill>
              </a:rPr>
              <a:t>Kuntouttavaa työtoimintaa koskevassa laissa </a:t>
            </a:r>
            <a:r>
              <a:rPr lang="fi-FI" sz="2000" dirty="0">
                <a:solidFill>
                  <a:srgbClr val="53565A"/>
                </a:solidFill>
              </a:rPr>
              <a:t>(</a:t>
            </a:r>
            <a:r>
              <a:rPr lang="fi-FI" sz="2000" dirty="0" smtClean="0">
                <a:solidFill>
                  <a:srgbClr val="53565A"/>
                </a:solidFill>
              </a:rPr>
              <a:t>189/2001) säädetään aktivointisuunnitelmasta sekä </a:t>
            </a:r>
            <a:r>
              <a:rPr lang="fi-FI" sz="2000" dirty="0" smtClean="0">
                <a:solidFill>
                  <a:srgbClr val="53565A"/>
                </a:solidFill>
              </a:rPr>
              <a:t>kuntouttavan </a:t>
            </a:r>
            <a:r>
              <a:rPr lang="fi-FI" sz="2000" dirty="0" smtClean="0">
                <a:solidFill>
                  <a:srgbClr val="53565A"/>
                </a:solidFill>
              </a:rPr>
              <a:t>työtoiminnan palvelusta. </a:t>
            </a:r>
          </a:p>
          <a:p>
            <a:pPr marL="342900" indent="-342900">
              <a:buFont typeface="Arial" panose="020B0604020202020204" pitchFamily="34" charset="0"/>
              <a:buChar char="•"/>
            </a:pPr>
            <a:r>
              <a:rPr lang="fi-FI" sz="2000" dirty="0" smtClean="0">
                <a:solidFill>
                  <a:srgbClr val="53565A"/>
                </a:solidFill>
              </a:rPr>
              <a:t>Kuntouttavaan </a:t>
            </a:r>
            <a:r>
              <a:rPr lang="fi-FI" sz="2000" dirty="0">
                <a:solidFill>
                  <a:srgbClr val="53565A"/>
                </a:solidFill>
              </a:rPr>
              <a:t>työtoimintaan sovelletaan mitä sosiaalihuollon asiakkaan asemasta ja oikeuksista annetussa laissa (812/2000), sosiaalihuoltolaissa (710/1982</a:t>
            </a:r>
            <a:r>
              <a:rPr lang="fi-FI" sz="2000" dirty="0" smtClean="0">
                <a:solidFill>
                  <a:srgbClr val="53565A"/>
                </a:solidFill>
              </a:rPr>
              <a:t>) säädetään.</a:t>
            </a:r>
          </a:p>
          <a:p>
            <a:pPr marL="342900" indent="-342900">
              <a:buFont typeface="Arial" panose="020B0604020202020204" pitchFamily="34" charset="0"/>
              <a:buChar char="•"/>
            </a:pPr>
            <a:r>
              <a:rPr lang="fi-FI" sz="2000" dirty="0">
                <a:solidFill>
                  <a:srgbClr val="53565A"/>
                </a:solidFill>
              </a:rPr>
              <a:t>Sosiaalihuollon järjestämisen tulee perustua viranomaisen tekemään </a:t>
            </a:r>
            <a:r>
              <a:rPr lang="fi-FI" sz="2000" dirty="0" smtClean="0">
                <a:solidFill>
                  <a:srgbClr val="53565A"/>
                </a:solidFill>
              </a:rPr>
              <a:t>päätökseen.</a:t>
            </a:r>
          </a:p>
          <a:p>
            <a:pPr marL="342900" indent="-342900">
              <a:buFont typeface="Arial" panose="020B0604020202020204" pitchFamily="34" charset="0"/>
              <a:buChar char="•"/>
            </a:pPr>
            <a:endParaRPr lang="fi-FI" sz="2000" dirty="0" smtClean="0"/>
          </a:p>
          <a:p>
            <a:pPr marL="342900" indent="-342900">
              <a:buFont typeface="Arial" panose="020B0604020202020204" pitchFamily="34" charset="0"/>
              <a:buChar char="•"/>
            </a:pPr>
            <a:r>
              <a:rPr lang="sv-SE" sz="2000" dirty="0"/>
              <a:t>I lagen om arbetsverksamhet i rehabiliteringssyfte (189/2001) föreskrivs det om en aktiveringsplan och </a:t>
            </a:r>
            <a:r>
              <a:rPr lang="sv-SE" sz="2000" dirty="0" smtClean="0"/>
              <a:t>innehållet i arbetsverksamhet </a:t>
            </a:r>
            <a:r>
              <a:rPr lang="sv-SE" sz="2000" dirty="0"/>
              <a:t>i rehabiliteringssyfte.</a:t>
            </a:r>
          </a:p>
          <a:p>
            <a:pPr marL="342900" indent="-342900">
              <a:buFont typeface="Arial" panose="020B0604020202020204" pitchFamily="34" charset="0"/>
              <a:buChar char="•"/>
            </a:pPr>
            <a:r>
              <a:rPr lang="sv-SE" sz="2000" dirty="0"/>
              <a:t>På arbetsverksamhet i rehabiliteringssyfte tillämpas lagen om klientens ställning och rättigheter inom socialvården (812/2000) och socialvårdslagen (710/1982).</a:t>
            </a:r>
          </a:p>
          <a:p>
            <a:pPr marL="342900" indent="-342900">
              <a:buFont typeface="Arial" panose="020B0604020202020204" pitchFamily="34" charset="0"/>
              <a:buChar char="•"/>
            </a:pPr>
            <a:r>
              <a:rPr lang="sv-SE" sz="2000" dirty="0"/>
              <a:t>Ordnandet av socialvård ska basera sig på ett </a:t>
            </a:r>
            <a:r>
              <a:rPr lang="sv-SE" sz="2000" dirty="0" smtClean="0"/>
              <a:t>myndighetsbeslut.</a:t>
            </a:r>
            <a:endParaRPr lang="sv-SE" sz="2000" dirty="0"/>
          </a:p>
          <a:p>
            <a:pPr marL="342900" indent="-342900">
              <a:buFont typeface="Arial" panose="020B0604020202020204" pitchFamily="34" charset="0"/>
              <a:buChar char="•"/>
            </a:pPr>
            <a:endParaRPr lang="fi-FI" sz="2000" dirty="0"/>
          </a:p>
          <a:p>
            <a:endParaRPr lang="fi-FI" sz="2000" dirty="0" smtClean="0"/>
          </a:p>
        </p:txBody>
      </p:sp>
    </p:spTree>
    <p:extLst>
      <p:ext uri="{BB962C8B-B14F-4D97-AF65-F5344CB8AC3E}">
        <p14:creationId xmlns:p14="http://schemas.microsoft.com/office/powerpoint/2010/main" val="5815755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fontScale="90000"/>
          </a:bodyPr>
          <a:lstStyle/>
          <a:p>
            <a:r>
              <a:rPr lang="fi-FI" dirty="0" smtClean="0"/>
              <a:t>Kuntouttavan työtoiminnan tavoitteet ja sisältö</a:t>
            </a:r>
            <a:br>
              <a:rPr lang="fi-FI" dirty="0" smtClean="0"/>
            </a:br>
            <a:r>
              <a:rPr lang="sv-SE" dirty="0"/>
              <a:t>Målen för och innehållet i arbetsverksamheten i rehabiliteringssyfte</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1" y="1487055"/>
            <a:ext cx="10980331" cy="5255490"/>
          </a:xfrm>
        </p:spPr>
        <p:txBody>
          <a:bodyPr>
            <a:normAutofit/>
          </a:bodyPr>
          <a:lstStyle/>
          <a:p>
            <a:endParaRPr lang="fi-FI" dirty="0"/>
          </a:p>
          <a:p>
            <a:pPr marL="342900" indent="-342900">
              <a:buFont typeface="Arial" panose="020B0604020202020204" pitchFamily="34" charset="0"/>
              <a:buChar char="•"/>
            </a:pPr>
            <a:r>
              <a:rPr lang="fi-FI" dirty="0">
                <a:solidFill>
                  <a:srgbClr val="53565A"/>
                </a:solidFill>
              </a:rPr>
              <a:t>Toimenpiteiden tavoitteena on parantaa pitkään jatkuneen työttömyyden perusteella työmarkkinatukea tai toimeentulotukea saavan henkilön edellytyksiä työllistyä avoimilla työmarkkinoilla. </a:t>
            </a:r>
          </a:p>
          <a:p>
            <a:pPr marL="342900" indent="-342900">
              <a:buFont typeface="Arial" panose="020B0604020202020204" pitchFamily="34" charset="0"/>
              <a:buChar char="•"/>
            </a:pPr>
            <a:r>
              <a:rPr lang="fi-FI" dirty="0">
                <a:solidFill>
                  <a:srgbClr val="53565A"/>
                </a:solidFill>
              </a:rPr>
              <a:t>Jos henkilö ei työ- ja toimintakyvyn rajoitusten vuoksi voi osallistua TE-palveluihin tai työhön, aktivointisuunnitelmaan sisällytetään kuntouttava työtoiminta. </a:t>
            </a:r>
          </a:p>
          <a:p>
            <a:endParaRPr lang="fi-FI" dirty="0" smtClean="0"/>
          </a:p>
          <a:p>
            <a:pPr marL="342900" indent="-342900">
              <a:buFont typeface="Arial" panose="020B0604020202020204" pitchFamily="34" charset="0"/>
              <a:buChar char="•"/>
            </a:pPr>
            <a:r>
              <a:rPr lang="sv-SE" dirty="0"/>
              <a:t>Syftet med åtgärderna är att förbättra förutsättningarna för en person som får arbetsmarknadsstöd eller utkomststöd på basis av långvarig arbetslöshet att få sysselsättning på den öppna arbetsmarknaden.</a:t>
            </a:r>
          </a:p>
          <a:p>
            <a:pPr marL="342900" indent="-342900">
              <a:buFont typeface="Arial" panose="020B0604020202020204" pitchFamily="34" charset="0"/>
              <a:buChar char="•"/>
            </a:pPr>
            <a:r>
              <a:rPr lang="sv-SE" dirty="0"/>
              <a:t>Om personen på grund av begränsningar i arbets- och funktionsförmågan inte kan delta i </a:t>
            </a:r>
            <a:r>
              <a:rPr lang="sv-SE" dirty="0"/>
              <a:t>den offentliga </a:t>
            </a:r>
            <a:r>
              <a:rPr lang="sv-SE" dirty="0" smtClean="0"/>
              <a:t>arbetskraftsservicen </a:t>
            </a:r>
            <a:r>
              <a:rPr lang="sv-SE" dirty="0" smtClean="0"/>
              <a:t>eller arbete, </a:t>
            </a:r>
            <a:r>
              <a:rPr lang="sv-SE" dirty="0"/>
              <a:t>ska arbetsverksamhet i rehabiliteringssyfte ingå i aktiveringsplanen.</a:t>
            </a:r>
          </a:p>
          <a:p>
            <a:endParaRPr lang="fi-FI" dirty="0" smtClean="0"/>
          </a:p>
        </p:txBody>
      </p:sp>
    </p:spTree>
    <p:extLst>
      <p:ext uri="{BB962C8B-B14F-4D97-AF65-F5344CB8AC3E}">
        <p14:creationId xmlns:p14="http://schemas.microsoft.com/office/powerpoint/2010/main" val="210836459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fontScale="90000"/>
          </a:bodyPr>
          <a:lstStyle/>
          <a:p>
            <a:r>
              <a:rPr lang="fi-FI" dirty="0" smtClean="0"/>
              <a:t>Kuntouttavan työtoiminnan tavoitteet ja sisältö</a:t>
            </a:r>
            <a:br>
              <a:rPr lang="fi-FI" dirty="0" smtClean="0"/>
            </a:br>
            <a:r>
              <a:rPr lang="sv-SE" dirty="0"/>
              <a:t>Målen för och innehållet i arbetsverksamheten i rehabiliteringssyfte</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1" y="1856706"/>
            <a:ext cx="10980331" cy="4861864"/>
          </a:xfrm>
        </p:spPr>
        <p:txBody>
          <a:bodyPr>
            <a:normAutofit lnSpcReduction="10000"/>
          </a:bodyPr>
          <a:lstStyle/>
          <a:p>
            <a:pPr marL="342900" indent="-342900">
              <a:buFont typeface="Arial" panose="020B0604020202020204" pitchFamily="34" charset="0"/>
              <a:buChar char="•"/>
            </a:pPr>
            <a:r>
              <a:rPr lang="fi-FI" dirty="0" smtClean="0">
                <a:solidFill>
                  <a:srgbClr val="53565A"/>
                </a:solidFill>
              </a:rPr>
              <a:t>Kuntouttavan </a:t>
            </a:r>
            <a:r>
              <a:rPr lang="fi-FI" dirty="0">
                <a:solidFill>
                  <a:srgbClr val="53565A"/>
                </a:solidFill>
              </a:rPr>
              <a:t>työtoiminnan sisältö (1.1. 2021 voimaan tullut 13 a </a:t>
            </a:r>
            <a:r>
              <a:rPr lang="fi-FI" dirty="0" smtClean="0">
                <a:solidFill>
                  <a:srgbClr val="53565A"/>
                </a:solidFill>
              </a:rPr>
              <a:t>§): </a:t>
            </a:r>
            <a:r>
              <a:rPr lang="fi-FI" i="1" dirty="0" smtClean="0">
                <a:solidFill>
                  <a:srgbClr val="53565A"/>
                </a:solidFill>
              </a:rPr>
              <a:t>Kuntouttavan </a:t>
            </a:r>
            <a:r>
              <a:rPr lang="fi-FI" i="1" dirty="0">
                <a:solidFill>
                  <a:srgbClr val="53565A"/>
                </a:solidFill>
              </a:rPr>
              <a:t>työtoiminnan palvelukokonaisuuteen tulee kuulua henkilön elämänhallintaa sekä työ- ja toimintakykyä edistäviä palveluita. Palveluihin voi kuulua yksilö- ja ryhmämuotoista toimintaa, jota voidaan toteuttaa erilaisissa toimintaympäristöissä. Palveluun tulee sisältyä aina henkilön tarvitsema tuki ja ohjaus, jota annetaan henkilökohtaisena tai ryhmässä toteutettavana palveluna</a:t>
            </a:r>
            <a:r>
              <a:rPr lang="fi-FI" i="1" dirty="0" smtClean="0">
                <a:solidFill>
                  <a:srgbClr val="53565A"/>
                </a:solidFill>
              </a:rPr>
              <a:t>.</a:t>
            </a:r>
          </a:p>
          <a:p>
            <a:endParaRPr lang="fi-FI" dirty="0" smtClean="0"/>
          </a:p>
          <a:p>
            <a:pPr marL="342900" indent="-342900">
              <a:buFont typeface="Arial" panose="020B0604020202020204" pitchFamily="34" charset="0"/>
              <a:buChar char="•"/>
            </a:pPr>
            <a:r>
              <a:rPr lang="sv-SE" dirty="0"/>
              <a:t>Innehållet i arbetsverksamheten i rehabiliteringssyfte (13 a § som trädde i kraft 1.1. 2021): </a:t>
            </a:r>
            <a:r>
              <a:rPr lang="sv-SE" i="1" dirty="0" smtClean="0"/>
              <a:t>Tjänstehelheten för arbetsverksamhet i rehabiliteringssyfte ska omfatta tjänster som främjar personens livskompetens samt arbets- och funktionsförmåga. I tjänsterna kan ingå individ- och gruppbaserad verksamhet som kan genomföras i olika verksamhetsmiljöer. I tjänsten ska alltid ingå det stöd och den handledning som personen behöver och som tillhandahålls individuellt eller i grupp.</a:t>
            </a:r>
            <a:endParaRPr lang="fi-FI" i="1" dirty="0" smtClean="0"/>
          </a:p>
          <a:p>
            <a:endParaRPr lang="fi-FI" dirty="0" smtClean="0"/>
          </a:p>
        </p:txBody>
      </p:sp>
    </p:spTree>
    <p:extLst>
      <p:ext uri="{BB962C8B-B14F-4D97-AF65-F5344CB8AC3E}">
        <p14:creationId xmlns:p14="http://schemas.microsoft.com/office/powerpoint/2010/main" val="318794393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fontScale="90000"/>
          </a:bodyPr>
          <a:lstStyle/>
          <a:p>
            <a:r>
              <a:rPr lang="fi-FI" dirty="0" smtClean="0"/>
              <a:t>Kuntouttavan työtoiminnan tavoitteet ja sisältö</a:t>
            </a:r>
            <a:br>
              <a:rPr lang="fi-FI" dirty="0" smtClean="0"/>
            </a:br>
            <a:r>
              <a:rPr lang="sv-SE" dirty="0"/>
              <a:t>Målen för och innehållet i arbetsverksamheten i rehabiliteringssyfte</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1" y="2180963"/>
            <a:ext cx="10980331" cy="4245778"/>
          </a:xfrm>
        </p:spPr>
        <p:txBody>
          <a:bodyPr>
            <a:normAutofit/>
          </a:bodyPr>
          <a:lstStyle/>
          <a:p>
            <a:pPr marL="342900" indent="-342900">
              <a:buFont typeface="Arial" panose="020B0604020202020204" pitchFamily="34" charset="0"/>
              <a:buChar char="•"/>
            </a:pPr>
            <a:r>
              <a:rPr lang="fi-FI" sz="2000" dirty="0" smtClean="0">
                <a:solidFill>
                  <a:srgbClr val="53565A"/>
                </a:solidFill>
              </a:rPr>
              <a:t>Kuntouttava </a:t>
            </a:r>
            <a:r>
              <a:rPr lang="fi-FI" sz="2000" dirty="0">
                <a:solidFill>
                  <a:srgbClr val="53565A"/>
                </a:solidFill>
              </a:rPr>
              <a:t>työtoiminta on monialaista. Sosiaalihuollon ammattihenkilön vastuulla on kuntouttavan työtoiminnan palveluun osallistuvan asiakkaan palveluprosessi (sosiaalihuoltolaki).</a:t>
            </a:r>
          </a:p>
          <a:p>
            <a:pPr marL="342900" indent="-342900">
              <a:buFont typeface="Arial" panose="020B0604020202020204" pitchFamily="34" charset="0"/>
              <a:buChar char="•"/>
            </a:pPr>
            <a:r>
              <a:rPr lang="fi-FI" sz="2000" dirty="0">
                <a:solidFill>
                  <a:srgbClr val="53565A"/>
                </a:solidFill>
              </a:rPr>
              <a:t>Kuntouttava työtoiminta on sovitettava yhteen henkilön tarvitsemien sosiaali-, terveys- ja kuntoutuspalvelujen, julkisten työvoimapalvelujen sekä muiden palvelujen ja tukitoimien kanssa</a:t>
            </a:r>
            <a:r>
              <a:rPr lang="fi-FI" sz="2000" dirty="0" smtClean="0">
                <a:solidFill>
                  <a:srgbClr val="53565A"/>
                </a:solidFill>
              </a:rPr>
              <a:t>.</a:t>
            </a:r>
          </a:p>
          <a:p>
            <a:pPr marL="342900" indent="-342900">
              <a:buFont typeface="Arial" panose="020B0604020202020204" pitchFamily="34" charset="0"/>
              <a:buChar char="•"/>
            </a:pPr>
            <a:endParaRPr lang="fi-FI" sz="2000" dirty="0" smtClean="0"/>
          </a:p>
          <a:p>
            <a:pPr marL="342900" indent="-342900">
              <a:buFont typeface="Arial" panose="020B0604020202020204" pitchFamily="34" charset="0"/>
              <a:buChar char="•"/>
            </a:pPr>
            <a:r>
              <a:rPr lang="sv-SE" sz="2000" dirty="0"/>
              <a:t>Arbetsverksamhet i rehabiliteringssyfte är sektorsövergripande. En yrkesutbildad person inom socialvården ansvarar för serviceprocessen för en klient som deltar i arbetsverksamhet i rehabiliteringssyfte (socialvårdslagen).</a:t>
            </a:r>
          </a:p>
          <a:p>
            <a:pPr marL="342900" indent="-342900">
              <a:buFont typeface="Arial" panose="020B0604020202020204" pitchFamily="34" charset="0"/>
              <a:buChar char="•"/>
            </a:pPr>
            <a:r>
              <a:rPr lang="sv-SE" sz="2000" dirty="0"/>
              <a:t>Arbetsverksamheten i rehabiliteringssyfte ska samordnas med de social-, hälsovårds- och rehabiliteringstjänster, den offentliga arbetskraftsservice samt övriga tjänster och stödåtgärder som personen behöver</a:t>
            </a:r>
            <a:r>
              <a:rPr lang="sv-SE" sz="2000" dirty="0" smtClean="0"/>
              <a:t>.</a:t>
            </a:r>
            <a:endParaRPr lang="fi-FI" sz="2000" dirty="0"/>
          </a:p>
        </p:txBody>
      </p:sp>
    </p:spTree>
    <p:extLst>
      <p:ext uri="{BB962C8B-B14F-4D97-AF65-F5344CB8AC3E}">
        <p14:creationId xmlns:p14="http://schemas.microsoft.com/office/powerpoint/2010/main" val="3191640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5F8C27F-B241-F04A-A89E-C3221DB5E3D2}"/>
              </a:ext>
            </a:extLst>
          </p:cNvPr>
          <p:cNvSpPr>
            <a:spLocks noGrp="1"/>
          </p:cNvSpPr>
          <p:nvPr>
            <p:ph type="title"/>
          </p:nvPr>
        </p:nvSpPr>
        <p:spPr>
          <a:xfrm>
            <a:off x="546652" y="211622"/>
            <a:ext cx="4531186" cy="984585"/>
          </a:xfrm>
        </p:spPr>
        <p:txBody>
          <a:bodyPr/>
          <a:lstStyle/>
          <a:p>
            <a:r>
              <a:rPr lang="fi-FI" dirty="0"/>
              <a:t>Tässä esityksessä</a:t>
            </a:r>
          </a:p>
        </p:txBody>
      </p:sp>
      <p:sp>
        <p:nvSpPr>
          <p:cNvPr id="4" name="Text Placeholder 3">
            <a:extLst>
              <a:ext uri="{FF2B5EF4-FFF2-40B4-BE49-F238E27FC236}">
                <a16:creationId xmlns:a16="http://schemas.microsoft.com/office/drawing/2014/main" id="{100E3D0F-6CFA-AA4A-AF81-F243B496C465}"/>
              </a:ext>
            </a:extLst>
          </p:cNvPr>
          <p:cNvSpPr>
            <a:spLocks noGrp="1"/>
          </p:cNvSpPr>
          <p:nvPr>
            <p:ph type="body" sz="quarter" idx="13"/>
          </p:nvPr>
        </p:nvSpPr>
        <p:spPr>
          <a:xfrm>
            <a:off x="329658" y="1367626"/>
            <a:ext cx="4423925" cy="5150550"/>
          </a:xfrm>
        </p:spPr>
        <p:txBody>
          <a:bodyPr>
            <a:noAutofit/>
          </a:bodyPr>
          <a:lstStyle/>
          <a:p>
            <a:r>
              <a:rPr lang="fi-FI" sz="2000" dirty="0" err="1"/>
              <a:t>Sote</a:t>
            </a:r>
            <a:r>
              <a:rPr lang="fi-FI" sz="2000" dirty="0"/>
              <a:t>-uudistus ja hyvinvointialueen rooli </a:t>
            </a:r>
            <a:endParaRPr lang="fi-FI" sz="2000" dirty="0" smtClean="0"/>
          </a:p>
          <a:p>
            <a:r>
              <a:rPr lang="fi-FI" sz="2000" dirty="0"/>
              <a:t>Työllistymistä edistävä monialainen yhteispalvelu </a:t>
            </a:r>
          </a:p>
          <a:p>
            <a:r>
              <a:rPr lang="fi-FI" sz="2000" dirty="0"/>
              <a:t>Työkykyohjelman </a:t>
            </a:r>
            <a:r>
              <a:rPr lang="fi-FI" sz="2000" dirty="0" err="1"/>
              <a:t>STM:n</a:t>
            </a:r>
            <a:r>
              <a:rPr lang="fi-FI" sz="2000" dirty="0"/>
              <a:t> toimenpiteet</a:t>
            </a:r>
          </a:p>
          <a:p>
            <a:r>
              <a:rPr lang="fi-FI" sz="2000" dirty="0" err="1" smtClean="0"/>
              <a:t>Sote</a:t>
            </a:r>
            <a:r>
              <a:rPr lang="fi-FI" sz="2000" dirty="0" smtClean="0"/>
              <a:t>-uudistus </a:t>
            </a:r>
            <a:r>
              <a:rPr lang="fi-FI" sz="2000" dirty="0"/>
              <a:t>ja kuntouttava </a:t>
            </a:r>
            <a:r>
              <a:rPr lang="fi-FI" sz="2000" dirty="0" smtClean="0"/>
              <a:t>työtoiminta</a:t>
            </a:r>
          </a:p>
          <a:p>
            <a:r>
              <a:rPr lang="fi-FI" sz="2000" dirty="0"/>
              <a:t>Kuntouttavan työtoiminnan </a:t>
            </a:r>
            <a:r>
              <a:rPr lang="fi-FI" sz="2000" dirty="0" smtClean="0"/>
              <a:t>tavoitteet</a:t>
            </a:r>
          </a:p>
          <a:p>
            <a:r>
              <a:rPr lang="fi-FI" sz="2000" dirty="0"/>
              <a:t>Kuntouttavan työtoiminnan </a:t>
            </a:r>
            <a:r>
              <a:rPr lang="fi-FI" sz="2000" dirty="0" smtClean="0"/>
              <a:t>toteutustavoista</a:t>
            </a:r>
          </a:p>
          <a:p>
            <a:r>
              <a:rPr lang="fi-FI" sz="2000" dirty="0"/>
              <a:t>Kuntouttavan työtoiminnan </a:t>
            </a:r>
            <a:r>
              <a:rPr lang="fi-FI" sz="2000" dirty="0" smtClean="0"/>
              <a:t>järjestäminen hyvinvointialueilla</a:t>
            </a:r>
          </a:p>
          <a:p>
            <a:r>
              <a:rPr lang="fi-FI" sz="2000" dirty="0"/>
              <a:t>Kunnan rooli </a:t>
            </a:r>
            <a:r>
              <a:rPr lang="fi-FI" sz="2000" dirty="0" smtClean="0"/>
              <a:t>yhteistyössä hyvinvointialueen kanssa</a:t>
            </a:r>
          </a:p>
        </p:txBody>
      </p:sp>
      <p:sp>
        <p:nvSpPr>
          <p:cNvPr id="2" name="Text Placeholder 1">
            <a:extLst>
              <a:ext uri="{FF2B5EF4-FFF2-40B4-BE49-F238E27FC236}">
                <a16:creationId xmlns:a16="http://schemas.microsoft.com/office/drawing/2014/main" id="{8A0BF6BF-06B4-734A-8798-464167403E79}"/>
              </a:ext>
            </a:extLst>
          </p:cNvPr>
          <p:cNvSpPr>
            <a:spLocks noGrp="1"/>
          </p:cNvSpPr>
          <p:nvPr>
            <p:ph type="body" sz="quarter" idx="14"/>
          </p:nvPr>
        </p:nvSpPr>
        <p:spPr/>
        <p:txBody>
          <a:bodyPr/>
          <a:lstStyle/>
          <a:p>
            <a:endParaRPr lang="fi-FI"/>
          </a:p>
        </p:txBody>
      </p:sp>
      <p:sp>
        <p:nvSpPr>
          <p:cNvPr id="7" name="Text Placeholder 3">
            <a:extLst>
              <a:ext uri="{FF2B5EF4-FFF2-40B4-BE49-F238E27FC236}">
                <a16:creationId xmlns:a16="http://schemas.microsoft.com/office/drawing/2014/main" id="{100E3D0F-6CFA-AA4A-AF81-F243B496C465}"/>
              </a:ext>
            </a:extLst>
          </p:cNvPr>
          <p:cNvSpPr txBox="1">
            <a:spLocks/>
          </p:cNvSpPr>
          <p:nvPr/>
        </p:nvSpPr>
        <p:spPr>
          <a:xfrm>
            <a:off x="5207540" y="1376317"/>
            <a:ext cx="5141201" cy="5150550"/>
          </a:xfrm>
          <a:prstGeom prst="rect">
            <a:avLst/>
          </a:prstGeom>
        </p:spPr>
        <p:txBody>
          <a:bodyPr vert="horz" lIns="91440" tIns="45720" rIns="91440" bIns="45720" rtlCol="0">
            <a:noAutofit/>
          </a:bodyPr>
          <a:lstStyle>
            <a:lvl1pPr marL="274638" indent="-274638" algn="l" defTabSz="914400" rtl="0" eaLnBrk="1" latinLnBrk="0" hangingPunct="1">
              <a:lnSpc>
                <a:spcPct val="100000"/>
              </a:lnSpc>
              <a:spcBef>
                <a:spcPts val="0"/>
              </a:spcBef>
              <a:spcAft>
                <a:spcPts val="0"/>
              </a:spcAft>
              <a:buClr>
                <a:srgbClr val="53565A"/>
              </a:buClr>
              <a:buFont typeface="Arial" panose="020B0604020202020204" pitchFamily="34" charset="0"/>
              <a:buChar char="•"/>
              <a:tabLst/>
              <a:defRPr sz="3000" b="1" i="0" kern="1200">
                <a:solidFill>
                  <a:schemeClr val="tx2"/>
                </a:solidFill>
                <a:latin typeface="Myriad Pro" panose="020B0503030403020204" pitchFamily="34" charset="0"/>
                <a:ea typeface="+mn-ea"/>
                <a:cs typeface="+mn-cs"/>
              </a:defRPr>
            </a:lvl1pPr>
            <a:lvl2pPr marL="800100" indent="-216000" algn="l" defTabSz="914400" rtl="0" eaLnBrk="1" latinLnBrk="0" hangingPunct="1">
              <a:lnSpc>
                <a:spcPct val="100000"/>
              </a:lnSpc>
              <a:spcBef>
                <a:spcPts val="600"/>
              </a:spcBef>
              <a:spcAft>
                <a:spcPts val="0"/>
              </a:spcAft>
              <a:buFont typeface="Arial" panose="020B0604020202020204" pitchFamily="34" charset="0"/>
              <a:buChar char="•"/>
              <a:tabLst/>
              <a:defRPr sz="2000" b="0" i="0" kern="1200">
                <a:solidFill>
                  <a:schemeClr val="accent3"/>
                </a:solidFill>
                <a:latin typeface="Myriad Pro" panose="020B0503030403020204" pitchFamily="34" charset="0"/>
                <a:ea typeface="+mn-ea"/>
                <a:cs typeface="+mn-cs"/>
              </a:defRPr>
            </a:lvl2pPr>
            <a:lvl3pPr marL="1257300" indent="-216000" algn="l" defTabSz="914400" rtl="0" eaLnBrk="1" latinLnBrk="0" hangingPunct="1">
              <a:lnSpc>
                <a:spcPct val="100000"/>
              </a:lnSpc>
              <a:spcBef>
                <a:spcPts val="600"/>
              </a:spcBef>
              <a:spcAft>
                <a:spcPts val="0"/>
              </a:spcAft>
              <a:buFont typeface="Arial" panose="020B0604020202020204" pitchFamily="34" charset="0"/>
              <a:buChar char="•"/>
              <a:tabLst/>
              <a:defRPr sz="2000" b="0" i="0" kern="1200">
                <a:solidFill>
                  <a:schemeClr val="accent3"/>
                </a:solidFill>
                <a:latin typeface="Myriad Pro" panose="020B0503030403020204" pitchFamily="34" charset="0"/>
                <a:ea typeface="+mn-ea"/>
                <a:cs typeface="+mn-cs"/>
              </a:defRPr>
            </a:lvl3pPr>
            <a:lvl4pPr marL="1657350" indent="-216000" algn="l" defTabSz="914400" rtl="0" eaLnBrk="1" latinLnBrk="0" hangingPunct="1">
              <a:lnSpc>
                <a:spcPct val="100000"/>
              </a:lnSpc>
              <a:spcBef>
                <a:spcPts val="600"/>
              </a:spcBef>
              <a:spcAft>
                <a:spcPts val="0"/>
              </a:spcAft>
              <a:buFont typeface="Arial" panose="020B0604020202020204" pitchFamily="34" charset="0"/>
              <a:buChar char="•"/>
              <a:tabLst/>
              <a:defRPr sz="1600" b="0" i="0" kern="1200">
                <a:solidFill>
                  <a:schemeClr val="accent3"/>
                </a:solidFill>
                <a:latin typeface="Myriad Pro" panose="020B0503030403020204" pitchFamily="34" charset="0"/>
                <a:ea typeface="+mn-ea"/>
                <a:cs typeface="+mn-cs"/>
              </a:defRPr>
            </a:lvl4pPr>
            <a:lvl5pPr marL="2114550" indent="-216000" algn="l" defTabSz="914400" rtl="0" eaLnBrk="1" latinLnBrk="0" hangingPunct="1">
              <a:lnSpc>
                <a:spcPct val="100000"/>
              </a:lnSpc>
              <a:spcBef>
                <a:spcPts val="600"/>
              </a:spcBef>
              <a:spcAft>
                <a:spcPts val="0"/>
              </a:spcAft>
              <a:buFont typeface="Arial" panose="020B0604020202020204" pitchFamily="34" charset="0"/>
              <a:buChar char="•"/>
              <a:tabLst/>
              <a:defRPr sz="1600" b="0" i="0" kern="1200">
                <a:solidFill>
                  <a:schemeClr val="accent3"/>
                </a:solidFill>
                <a:latin typeface="Myriad Pro" panose="020B0503030403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sv-SE" sz="2000" dirty="0"/>
              <a:t>Social- och hälsovårdsreformen och välfärdsområdets roll</a:t>
            </a:r>
          </a:p>
          <a:p>
            <a:r>
              <a:rPr lang="sv-SE" sz="2000" dirty="0"/>
              <a:t>Sektorsövergripande samservice som främjar sysselsättningen</a:t>
            </a:r>
          </a:p>
          <a:p>
            <a:r>
              <a:rPr lang="sv-SE" sz="2000" dirty="0"/>
              <a:t>Social- och </a:t>
            </a:r>
            <a:r>
              <a:rPr lang="sv-SE" sz="2000" dirty="0" smtClean="0"/>
              <a:t>hälsovårdsministeriets </a:t>
            </a:r>
            <a:r>
              <a:rPr lang="sv-SE" sz="2000" dirty="0"/>
              <a:t>åtgärder inom programmet för arbetsförmåga</a:t>
            </a:r>
          </a:p>
          <a:p>
            <a:r>
              <a:rPr lang="sv-SE" sz="2000" dirty="0"/>
              <a:t>Social- och hälsovårdsreformen och arbetsverksamhet i rehabiliteringssyfte</a:t>
            </a:r>
          </a:p>
          <a:p>
            <a:r>
              <a:rPr lang="sv-SE" sz="2000" dirty="0"/>
              <a:t>Mål för arbetsverksamheten i rehabiliteringssyfte</a:t>
            </a:r>
          </a:p>
          <a:p>
            <a:r>
              <a:rPr lang="sv-SE" sz="2000" dirty="0"/>
              <a:t>Om sätt att genomföra arbetsverksamhet i rehabiliteringssyfte</a:t>
            </a:r>
          </a:p>
          <a:p>
            <a:r>
              <a:rPr lang="sv-SE" sz="2000" dirty="0"/>
              <a:t>Anordnande av arbetsverksamhet i rehabiliteringssyfte i välfärdsområdena</a:t>
            </a:r>
          </a:p>
          <a:p>
            <a:r>
              <a:rPr lang="sv-SE" sz="2000" dirty="0"/>
              <a:t>Kommunens roll i samarbete med välfärdsområdet</a:t>
            </a:r>
          </a:p>
          <a:p>
            <a:endParaRPr lang="fi-FI" sz="2000" dirty="0" smtClean="0"/>
          </a:p>
        </p:txBody>
      </p:sp>
      <p:sp>
        <p:nvSpPr>
          <p:cNvPr id="8" name="Title 2">
            <a:extLst>
              <a:ext uri="{FF2B5EF4-FFF2-40B4-BE49-F238E27FC236}">
                <a16:creationId xmlns:a16="http://schemas.microsoft.com/office/drawing/2014/main" id="{45F8C27F-B241-F04A-A89E-C3221DB5E3D2}"/>
              </a:ext>
            </a:extLst>
          </p:cNvPr>
          <p:cNvSpPr txBox="1">
            <a:spLocks/>
          </p:cNvSpPr>
          <p:nvPr/>
        </p:nvSpPr>
        <p:spPr>
          <a:xfrm>
            <a:off x="5594355" y="266745"/>
            <a:ext cx="4531186" cy="984585"/>
          </a:xfrm>
          <a:prstGeom prst="rect">
            <a:avLst/>
          </a:prstGeom>
        </p:spPr>
        <p:txBody>
          <a:bodyPr vert="horz" lIns="91440" tIns="45720" rIns="91440" bIns="45720" rtlCol="0" anchor="ctr">
            <a:normAutofit/>
          </a:bodyPr>
          <a:lstStyle>
            <a:lvl1pPr algn="l" defTabSz="914400" rtl="0" eaLnBrk="1" latinLnBrk="0" hangingPunct="1">
              <a:lnSpc>
                <a:spcPct val="100000"/>
              </a:lnSpc>
              <a:spcBef>
                <a:spcPts val="0"/>
              </a:spcBef>
              <a:spcAft>
                <a:spcPts val="700"/>
              </a:spcAft>
              <a:buNone/>
              <a:defRPr sz="3400" b="1" i="0" kern="1200">
                <a:solidFill>
                  <a:schemeClr val="accent3"/>
                </a:solidFill>
                <a:latin typeface="Myriad Pro" panose="020B0503030403020204" pitchFamily="34" charset="0"/>
                <a:ea typeface="+mj-ea"/>
                <a:cs typeface="+mj-cs"/>
              </a:defRPr>
            </a:lvl1pPr>
          </a:lstStyle>
          <a:p>
            <a:r>
              <a:rPr lang="fi-FI" dirty="0"/>
              <a:t>I </a:t>
            </a:r>
            <a:r>
              <a:rPr lang="fi-FI" dirty="0" err="1"/>
              <a:t>denna</a:t>
            </a:r>
            <a:r>
              <a:rPr lang="fi-FI" dirty="0"/>
              <a:t> </a:t>
            </a:r>
            <a:r>
              <a:rPr lang="fi-FI" dirty="0" err="1" smtClean="0"/>
              <a:t>presentation</a:t>
            </a:r>
            <a:endParaRPr lang="fi-FI" dirty="0"/>
          </a:p>
        </p:txBody>
      </p:sp>
    </p:spTree>
    <p:extLst>
      <p:ext uri="{BB962C8B-B14F-4D97-AF65-F5344CB8AC3E}">
        <p14:creationId xmlns:p14="http://schemas.microsoft.com/office/powerpoint/2010/main" val="24487682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Kuntouttavan työtoiminnan toteutustavoista</a:t>
            </a:r>
            <a:br>
              <a:rPr lang="fi-FI" dirty="0" smtClean="0"/>
            </a:br>
            <a:r>
              <a:rPr lang="sv-SE" dirty="0"/>
              <a:t>Om sätt att genomföra arbetsverksamhet i rehabiliteringssyfte</a:t>
            </a:r>
            <a:endParaRPr lang="fi-FI" dirty="0"/>
          </a:p>
        </p:txBody>
      </p:sp>
      <p:sp>
        <p:nvSpPr>
          <p:cNvPr id="3" name="Sisällön paikkamerkki 2"/>
          <p:cNvSpPr>
            <a:spLocks noGrp="1"/>
          </p:cNvSpPr>
          <p:nvPr>
            <p:ph idx="1"/>
          </p:nvPr>
        </p:nvSpPr>
        <p:spPr>
          <a:xfrm>
            <a:off x="617988" y="2279583"/>
            <a:ext cx="10807148" cy="4320000"/>
          </a:xfrm>
        </p:spPr>
        <p:txBody>
          <a:bodyPr>
            <a:normAutofit/>
          </a:bodyPr>
          <a:lstStyle/>
          <a:p>
            <a:pPr marL="342900" indent="-342900">
              <a:buFont typeface="Arial" panose="020B0604020202020204" pitchFamily="34" charset="0"/>
              <a:buChar char="•"/>
            </a:pPr>
            <a:r>
              <a:rPr lang="fi-FI" dirty="0" smtClean="0">
                <a:solidFill>
                  <a:srgbClr val="53565A"/>
                </a:solidFill>
              </a:rPr>
              <a:t>Kuntouttavaa </a:t>
            </a:r>
            <a:r>
              <a:rPr lang="fi-FI" dirty="0">
                <a:solidFill>
                  <a:srgbClr val="53565A"/>
                </a:solidFill>
              </a:rPr>
              <a:t>työtoimintaa </a:t>
            </a:r>
            <a:r>
              <a:rPr lang="fi-FI" dirty="0" smtClean="0">
                <a:solidFill>
                  <a:srgbClr val="53565A"/>
                </a:solidFill>
              </a:rPr>
              <a:t>on toteutettu kunnissa monilla eri tavoilla ja </a:t>
            </a:r>
            <a:r>
              <a:rPr lang="fi-FI" dirty="0">
                <a:solidFill>
                  <a:srgbClr val="53565A"/>
                </a:solidFill>
              </a:rPr>
              <a:t>eri </a:t>
            </a:r>
            <a:r>
              <a:rPr lang="fi-FI" dirty="0" smtClean="0">
                <a:solidFill>
                  <a:srgbClr val="53565A"/>
                </a:solidFill>
              </a:rPr>
              <a:t>toimijoiden toimesta</a:t>
            </a:r>
            <a:r>
              <a:rPr lang="fi-FI" dirty="0">
                <a:solidFill>
                  <a:srgbClr val="53565A"/>
                </a:solidFill>
              </a:rPr>
              <a:t>. </a:t>
            </a:r>
            <a:endParaRPr lang="fi-FI" dirty="0" smtClean="0">
              <a:solidFill>
                <a:srgbClr val="53565A"/>
              </a:solidFill>
            </a:endParaRPr>
          </a:p>
          <a:p>
            <a:pPr marL="342900" indent="-342900">
              <a:buFont typeface="Arial" panose="020B0604020202020204" pitchFamily="34" charset="0"/>
              <a:buChar char="•"/>
            </a:pPr>
            <a:r>
              <a:rPr lang="fi-FI" dirty="0" smtClean="0">
                <a:solidFill>
                  <a:srgbClr val="53565A"/>
                </a:solidFill>
              </a:rPr>
              <a:t>Lainsäädännön mukaan kyseessä on sosiaalihuollon palvelu. </a:t>
            </a:r>
          </a:p>
          <a:p>
            <a:endParaRPr lang="fi-FI" dirty="0" smtClean="0"/>
          </a:p>
          <a:p>
            <a:pPr marL="342900" indent="-342900">
              <a:buFont typeface="Arial" panose="020B0604020202020204" pitchFamily="34" charset="0"/>
              <a:buChar char="•"/>
            </a:pPr>
            <a:r>
              <a:rPr lang="sv-SE" dirty="0"/>
              <a:t>Arbetsverksamhet i rehabiliteringssyfte har genomförts i kommunerna på många olika sätt och av olika aktörer.</a:t>
            </a:r>
          </a:p>
          <a:p>
            <a:pPr marL="342900" indent="-342900">
              <a:buFont typeface="Arial" panose="020B0604020202020204" pitchFamily="34" charset="0"/>
              <a:buChar char="•"/>
            </a:pPr>
            <a:r>
              <a:rPr lang="sv-SE" dirty="0"/>
              <a:t>Enligt lagstiftningen är det fråga om en socialvårdstjänst.</a:t>
            </a:r>
          </a:p>
          <a:p>
            <a:r>
              <a:rPr lang="sv-SE" dirty="0"/>
              <a:t/>
            </a:r>
            <a:br>
              <a:rPr lang="sv-SE" dirty="0"/>
            </a:br>
            <a:endParaRPr lang="fi-FI" dirty="0"/>
          </a:p>
        </p:txBody>
      </p:sp>
    </p:spTree>
    <p:extLst>
      <p:ext uri="{BB962C8B-B14F-4D97-AF65-F5344CB8AC3E}">
        <p14:creationId xmlns:p14="http://schemas.microsoft.com/office/powerpoint/2010/main" val="129326379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smtClean="0"/>
              <a:t>Kuntouttavan työtoiminnan toteutustavoista</a:t>
            </a:r>
            <a:br>
              <a:rPr lang="fi-FI" dirty="0" smtClean="0"/>
            </a:br>
            <a:r>
              <a:rPr lang="sv-SE" dirty="0"/>
              <a:t>Om sätt att genomföra arbetsverksamhet i rehabiliteringssyfte</a:t>
            </a:r>
            <a:endParaRPr lang="fi-FI" dirty="0"/>
          </a:p>
        </p:txBody>
      </p:sp>
      <p:sp>
        <p:nvSpPr>
          <p:cNvPr id="3" name="Sisällön paikkamerkki 2"/>
          <p:cNvSpPr>
            <a:spLocks noGrp="1"/>
          </p:cNvSpPr>
          <p:nvPr>
            <p:ph idx="1"/>
          </p:nvPr>
        </p:nvSpPr>
        <p:spPr>
          <a:xfrm>
            <a:off x="546652" y="2182306"/>
            <a:ext cx="10807148" cy="4320000"/>
          </a:xfrm>
        </p:spPr>
        <p:txBody>
          <a:bodyPr>
            <a:normAutofit fontScale="92500" lnSpcReduction="20000"/>
          </a:bodyPr>
          <a:lstStyle/>
          <a:p>
            <a:pPr marL="342900" indent="-342900">
              <a:buFont typeface="Arial" panose="020B0604020202020204" pitchFamily="34" charset="0"/>
              <a:buChar char="•"/>
            </a:pPr>
            <a:r>
              <a:rPr lang="fi-FI" dirty="0" smtClean="0">
                <a:solidFill>
                  <a:srgbClr val="53565A"/>
                </a:solidFill>
              </a:rPr>
              <a:t>Sosiaalihuollon rooli aktivointisuunnitelmasta ja asiakkaan palvelukokonaisuudesta </a:t>
            </a:r>
            <a:r>
              <a:rPr lang="fi-FI" dirty="0">
                <a:solidFill>
                  <a:srgbClr val="53565A"/>
                </a:solidFill>
              </a:rPr>
              <a:t>tarkoittaa sitä, että </a:t>
            </a:r>
            <a:r>
              <a:rPr lang="fi-FI" dirty="0" smtClean="0">
                <a:solidFill>
                  <a:srgbClr val="53565A"/>
                </a:solidFill>
              </a:rPr>
              <a:t>palvelun kytkentä </a:t>
            </a:r>
            <a:r>
              <a:rPr lang="fi-FI" dirty="0">
                <a:solidFill>
                  <a:srgbClr val="53565A"/>
                </a:solidFill>
              </a:rPr>
              <a:t>sosiaalihuoltoon </a:t>
            </a:r>
            <a:r>
              <a:rPr lang="fi-FI" dirty="0" smtClean="0">
                <a:solidFill>
                  <a:srgbClr val="53565A"/>
                </a:solidFill>
              </a:rPr>
              <a:t>tulisi tälläkin </a:t>
            </a:r>
            <a:r>
              <a:rPr lang="fi-FI" dirty="0">
                <a:solidFill>
                  <a:srgbClr val="53565A"/>
                </a:solidFill>
              </a:rPr>
              <a:t>hetkellä olla </a:t>
            </a:r>
            <a:r>
              <a:rPr lang="fi-FI" dirty="0" smtClean="0">
                <a:solidFill>
                  <a:srgbClr val="53565A"/>
                </a:solidFill>
              </a:rPr>
              <a:t>olemassa. </a:t>
            </a:r>
          </a:p>
          <a:p>
            <a:pPr marL="342900" indent="-342900">
              <a:buFont typeface="Arial" panose="020B0604020202020204" pitchFamily="34" charset="0"/>
              <a:buChar char="•"/>
            </a:pPr>
            <a:r>
              <a:rPr lang="fi-FI" dirty="0" smtClean="0">
                <a:solidFill>
                  <a:srgbClr val="53565A"/>
                </a:solidFill>
              </a:rPr>
              <a:t>Toiminnan </a:t>
            </a:r>
            <a:r>
              <a:rPr lang="fi-FI" dirty="0">
                <a:solidFill>
                  <a:srgbClr val="53565A"/>
                </a:solidFill>
              </a:rPr>
              <a:t>toteutuksesta vastaavilta henkilöiltä ei sen </a:t>
            </a:r>
            <a:r>
              <a:rPr lang="fi-FI" dirty="0" smtClean="0">
                <a:solidFill>
                  <a:srgbClr val="53565A"/>
                </a:solidFill>
              </a:rPr>
              <a:t>sijaan </a:t>
            </a:r>
            <a:r>
              <a:rPr lang="fi-FI" dirty="0" smtClean="0">
                <a:solidFill>
                  <a:srgbClr val="53565A"/>
                </a:solidFill>
              </a:rPr>
              <a:t>tarvitse </a:t>
            </a:r>
            <a:r>
              <a:rPr lang="fi-FI" dirty="0">
                <a:solidFill>
                  <a:srgbClr val="53565A"/>
                </a:solidFill>
              </a:rPr>
              <a:t>edellyttää sosiaalialan ammattihenkilön koulutusta esimerkiksi työpajoilla. </a:t>
            </a:r>
            <a:endParaRPr lang="fi-FI" dirty="0" smtClean="0">
              <a:solidFill>
                <a:srgbClr val="53565A"/>
              </a:solidFill>
            </a:endParaRPr>
          </a:p>
          <a:p>
            <a:endParaRPr lang="fi-FI" dirty="0" smtClean="0">
              <a:solidFill>
                <a:srgbClr val="53565A"/>
              </a:solidFill>
            </a:endParaRPr>
          </a:p>
          <a:p>
            <a:pPr marL="342900" indent="-342900">
              <a:buFont typeface="Arial" panose="020B0604020202020204" pitchFamily="34" charset="0"/>
              <a:buChar char="•"/>
            </a:pPr>
            <a:r>
              <a:rPr lang="sv-SE" dirty="0"/>
              <a:t>Socialvårdens roll i aktiveringsplanen och klientens samlade service innebär att det också för närvarande ska finnas en koppling mellan servicen och socialvården.</a:t>
            </a:r>
          </a:p>
          <a:p>
            <a:pPr marL="342900" indent="-342900">
              <a:buFont typeface="Arial" panose="020B0604020202020204" pitchFamily="34" charset="0"/>
              <a:buChar char="•"/>
            </a:pPr>
            <a:r>
              <a:rPr lang="sv-SE" dirty="0"/>
              <a:t>Av dem som ansvarar för genomförandet av verksamheten </a:t>
            </a:r>
            <a:r>
              <a:rPr lang="sv-SE" dirty="0" smtClean="0"/>
              <a:t>behöver man däremot inte </a:t>
            </a:r>
            <a:r>
              <a:rPr lang="sv-SE" dirty="0" smtClean="0"/>
              <a:t>förutsätta utbildning </a:t>
            </a:r>
            <a:r>
              <a:rPr lang="sv-SE" dirty="0"/>
              <a:t>av en yrkesutbildad person inom det sociala området till exempel på verkstäder.</a:t>
            </a:r>
          </a:p>
          <a:p>
            <a:r>
              <a:rPr lang="sv-SE" dirty="0"/>
              <a:t/>
            </a:r>
            <a:br>
              <a:rPr lang="sv-SE" dirty="0"/>
            </a:br>
            <a:endParaRPr lang="fi-FI" dirty="0"/>
          </a:p>
        </p:txBody>
      </p:sp>
    </p:spTree>
    <p:extLst>
      <p:ext uri="{BB962C8B-B14F-4D97-AF65-F5344CB8AC3E}">
        <p14:creationId xmlns:p14="http://schemas.microsoft.com/office/powerpoint/2010/main" val="18877957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a:xfrm>
            <a:off x="546651" y="488341"/>
            <a:ext cx="9679743" cy="1325563"/>
          </a:xfrm>
        </p:spPr>
        <p:txBody>
          <a:bodyPr>
            <a:normAutofit fontScale="90000"/>
          </a:bodyPr>
          <a:lstStyle/>
          <a:p>
            <a:r>
              <a:rPr lang="fi-FI" dirty="0" smtClean="0"/>
              <a:t>Kuntouttavan työtoiminnan järjestäminen hyvinvointialueilla</a:t>
            </a:r>
            <a:br>
              <a:rPr lang="fi-FI" dirty="0" smtClean="0"/>
            </a:br>
            <a:r>
              <a:rPr lang="sv-SE" dirty="0"/>
              <a:t>Anordnande av arbetsverksamhet i rehabiliteringssyfte i välfärdsområdena</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455861" y="2028070"/>
            <a:ext cx="11072694" cy="5292436"/>
          </a:xfrm>
        </p:spPr>
        <p:txBody>
          <a:bodyPr>
            <a:normAutofit fontScale="92500"/>
          </a:bodyPr>
          <a:lstStyle/>
          <a:p>
            <a:endParaRPr lang="fi-FI" b="1" dirty="0" smtClean="0"/>
          </a:p>
          <a:p>
            <a:pPr marL="342900" indent="-342900">
              <a:buFont typeface="Arial" panose="020B0604020202020204" pitchFamily="34" charset="0"/>
              <a:buChar char="•"/>
            </a:pPr>
            <a:r>
              <a:rPr lang="fi-FI" dirty="0" smtClean="0"/>
              <a:t>Kuntouttavan </a:t>
            </a:r>
            <a:r>
              <a:rPr lang="fi-FI" dirty="0"/>
              <a:t>työtoiminnan </a:t>
            </a:r>
            <a:r>
              <a:rPr lang="fi-FI" dirty="0" smtClean="0"/>
              <a:t>palvelut ovat hyvinvointialueen järjestämisvastuulla: eli hyvinvointialue voi tuottaa palvelut omana toimintanaan (henkilöstö sen palveluksessa) tai hankkimalla palveluja esim. järjestöiltä.</a:t>
            </a:r>
          </a:p>
          <a:p>
            <a:pPr marL="342900" indent="-342900">
              <a:buFont typeface="Arial" panose="020B0604020202020204" pitchFamily="34" charset="0"/>
              <a:buChar char="•"/>
            </a:pPr>
            <a:r>
              <a:rPr lang="fi-FI" dirty="0"/>
              <a:t>Hyvinvointialueet voivat toimia yhteistyössä kuntien kanssa kuntouttavan työtoiminnan palveluita toteuttaessaan.</a:t>
            </a:r>
          </a:p>
          <a:p>
            <a:pPr marL="342900" indent="-342900">
              <a:buFont typeface="Arial" panose="020B0604020202020204" pitchFamily="34" charset="0"/>
              <a:buChar char="•"/>
            </a:pPr>
            <a:endParaRPr lang="fi-FI" dirty="0" smtClean="0"/>
          </a:p>
          <a:p>
            <a:pPr marL="342900" indent="-342900">
              <a:buFont typeface="Arial" panose="020B0604020202020204" pitchFamily="34" charset="0"/>
              <a:buChar char="•"/>
            </a:pPr>
            <a:r>
              <a:rPr lang="sv-SE" dirty="0"/>
              <a:t>Välfärdsområdet har organiseringsansvar för arbetsverksamheten i rehabiliteringssyfte: således kan välfärdsområdet producera tjänsterna som egen verksamhet (personal i dess tjänst) eller genom att köpa tjänster av t.ex. organisationer.</a:t>
            </a:r>
          </a:p>
          <a:p>
            <a:pPr marL="342900" indent="-342900">
              <a:buFont typeface="Arial" panose="020B0604020202020204" pitchFamily="34" charset="0"/>
              <a:buChar char="•"/>
            </a:pPr>
            <a:r>
              <a:rPr lang="sv-SE" dirty="0" smtClean="0"/>
              <a:t>Välfärdsområdena </a:t>
            </a:r>
            <a:r>
              <a:rPr lang="sv-SE" dirty="0"/>
              <a:t>kan samarbeta med kommunerna när de tillhandahåller tjänster för arbetsverksamhet i rehabiliteringssyfte.</a:t>
            </a:r>
          </a:p>
          <a:p>
            <a:r>
              <a:rPr lang="sv-SE" dirty="0"/>
              <a:t/>
            </a:r>
            <a:br>
              <a:rPr lang="sv-SE" dirty="0"/>
            </a:br>
            <a:endParaRPr lang="fi-FI" dirty="0"/>
          </a:p>
        </p:txBody>
      </p:sp>
    </p:spTree>
    <p:extLst>
      <p:ext uri="{BB962C8B-B14F-4D97-AF65-F5344CB8AC3E}">
        <p14:creationId xmlns:p14="http://schemas.microsoft.com/office/powerpoint/2010/main" val="392135814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a:xfrm>
            <a:off x="546651" y="410519"/>
            <a:ext cx="9679743" cy="1325563"/>
          </a:xfrm>
        </p:spPr>
        <p:txBody>
          <a:bodyPr>
            <a:normAutofit fontScale="90000"/>
          </a:bodyPr>
          <a:lstStyle/>
          <a:p>
            <a:r>
              <a:rPr lang="fi-FI" dirty="0" smtClean="0"/>
              <a:t>Kuntouttavan työtoiminnan järjestäminen hyvinvointialueilla</a:t>
            </a:r>
            <a:br>
              <a:rPr lang="fi-FI" dirty="0" smtClean="0"/>
            </a:br>
            <a:r>
              <a:rPr lang="sv-SE" dirty="0"/>
              <a:t>Anordnande av arbetsverksamhet i rehabiliteringssyfte i välfärdsområdena</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397495" y="1885396"/>
            <a:ext cx="11072694" cy="5292436"/>
          </a:xfrm>
        </p:spPr>
        <p:txBody>
          <a:bodyPr>
            <a:normAutofit fontScale="92500" lnSpcReduction="20000"/>
          </a:bodyPr>
          <a:lstStyle/>
          <a:p>
            <a:endParaRPr lang="fi-FI" dirty="0" smtClean="0"/>
          </a:p>
          <a:p>
            <a:pPr marL="342900" indent="-342900">
              <a:buFont typeface="Arial" panose="020B0604020202020204" pitchFamily="34" charset="0"/>
              <a:buChar char="•"/>
            </a:pPr>
            <a:r>
              <a:rPr lang="fi-FI" dirty="0" smtClean="0"/>
              <a:t>Hyvinvointialue </a:t>
            </a:r>
            <a:r>
              <a:rPr lang="fi-FI" dirty="0"/>
              <a:t>voi tuoda kuntouttavan työtoiminnan ja sosiaalihuollon palvelut kunnalta vuokraamaansa tilaan, jossa kunnan ja hyvinvointialueen </a:t>
            </a:r>
            <a:r>
              <a:rPr lang="fi-FI" dirty="0" smtClean="0"/>
              <a:t>yhdyspintatyötä </a:t>
            </a:r>
            <a:r>
              <a:rPr lang="fi-FI" dirty="0"/>
              <a:t>tehdään yhdessä (esimerkiksi nuoristyön ja sosiaalihuollon yhteistyönä). </a:t>
            </a:r>
          </a:p>
          <a:p>
            <a:pPr marL="342900" indent="-342900">
              <a:buFont typeface="Arial" panose="020B0604020202020204" pitchFamily="34" charset="0"/>
              <a:buChar char="•"/>
            </a:pPr>
            <a:r>
              <a:rPr lang="fi-FI" dirty="0" smtClean="0"/>
              <a:t>Kunta ei tällöin tuota kuntouttavan työtoiminnan palvelua, mutta voi </a:t>
            </a:r>
            <a:r>
              <a:rPr lang="fi-FI" dirty="0"/>
              <a:t>tuoda tarvittaessa omat palvelunsa (nuoriso, vapaa-ajan toiminta, opetus tms.) hyvinvointialueen järjestämän palvelun rinnalle yhteisiin tiloihin tai muuten palvelun </a:t>
            </a:r>
            <a:r>
              <a:rPr lang="fi-FI" dirty="0" smtClean="0"/>
              <a:t>yhteyteen.</a:t>
            </a:r>
          </a:p>
          <a:p>
            <a:endParaRPr lang="fi-FI" dirty="0" smtClean="0"/>
          </a:p>
          <a:p>
            <a:pPr marL="342900" indent="-342900">
              <a:buFont typeface="Arial" panose="020B0604020202020204" pitchFamily="34" charset="0"/>
              <a:buChar char="•"/>
            </a:pPr>
            <a:r>
              <a:rPr lang="sv-SE" dirty="0"/>
              <a:t>Ett välfärdsområde kan </a:t>
            </a:r>
            <a:r>
              <a:rPr lang="sv-SE" dirty="0" smtClean="0"/>
              <a:t>producera arbetsverksamhet </a:t>
            </a:r>
            <a:r>
              <a:rPr lang="sv-SE" dirty="0"/>
              <a:t>i rehabiliteringssyfte och socialvårdstjänster i ett </a:t>
            </a:r>
            <a:r>
              <a:rPr lang="sv-SE" dirty="0" smtClean="0"/>
              <a:t>u</a:t>
            </a:r>
            <a:r>
              <a:rPr lang="sv-SE" dirty="0" smtClean="0"/>
              <a:t>trymme </a:t>
            </a:r>
            <a:r>
              <a:rPr lang="sv-SE" dirty="0"/>
              <a:t>som det har hyrt av kommunen och där det utförs arbete i kontaktytan mellan kommunen och välfärdsområdet (till exempel som samarbete mellan ungdomsarbetet och socialvården).</a:t>
            </a:r>
          </a:p>
          <a:p>
            <a:pPr marL="342900" indent="-342900">
              <a:buFont typeface="Arial" panose="020B0604020202020204" pitchFamily="34" charset="0"/>
              <a:buChar char="•"/>
            </a:pPr>
            <a:r>
              <a:rPr lang="sv-SE" dirty="0"/>
              <a:t>Kommunen producerar då inte någon tjänst för arbetsverksamhet i rehabiliteringssyfte, men kan vid behov tillhandahålla sina egna tjänster (ungdom, fritidsverksamhet, undervisning eller liknande) jämsides med den tjänst som välfärdsområdet ordnar i gemensamma lokaler eller annars i samband med tjänsten</a:t>
            </a:r>
            <a:r>
              <a:rPr lang="sv-SE" dirty="0" smtClean="0"/>
              <a:t>.</a:t>
            </a:r>
            <a:r>
              <a:rPr lang="sv-SE" dirty="0"/>
              <a:t/>
            </a:r>
            <a:br>
              <a:rPr lang="sv-SE" dirty="0"/>
            </a:br>
            <a:endParaRPr lang="fi-FI" dirty="0"/>
          </a:p>
        </p:txBody>
      </p:sp>
    </p:spTree>
    <p:extLst>
      <p:ext uri="{BB962C8B-B14F-4D97-AF65-F5344CB8AC3E}">
        <p14:creationId xmlns:p14="http://schemas.microsoft.com/office/powerpoint/2010/main" val="148563947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a:xfrm>
            <a:off x="546652" y="1903444"/>
            <a:ext cx="10807148" cy="4711365"/>
          </a:xfrm>
        </p:spPr>
        <p:txBody>
          <a:bodyPr>
            <a:normAutofit fontScale="85000" lnSpcReduction="20000"/>
          </a:bodyPr>
          <a:lstStyle/>
          <a:p>
            <a:pPr marL="342900" indent="-342900">
              <a:buFont typeface="Arial" panose="020B0604020202020204" pitchFamily="34" charset="0"/>
              <a:buChar char="•"/>
            </a:pPr>
            <a:r>
              <a:rPr lang="fi-FI" dirty="0" smtClean="0"/>
              <a:t>Kunta voi myös tuottaa lainsäädännön asettamissa rajoissa palveluita hyvinvointialueelle. Tällöin noudatetaan pääsäännön mukaan hankintalakia, eli kunta osallistuu kilpailutuksiin ja myy palvelua (=yksityisoikeudelliset sopimukset). </a:t>
            </a:r>
          </a:p>
          <a:p>
            <a:pPr marL="342900" indent="-342900">
              <a:buFont typeface="Arial" panose="020B0604020202020204" pitchFamily="34" charset="0"/>
              <a:buChar char="•"/>
            </a:pPr>
            <a:r>
              <a:rPr lang="fi-FI" dirty="0" smtClean="0"/>
              <a:t>Kuntouttavaa työtoimintaa koskevan lain mukaan kuntouttavaa </a:t>
            </a:r>
            <a:r>
              <a:rPr lang="fi-FI" dirty="0"/>
              <a:t>työtoimintaa ei saa hankkia yritykseltä. Tämä ei kuitenkaan koske kuntouttavaan työtoimintaan osallistuvalle henkilölle annettavaa tukea ja ohjausta</a:t>
            </a:r>
            <a:r>
              <a:rPr lang="fi-FI" dirty="0" smtClean="0"/>
              <a:t>.</a:t>
            </a:r>
          </a:p>
          <a:p>
            <a:pPr marL="342900" indent="-342900">
              <a:buFont typeface="Arial" panose="020B0604020202020204" pitchFamily="34" charset="0"/>
              <a:buChar char="•"/>
            </a:pPr>
            <a:r>
              <a:rPr lang="fi-FI" dirty="0"/>
              <a:t>Tämä tarkoittaa, että kuntouttavan työtoiminnan kokonaisuutta ei voi tuottaa yritys, mutta mm. tuki- ja ohjauspalvelua voi. </a:t>
            </a:r>
            <a:endParaRPr lang="fi-FI" dirty="0" smtClean="0"/>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r>
              <a:rPr lang="sv-SE" dirty="0"/>
              <a:t>Kommunen kan också producera tjänster för välfärdsområdet inom ramen för lagstiftningen. Då iakttas i regel upphandlingslagen, dvs. kommunen deltar i konkurrensutsättningar och säljer service (= privaträttsliga avtal).</a:t>
            </a:r>
          </a:p>
          <a:p>
            <a:pPr marL="342900" indent="-342900">
              <a:buFont typeface="Arial" panose="020B0604020202020204" pitchFamily="34" charset="0"/>
              <a:buChar char="•"/>
            </a:pPr>
            <a:r>
              <a:rPr lang="sv-SE" dirty="0"/>
              <a:t>Enligt lagen om arbetsverksamhet i rehabiliteringssyfte får arbetsverksamhet i rehabiliteringssyfte inte anskaffas från företag. Detta gäller dock inte stöd och handledning som ges personer som deltar i arbetsverksamhet i rehabiliteringssyfte.</a:t>
            </a:r>
          </a:p>
          <a:p>
            <a:pPr marL="342900" indent="-342900">
              <a:buFont typeface="Arial" panose="020B0604020202020204" pitchFamily="34" charset="0"/>
              <a:buChar char="•"/>
            </a:pPr>
            <a:r>
              <a:rPr lang="sv-SE" dirty="0"/>
              <a:t>Detta innebär att en helhet av arbetsverksamhet i rehabiliteringssyfte inte kan produceras av ett företag, men bl.a. stöd- och handledningstjänster kan tillhandahållas.</a:t>
            </a:r>
          </a:p>
          <a:p>
            <a:pPr marL="342900" indent="-342900">
              <a:buFont typeface="Arial" panose="020B0604020202020204" pitchFamily="34" charset="0"/>
              <a:buChar char="•"/>
            </a:pPr>
            <a:endParaRPr lang="fi-FI" dirty="0" smtClean="0"/>
          </a:p>
        </p:txBody>
      </p:sp>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fontScale="90000"/>
          </a:bodyPr>
          <a:lstStyle/>
          <a:p>
            <a:r>
              <a:rPr lang="fi-FI" dirty="0" smtClean="0"/>
              <a:t>Kunnan rooli yhteistyössä hyvinvointialueen kanssa</a:t>
            </a:r>
            <a:br>
              <a:rPr lang="fi-FI" dirty="0" smtClean="0"/>
            </a:br>
            <a:r>
              <a:rPr lang="sv-SE" dirty="0"/>
              <a:t>Kommunens roll i samarbete med välfärdsområdet</a:t>
            </a:r>
            <a:endParaRPr lang="fi-FI" dirty="0"/>
          </a:p>
        </p:txBody>
      </p:sp>
    </p:spTree>
    <p:extLst>
      <p:ext uri="{BB962C8B-B14F-4D97-AF65-F5344CB8AC3E}">
        <p14:creationId xmlns:p14="http://schemas.microsoft.com/office/powerpoint/2010/main" val="11812538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p:txBody>
          <a:bodyPr>
            <a:normAutofit fontScale="92500" lnSpcReduction="20000"/>
          </a:bodyPr>
          <a:lstStyle/>
          <a:p>
            <a:pPr marL="342900" indent="-342900">
              <a:buFont typeface="Arial" panose="020B0604020202020204" pitchFamily="34" charset="0"/>
              <a:buChar char="•"/>
            </a:pPr>
            <a:r>
              <a:rPr lang="fi-FI" dirty="0" smtClean="0"/>
              <a:t>Kunnalla ei ole jatkossa toimivaltaa ja järjestämisvastuuta sosiaalihuollosta. Kunnalla ei ole siis sosiaalihuollon lainsäädännön lakisääteistä roolia tai siihen kiinnittyvää ammattilaisten statusta myöskään tuottajana toimiessaan.</a:t>
            </a:r>
          </a:p>
          <a:p>
            <a:pPr marL="342900" indent="-342900">
              <a:buFont typeface="Arial" panose="020B0604020202020204" pitchFamily="34" charset="0"/>
              <a:buChar char="•"/>
            </a:pPr>
            <a:r>
              <a:rPr lang="fi-FI" dirty="0" smtClean="0"/>
              <a:t>Kunnan on määriteltävä, miten se haluaa toimia hyvinvointia ja työllistymistä edistävien palveluiden kentällä yhteistyössä hyvinvointialueen kanssa.</a:t>
            </a:r>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r>
              <a:rPr lang="sv-SE" dirty="0"/>
              <a:t>I fortsättningen har kommunen varken behörighet eller ansvar för att ordna socialvården. Kommunen har alltså inte någon lagstadgad roll i socialvårdslagstiftningen eller någon därmed förknippad status för yrkesutbildade personer heller när den är producent.</a:t>
            </a:r>
          </a:p>
          <a:p>
            <a:pPr marL="342900" indent="-342900">
              <a:buFont typeface="Arial" panose="020B0604020202020204" pitchFamily="34" charset="0"/>
              <a:buChar char="•"/>
            </a:pPr>
            <a:r>
              <a:rPr lang="sv-SE" dirty="0"/>
              <a:t>Kommunen ska fastställa hur den vill vara verksam på fältet för service som främjar välfärd och sysselsättning i samarbete med välfärdsområdet.</a:t>
            </a:r>
          </a:p>
          <a:p>
            <a:r>
              <a:rPr lang="sv-SE" dirty="0"/>
              <a:t/>
            </a:r>
            <a:br>
              <a:rPr lang="sv-SE" dirty="0"/>
            </a:br>
            <a:endParaRPr lang="fi-FI" dirty="0"/>
          </a:p>
        </p:txBody>
      </p:sp>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fontScale="90000"/>
          </a:bodyPr>
          <a:lstStyle/>
          <a:p>
            <a:r>
              <a:rPr lang="fi-FI" dirty="0" smtClean="0"/>
              <a:t>Kunnan rooli yhteistyössä hyvinvointialueen kanssa</a:t>
            </a:r>
            <a:br>
              <a:rPr lang="fi-FI" dirty="0" smtClean="0"/>
            </a:br>
            <a:r>
              <a:rPr lang="sv-SE" dirty="0"/>
              <a:t>Kommunens roll i samarbete med välfärdsområdet</a:t>
            </a:r>
            <a:endParaRPr lang="fi-FI" dirty="0"/>
          </a:p>
        </p:txBody>
      </p:sp>
    </p:spTree>
    <p:extLst>
      <p:ext uri="{BB962C8B-B14F-4D97-AF65-F5344CB8AC3E}">
        <p14:creationId xmlns:p14="http://schemas.microsoft.com/office/powerpoint/2010/main" val="72288235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isällön paikkamerkki 2"/>
          <p:cNvSpPr>
            <a:spLocks noGrp="1"/>
          </p:cNvSpPr>
          <p:nvPr>
            <p:ph idx="1"/>
          </p:nvPr>
        </p:nvSpPr>
        <p:spPr/>
        <p:txBody>
          <a:bodyPr/>
          <a:lstStyle/>
          <a:p>
            <a:endParaRPr lang="fi-FI" dirty="0" smtClean="0"/>
          </a:p>
          <a:p>
            <a:r>
              <a:rPr lang="fi-FI" dirty="0"/>
              <a:t>Lisätietoja</a:t>
            </a:r>
          </a:p>
          <a:p>
            <a:r>
              <a:rPr lang="fi-FI" dirty="0" err="1" smtClean="0"/>
              <a:t>Mera</a:t>
            </a:r>
            <a:r>
              <a:rPr lang="fi-FI" dirty="0" smtClean="0"/>
              <a:t> </a:t>
            </a:r>
            <a:r>
              <a:rPr lang="fi-FI" dirty="0" err="1" smtClean="0"/>
              <a:t>information</a:t>
            </a:r>
            <a:endParaRPr lang="fi-FI" dirty="0" smtClean="0"/>
          </a:p>
          <a:p>
            <a:endParaRPr lang="fi-FI" dirty="0"/>
          </a:p>
          <a:p>
            <a:r>
              <a:rPr lang="fi-FI" dirty="0">
                <a:hlinkClick r:id="rId3"/>
              </a:rPr>
              <a:t>Usein kysyttyä </a:t>
            </a:r>
            <a:r>
              <a:rPr lang="fi-FI" dirty="0" err="1">
                <a:hlinkClick r:id="rId3"/>
              </a:rPr>
              <a:t>sote</a:t>
            </a:r>
            <a:r>
              <a:rPr lang="fi-FI" dirty="0">
                <a:hlinkClick r:id="rId3"/>
              </a:rPr>
              <a:t>-uudistuksesta | </a:t>
            </a:r>
            <a:r>
              <a:rPr lang="fi-FI" dirty="0" err="1">
                <a:hlinkClick r:id="rId3"/>
              </a:rPr>
              <a:t>Soteuudistus</a:t>
            </a:r>
            <a:endParaRPr lang="fi-FI" dirty="0"/>
          </a:p>
        </p:txBody>
      </p:sp>
    </p:spTree>
    <p:extLst>
      <p:ext uri="{BB962C8B-B14F-4D97-AF65-F5344CB8AC3E}">
        <p14:creationId xmlns:p14="http://schemas.microsoft.com/office/powerpoint/2010/main" val="32812738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9344C24-DD50-F64A-9543-58A65879D04A}"/>
              </a:ext>
            </a:extLst>
          </p:cNvPr>
          <p:cNvSpPr>
            <a:spLocks noGrp="1"/>
          </p:cNvSpPr>
          <p:nvPr>
            <p:ph type="title"/>
          </p:nvPr>
        </p:nvSpPr>
        <p:spPr>
          <a:xfrm>
            <a:off x="1198605" y="2367278"/>
            <a:ext cx="3575176" cy="804322"/>
          </a:xfrm>
        </p:spPr>
        <p:txBody>
          <a:bodyPr>
            <a:normAutofit fontScale="90000"/>
          </a:bodyPr>
          <a:lstStyle/>
          <a:p>
            <a:r>
              <a:rPr lang="fi-FI" dirty="0" smtClean="0"/>
              <a:t>Kiitos!</a:t>
            </a:r>
            <a:br>
              <a:rPr lang="fi-FI" dirty="0" smtClean="0"/>
            </a:br>
            <a:r>
              <a:rPr lang="fi-FI" dirty="0" err="1" smtClean="0"/>
              <a:t>Tack</a:t>
            </a:r>
            <a:r>
              <a:rPr lang="fi-FI" dirty="0" smtClean="0"/>
              <a:t>! </a:t>
            </a:r>
            <a:endParaRPr lang="fi-FI" dirty="0"/>
          </a:p>
        </p:txBody>
      </p:sp>
      <p:sp>
        <p:nvSpPr>
          <p:cNvPr id="5" name="Text Placeholder 4">
            <a:extLst>
              <a:ext uri="{FF2B5EF4-FFF2-40B4-BE49-F238E27FC236}">
                <a16:creationId xmlns:a16="http://schemas.microsoft.com/office/drawing/2014/main" id="{9D81782A-8F58-114F-A749-FF9614C33989}"/>
              </a:ext>
            </a:extLst>
          </p:cNvPr>
          <p:cNvSpPr>
            <a:spLocks noGrp="1"/>
          </p:cNvSpPr>
          <p:nvPr>
            <p:ph type="body" sz="quarter" idx="17"/>
          </p:nvPr>
        </p:nvSpPr>
        <p:spPr/>
        <p:txBody>
          <a:bodyPr/>
          <a:lstStyle/>
          <a:p>
            <a:r>
              <a:rPr lang="fi-FI" dirty="0" err="1"/>
              <a:t>stm.fi</a:t>
            </a:r>
            <a:r>
              <a:rPr lang="fi-FI" dirty="0"/>
              <a:t> › </a:t>
            </a:r>
            <a:br>
              <a:rPr lang="fi-FI" dirty="0"/>
            </a:br>
            <a:r>
              <a:rPr lang="fi-FI" dirty="0"/>
              <a:t>@</a:t>
            </a:r>
            <a:r>
              <a:rPr lang="fi-FI" dirty="0" err="1"/>
              <a:t>STM_Uutiset</a:t>
            </a:r>
            <a:r>
              <a:rPr lang="fi-FI" dirty="0"/>
              <a:t> › </a:t>
            </a:r>
          </a:p>
        </p:txBody>
      </p:sp>
    </p:spTree>
    <p:extLst>
      <p:ext uri="{BB962C8B-B14F-4D97-AF65-F5344CB8AC3E}">
        <p14:creationId xmlns:p14="http://schemas.microsoft.com/office/powerpoint/2010/main" val="90723064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502952D-5302-1241-8D1B-5669C8C27E76}"/>
              </a:ext>
            </a:extLst>
          </p:cNvPr>
          <p:cNvSpPr>
            <a:spLocks noGrp="1"/>
          </p:cNvSpPr>
          <p:nvPr>
            <p:ph type="title"/>
          </p:nvPr>
        </p:nvSpPr>
        <p:spPr/>
        <p:txBody>
          <a:bodyPr>
            <a:normAutofit fontScale="90000"/>
          </a:bodyPr>
          <a:lstStyle/>
          <a:p>
            <a:r>
              <a:rPr lang="fi-FI" dirty="0" err="1" smtClean="0"/>
              <a:t>Sote</a:t>
            </a:r>
            <a:r>
              <a:rPr lang="fi-FI" dirty="0" smtClean="0"/>
              <a:t>-uudistus ja hyvinvointialueen rooli </a:t>
            </a:r>
            <a:br>
              <a:rPr lang="fi-FI" dirty="0" smtClean="0"/>
            </a:br>
            <a:r>
              <a:rPr lang="sv-SE" dirty="0"/>
              <a:t>Social- och hälsovårdsreformen och välfärdsområdets roll</a:t>
            </a:r>
            <a:endParaRPr lang="fi-FI" dirty="0"/>
          </a:p>
        </p:txBody>
      </p:sp>
      <p:sp>
        <p:nvSpPr>
          <p:cNvPr id="3" name="Content Placeholder 2">
            <a:extLst>
              <a:ext uri="{FF2B5EF4-FFF2-40B4-BE49-F238E27FC236}">
                <a16:creationId xmlns:a16="http://schemas.microsoft.com/office/drawing/2014/main" id="{5615A40C-4FB1-6241-B7FB-59C04965D44F}"/>
              </a:ext>
            </a:extLst>
          </p:cNvPr>
          <p:cNvSpPr>
            <a:spLocks noGrp="1"/>
          </p:cNvSpPr>
          <p:nvPr>
            <p:ph idx="1"/>
          </p:nvPr>
        </p:nvSpPr>
        <p:spPr>
          <a:xfrm>
            <a:off x="546652" y="1942357"/>
            <a:ext cx="10807148" cy="4320000"/>
          </a:xfrm>
        </p:spPr>
        <p:txBody>
          <a:bodyPr>
            <a:normAutofit fontScale="92500" lnSpcReduction="10000"/>
          </a:bodyPr>
          <a:lstStyle/>
          <a:p>
            <a:pPr marL="342900" indent="-342900">
              <a:buFont typeface="Arial" panose="020B0604020202020204" pitchFamily="34" charset="0"/>
              <a:buChar char="•"/>
            </a:pPr>
            <a:r>
              <a:rPr lang="fi-FI" dirty="0" smtClean="0">
                <a:solidFill>
                  <a:srgbClr val="53565A"/>
                </a:solidFill>
              </a:rPr>
              <a:t>Hyvinvointialueen on toimittava hyvinvoinnin </a:t>
            </a:r>
            <a:r>
              <a:rPr lang="fi-FI" dirty="0">
                <a:solidFill>
                  <a:srgbClr val="53565A"/>
                </a:solidFill>
              </a:rPr>
              <a:t>ja terveyden edistämisessä </a:t>
            </a:r>
            <a:r>
              <a:rPr lang="fi-FI" dirty="0" smtClean="0">
                <a:solidFill>
                  <a:srgbClr val="53565A"/>
                </a:solidFill>
              </a:rPr>
              <a:t>yhteistyössä </a:t>
            </a:r>
            <a:r>
              <a:rPr lang="fi-FI" dirty="0">
                <a:solidFill>
                  <a:srgbClr val="53565A"/>
                </a:solidFill>
              </a:rPr>
              <a:t>alueen kuntien </a:t>
            </a:r>
            <a:r>
              <a:rPr lang="fi-FI" dirty="0" smtClean="0">
                <a:solidFill>
                  <a:srgbClr val="53565A"/>
                </a:solidFill>
              </a:rPr>
              <a:t>ja muiden toimijoiden (esim. järjestöt) kanssa sekä </a:t>
            </a:r>
            <a:r>
              <a:rPr lang="fi-FI" dirty="0">
                <a:solidFill>
                  <a:srgbClr val="53565A"/>
                </a:solidFill>
              </a:rPr>
              <a:t>edistettävä </a:t>
            </a:r>
            <a:r>
              <a:rPr lang="fi-FI" dirty="0" smtClean="0">
                <a:solidFill>
                  <a:srgbClr val="53565A"/>
                </a:solidFill>
              </a:rPr>
              <a:t>järjestöjen </a:t>
            </a:r>
            <a:r>
              <a:rPr lang="fi-FI" dirty="0">
                <a:solidFill>
                  <a:srgbClr val="53565A"/>
                </a:solidFill>
              </a:rPr>
              <a:t>toimintaedellytyksiä ja </a:t>
            </a:r>
            <a:r>
              <a:rPr lang="fi-FI" dirty="0" smtClean="0">
                <a:solidFill>
                  <a:srgbClr val="53565A"/>
                </a:solidFill>
              </a:rPr>
              <a:t>vaikutusmahdollisuuksia.</a:t>
            </a:r>
          </a:p>
          <a:p>
            <a:pPr marL="342900" indent="-342900">
              <a:buFont typeface="Arial" panose="020B0604020202020204" pitchFamily="34" charset="0"/>
              <a:buChar char="•"/>
            </a:pPr>
            <a:r>
              <a:rPr lang="fi-FI" dirty="0">
                <a:solidFill>
                  <a:srgbClr val="53565A"/>
                </a:solidFill>
              </a:rPr>
              <a:t>H</a:t>
            </a:r>
            <a:r>
              <a:rPr lang="fi-FI" dirty="0" smtClean="0">
                <a:solidFill>
                  <a:srgbClr val="53565A"/>
                </a:solidFill>
              </a:rPr>
              <a:t>yvinvointialueen </a:t>
            </a:r>
            <a:r>
              <a:rPr lang="fi-FI" dirty="0">
                <a:solidFill>
                  <a:srgbClr val="53565A"/>
                </a:solidFill>
              </a:rPr>
              <a:t>on osaltaan </a:t>
            </a:r>
            <a:r>
              <a:rPr lang="fi-FI" dirty="0" smtClean="0">
                <a:solidFill>
                  <a:srgbClr val="53565A"/>
                </a:solidFill>
              </a:rPr>
              <a:t>yhteen sovitettava </a:t>
            </a:r>
            <a:r>
              <a:rPr lang="fi-FI" dirty="0">
                <a:solidFill>
                  <a:srgbClr val="53565A"/>
                </a:solidFill>
              </a:rPr>
              <a:t>sosiaali- ja terveydenhuollon palvelujaan kunnallisten ja valtion palvelujen </a:t>
            </a:r>
            <a:r>
              <a:rPr lang="fi-FI" dirty="0" smtClean="0">
                <a:solidFill>
                  <a:srgbClr val="53565A"/>
                </a:solidFill>
              </a:rPr>
              <a:t>kanssa sekä edistettävä palvelujensa </a:t>
            </a:r>
            <a:r>
              <a:rPr lang="fi-FI" dirty="0">
                <a:solidFill>
                  <a:srgbClr val="53565A"/>
                </a:solidFill>
              </a:rPr>
              <a:t>yhteensovittamista muiden </a:t>
            </a:r>
            <a:r>
              <a:rPr lang="fi-FI" dirty="0" smtClean="0">
                <a:solidFill>
                  <a:srgbClr val="53565A"/>
                </a:solidFill>
              </a:rPr>
              <a:t>toimijoiden (esim. järjestöt) </a:t>
            </a:r>
            <a:r>
              <a:rPr lang="fi-FI" dirty="0">
                <a:solidFill>
                  <a:srgbClr val="53565A"/>
                </a:solidFill>
              </a:rPr>
              <a:t>palvelujen kanssa</a:t>
            </a:r>
            <a:r>
              <a:rPr lang="fi-FI" dirty="0" smtClean="0">
                <a:solidFill>
                  <a:srgbClr val="53565A"/>
                </a:solidFill>
              </a:rPr>
              <a:t>.</a:t>
            </a:r>
          </a:p>
          <a:p>
            <a:endParaRPr lang="fi-FI" dirty="0" smtClean="0">
              <a:solidFill>
                <a:schemeClr val="tx1"/>
              </a:solidFill>
            </a:endParaRPr>
          </a:p>
          <a:p>
            <a:pPr marL="342900" indent="-342900">
              <a:buFont typeface="Arial" panose="020B0604020202020204" pitchFamily="34" charset="0"/>
              <a:buChar char="•"/>
            </a:pPr>
            <a:r>
              <a:rPr lang="sv-SE" dirty="0">
                <a:solidFill>
                  <a:srgbClr val="53565A"/>
                </a:solidFill>
              </a:rPr>
              <a:t>Ett välfärdsområde ska främja välfärd och hälsa i samarbete med kommunerna och andra aktörer i området (t.ex. </a:t>
            </a:r>
            <a:r>
              <a:rPr lang="sv-SE" dirty="0" smtClean="0">
                <a:solidFill>
                  <a:srgbClr val="53565A"/>
                </a:solidFill>
              </a:rPr>
              <a:t>föreningar) </a:t>
            </a:r>
            <a:r>
              <a:rPr lang="sv-SE" dirty="0">
                <a:solidFill>
                  <a:srgbClr val="53565A"/>
                </a:solidFill>
              </a:rPr>
              <a:t>samt främja organisationernas verksamhetsförutsättningar och möjligheter att påverka.</a:t>
            </a:r>
          </a:p>
          <a:p>
            <a:pPr marL="342900" indent="-342900">
              <a:buFont typeface="Arial" panose="020B0604020202020204" pitchFamily="34" charset="0"/>
              <a:buChar char="•"/>
            </a:pPr>
            <a:r>
              <a:rPr lang="sv-SE" dirty="0">
                <a:solidFill>
                  <a:srgbClr val="53565A"/>
                </a:solidFill>
              </a:rPr>
              <a:t>Ett välfärdsområde ska för sin del samordna sina social- och hälsovårdstjänster med kommunala och statliga tjänster samt främja samordningen av sina tjänster med tjänster som tillhandahålls av andra aktörer (t.ex. föreningar).</a:t>
            </a:r>
          </a:p>
          <a:p>
            <a:endParaRPr lang="fi-FI" dirty="0" smtClean="0"/>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endParaRPr lang="fi-FI" dirty="0"/>
          </a:p>
        </p:txBody>
      </p:sp>
    </p:spTree>
    <p:extLst>
      <p:ext uri="{BB962C8B-B14F-4D97-AF65-F5344CB8AC3E}">
        <p14:creationId xmlns:p14="http://schemas.microsoft.com/office/powerpoint/2010/main" val="4155941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err="1"/>
              <a:t>Sote</a:t>
            </a:r>
            <a:r>
              <a:rPr lang="fi-FI" dirty="0"/>
              <a:t>-uudistus ja hyvinvointialueen rooli </a:t>
            </a:r>
            <a:br>
              <a:rPr lang="fi-FI" dirty="0"/>
            </a:br>
            <a:r>
              <a:rPr lang="sv-SE" dirty="0"/>
              <a:t>Social- och hälsovårdsreformen och välfärdsområdets </a:t>
            </a:r>
            <a:r>
              <a:rPr lang="sv-SE" dirty="0" smtClean="0"/>
              <a:t>roll</a:t>
            </a:r>
            <a:endParaRPr lang="fi-FI" dirty="0"/>
          </a:p>
        </p:txBody>
      </p:sp>
      <p:sp>
        <p:nvSpPr>
          <p:cNvPr id="3" name="Sisällön paikkamerkki 2"/>
          <p:cNvSpPr>
            <a:spLocks noGrp="1"/>
          </p:cNvSpPr>
          <p:nvPr>
            <p:ph idx="1"/>
          </p:nvPr>
        </p:nvSpPr>
        <p:spPr>
          <a:xfrm>
            <a:off x="546652" y="1922900"/>
            <a:ext cx="10807148" cy="4320000"/>
          </a:xfrm>
        </p:spPr>
        <p:txBody>
          <a:bodyPr>
            <a:normAutofit lnSpcReduction="10000"/>
          </a:bodyPr>
          <a:lstStyle/>
          <a:p>
            <a:pPr marL="342900" indent="-342900">
              <a:buFont typeface="Arial" panose="020B0604020202020204" pitchFamily="34" charset="0"/>
              <a:buChar char="•"/>
            </a:pPr>
            <a:r>
              <a:rPr lang="fi-FI" dirty="0">
                <a:solidFill>
                  <a:srgbClr val="53565A"/>
                </a:solidFill>
              </a:rPr>
              <a:t>Hyvinvointialueen ja alueen kuntien on neuvoteltava vähintään valtuustokausittain tehtäviensä hoitamiseen liittyvästä yhteistyöstä, tavoitteista ja työnjaosta.</a:t>
            </a:r>
          </a:p>
          <a:p>
            <a:pPr marL="342900" indent="-342900">
              <a:buFont typeface="Arial" panose="020B0604020202020204" pitchFamily="34" charset="0"/>
              <a:buChar char="•"/>
            </a:pPr>
            <a:r>
              <a:rPr lang="fi-FI" dirty="0">
                <a:solidFill>
                  <a:srgbClr val="53565A"/>
                </a:solidFill>
              </a:rPr>
              <a:t>Hyvinvointialueen valtion ohjauksessa tarkastellaan myös hyvinvointialueen ja kuntien sekä muiden toimijoiden välisen yhteistyön toteutumista</a:t>
            </a:r>
            <a:r>
              <a:rPr lang="fi-FI" dirty="0" smtClean="0">
                <a:solidFill>
                  <a:srgbClr val="53565A"/>
                </a:solidFill>
              </a:rPr>
              <a:t>.</a:t>
            </a:r>
          </a:p>
          <a:p>
            <a:pPr marL="342900" indent="-342900">
              <a:buFont typeface="Arial" panose="020B0604020202020204" pitchFamily="34" charset="0"/>
              <a:buChar char="•"/>
            </a:pPr>
            <a:endParaRPr lang="fi-FI" dirty="0">
              <a:solidFill>
                <a:srgbClr val="53565A"/>
              </a:solidFill>
            </a:endParaRPr>
          </a:p>
          <a:p>
            <a:pPr marL="342900" indent="-342900">
              <a:buFont typeface="Arial" panose="020B0604020202020204" pitchFamily="34" charset="0"/>
              <a:buChar char="•"/>
            </a:pPr>
            <a:r>
              <a:rPr lang="sv-SE" dirty="0" smtClean="0">
                <a:solidFill>
                  <a:srgbClr val="53565A"/>
                </a:solidFill>
              </a:rPr>
              <a:t>Välfärdsområdet </a:t>
            </a:r>
            <a:r>
              <a:rPr lang="sv-SE" dirty="0">
                <a:solidFill>
                  <a:srgbClr val="53565A"/>
                </a:solidFill>
              </a:rPr>
              <a:t>och områdets kommuner ska åtminstone för varje fullmäktigeperiod förhandla om samarbete, </a:t>
            </a:r>
            <a:r>
              <a:rPr lang="sv-SE" dirty="0" smtClean="0">
                <a:solidFill>
                  <a:srgbClr val="53565A"/>
                </a:solidFill>
              </a:rPr>
              <a:t>målsättning </a:t>
            </a:r>
            <a:r>
              <a:rPr lang="sv-SE" dirty="0">
                <a:solidFill>
                  <a:srgbClr val="53565A"/>
                </a:solidFill>
              </a:rPr>
              <a:t>och arbetsfördelning i anslutning till skötseln av </a:t>
            </a:r>
            <a:r>
              <a:rPr lang="sv-SE" dirty="0" smtClean="0">
                <a:solidFill>
                  <a:srgbClr val="53565A"/>
                </a:solidFill>
              </a:rPr>
              <a:t>sina </a:t>
            </a:r>
            <a:r>
              <a:rPr lang="sv-SE" dirty="0">
                <a:solidFill>
                  <a:srgbClr val="53565A"/>
                </a:solidFill>
              </a:rPr>
              <a:t>uppgifter.</a:t>
            </a:r>
          </a:p>
          <a:p>
            <a:pPr marL="342900" indent="-342900">
              <a:buFont typeface="Arial" panose="020B0604020202020204" pitchFamily="34" charset="0"/>
              <a:buChar char="•"/>
            </a:pPr>
            <a:r>
              <a:rPr lang="sv-SE" dirty="0">
                <a:solidFill>
                  <a:srgbClr val="53565A"/>
                </a:solidFill>
              </a:rPr>
              <a:t>Under statens styrning av välfärdsområdet granskas också hur välfärdsområdet och kommunerna samt andra aktörer har </a:t>
            </a:r>
            <a:r>
              <a:rPr lang="sv-SE" dirty="0" smtClean="0">
                <a:solidFill>
                  <a:srgbClr val="53565A"/>
                </a:solidFill>
              </a:rPr>
              <a:t>samarbetat.</a:t>
            </a:r>
            <a:endParaRPr lang="sv-SE" dirty="0">
              <a:solidFill>
                <a:srgbClr val="53565A"/>
              </a:solidFill>
            </a:endParaRPr>
          </a:p>
          <a:p>
            <a:endParaRPr lang="fi-FI" dirty="0"/>
          </a:p>
        </p:txBody>
      </p:sp>
    </p:spTree>
    <p:extLst>
      <p:ext uri="{BB962C8B-B14F-4D97-AF65-F5344CB8AC3E}">
        <p14:creationId xmlns:p14="http://schemas.microsoft.com/office/powerpoint/2010/main" val="10063566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45F8C27F-B241-F04A-A89E-C3221DB5E3D2}"/>
              </a:ext>
            </a:extLst>
          </p:cNvPr>
          <p:cNvSpPr>
            <a:spLocks noGrp="1"/>
          </p:cNvSpPr>
          <p:nvPr>
            <p:ph type="title"/>
          </p:nvPr>
        </p:nvSpPr>
        <p:spPr>
          <a:xfrm>
            <a:off x="546651" y="315739"/>
            <a:ext cx="9825785" cy="1325563"/>
          </a:xfrm>
        </p:spPr>
        <p:txBody>
          <a:bodyPr>
            <a:normAutofit fontScale="90000"/>
          </a:bodyPr>
          <a:lstStyle/>
          <a:p>
            <a:r>
              <a:rPr lang="fi-FI" dirty="0" smtClean="0"/>
              <a:t>Työllistymistä edistävä monialainen yhteispalvelu</a:t>
            </a:r>
            <a:br>
              <a:rPr lang="fi-FI" dirty="0" smtClean="0"/>
            </a:br>
            <a:r>
              <a:rPr lang="sv-SE" dirty="0"/>
              <a:t>Sektorsövergripande samservice som främjar sysselsättningen</a:t>
            </a:r>
            <a:endParaRPr lang="fi-FI" dirty="0"/>
          </a:p>
        </p:txBody>
      </p:sp>
      <p:sp>
        <p:nvSpPr>
          <p:cNvPr id="4" name="Text Placeholder 3">
            <a:extLst>
              <a:ext uri="{FF2B5EF4-FFF2-40B4-BE49-F238E27FC236}">
                <a16:creationId xmlns:a16="http://schemas.microsoft.com/office/drawing/2014/main" id="{100E3D0F-6CFA-AA4A-AF81-F243B496C465}"/>
              </a:ext>
            </a:extLst>
          </p:cNvPr>
          <p:cNvSpPr>
            <a:spLocks noGrp="1"/>
          </p:cNvSpPr>
          <p:nvPr>
            <p:ph type="body" sz="quarter" idx="13"/>
          </p:nvPr>
        </p:nvSpPr>
        <p:spPr>
          <a:xfrm>
            <a:off x="345613" y="1895922"/>
            <a:ext cx="10730949" cy="4757798"/>
          </a:xfrm>
        </p:spPr>
        <p:txBody>
          <a:bodyPr>
            <a:normAutofit fontScale="92500" lnSpcReduction="10000"/>
          </a:bodyPr>
          <a:lstStyle/>
          <a:p>
            <a:pPr marL="285750" indent="-285750"/>
            <a:r>
              <a:rPr lang="fi-FI" sz="2400" b="0" dirty="0"/>
              <a:t>Työllistymistä edistävässä yhteispalvelussa on kyse monialaisesta verkostoyhteistyöstä, jossa eri toimijat yhdessä arvioivat työttömän palvelutarvetta ja suunnittelevat hänelle </a:t>
            </a:r>
            <a:r>
              <a:rPr lang="fi-FI" sz="2400" b="0" dirty="0" smtClean="0"/>
              <a:t>tarkoituksenmukaisen </a:t>
            </a:r>
            <a:r>
              <a:rPr lang="fi-FI" sz="2400" b="0" dirty="0" err="1" smtClean="0"/>
              <a:t>yhteensovitetun</a:t>
            </a:r>
            <a:r>
              <a:rPr lang="fi-FI" sz="2400" b="0" dirty="0" smtClean="0"/>
              <a:t> palvelukokonaisuuden</a:t>
            </a:r>
            <a:r>
              <a:rPr lang="fi-FI" sz="2400" b="0" dirty="0"/>
              <a:t>. </a:t>
            </a:r>
            <a:endParaRPr lang="fi-FI" sz="2400" b="0" dirty="0" smtClean="0"/>
          </a:p>
          <a:p>
            <a:pPr marL="285750" indent="-285750"/>
            <a:r>
              <a:rPr lang="fi-FI" sz="2400" b="0" dirty="0" smtClean="0"/>
              <a:t>Kunkin </a:t>
            </a:r>
            <a:r>
              <a:rPr lang="fi-FI" sz="2400" b="0" dirty="0"/>
              <a:t>toimijan tehtävistä ja palveluista säädetään </a:t>
            </a:r>
            <a:r>
              <a:rPr lang="fi-FI" sz="2400" b="0" dirty="0" smtClean="0"/>
              <a:t>toimialan </a:t>
            </a:r>
            <a:r>
              <a:rPr lang="fi-FI" sz="2400" b="0" dirty="0"/>
              <a:t>omassa substanssilainsäädännössä. </a:t>
            </a:r>
            <a:r>
              <a:rPr lang="fi-FI" sz="2400" b="0" dirty="0" smtClean="0"/>
              <a:t>Monialaisen yhteispalvelun keskeiset toimijat ovat </a:t>
            </a:r>
            <a:r>
              <a:rPr lang="fi-FI" sz="2400" b="0" dirty="0" err="1" smtClean="0">
                <a:solidFill>
                  <a:srgbClr val="53565A"/>
                </a:solidFill>
              </a:rPr>
              <a:t>sote</a:t>
            </a:r>
            <a:r>
              <a:rPr lang="fi-FI" sz="2400" b="0" dirty="0" smtClean="0">
                <a:solidFill>
                  <a:srgbClr val="53565A"/>
                </a:solidFill>
              </a:rPr>
              <a:t>-palvelut</a:t>
            </a:r>
            <a:r>
              <a:rPr lang="fi-FI" sz="2400" b="0" dirty="0" smtClean="0"/>
              <a:t>, TE-palvelut ja Kela.</a:t>
            </a:r>
          </a:p>
          <a:p>
            <a:pPr marL="285750" indent="-285750"/>
            <a:endParaRPr lang="fi-FI" sz="2400" b="0" dirty="0" smtClean="0"/>
          </a:p>
          <a:p>
            <a:pPr marL="285750" indent="-285750"/>
            <a:r>
              <a:rPr lang="sv-SE" sz="2400" b="0" dirty="0" smtClean="0"/>
              <a:t>Den </a:t>
            </a:r>
            <a:r>
              <a:rPr lang="sv-SE" sz="2400" b="0" dirty="0"/>
              <a:t>sysselsättningsfrämjande samservicen </a:t>
            </a:r>
            <a:r>
              <a:rPr lang="sv-SE" sz="2400" b="0" dirty="0" smtClean="0"/>
              <a:t>innebär ett sektorsövergripande </a:t>
            </a:r>
            <a:r>
              <a:rPr lang="sv-SE" sz="2400" b="0" dirty="0"/>
              <a:t>nätverkssamarbete där olika aktörer tillsammans bedömer den arbetslösas servicebehov och planerar en ändamålsenlig, samordnad servicehelhet för honom eller henne.</a:t>
            </a:r>
          </a:p>
          <a:p>
            <a:pPr marL="285750" indent="-285750"/>
            <a:r>
              <a:rPr lang="sv-SE" sz="2400" b="0" dirty="0"/>
              <a:t>Bestämmelser om varje aktörs uppgifter och tjänster finns i </a:t>
            </a:r>
            <a:r>
              <a:rPr lang="sv-SE" sz="2400" b="0" dirty="0" smtClean="0"/>
              <a:t>sektorns </a:t>
            </a:r>
            <a:r>
              <a:rPr lang="sv-SE" sz="2400" b="0" dirty="0"/>
              <a:t>egen substanslagstiftning. Centrala aktörer inom den sektorsövergripande samservicen är social- och hälsovårdstjänster, </a:t>
            </a:r>
            <a:r>
              <a:rPr lang="sv-SE" sz="2400" b="0" dirty="0" smtClean="0"/>
              <a:t>arbets- </a:t>
            </a:r>
            <a:r>
              <a:rPr lang="sv-SE" sz="2400" b="0" dirty="0"/>
              <a:t>och näringstjänster och </a:t>
            </a:r>
            <a:r>
              <a:rPr lang="sv-SE" sz="2400" b="0" dirty="0" smtClean="0"/>
              <a:t>Folkpensionsanstalten.</a:t>
            </a:r>
            <a:endParaRPr lang="fi-FI" sz="2400" b="0" dirty="0" smtClean="0"/>
          </a:p>
          <a:p>
            <a:pPr marL="285750" indent="-285750"/>
            <a:endParaRPr lang="fi-FI" sz="2400" b="0" dirty="0" smtClean="0"/>
          </a:p>
          <a:p>
            <a:pPr marL="285750" indent="-285750"/>
            <a:endParaRPr lang="fi-FI" sz="2400" dirty="0">
              <a:solidFill>
                <a:srgbClr val="FF0000"/>
              </a:solidFill>
            </a:endParaRPr>
          </a:p>
        </p:txBody>
      </p:sp>
      <p:sp>
        <p:nvSpPr>
          <p:cNvPr id="8" name="Text Placeholder 7">
            <a:extLst>
              <a:ext uri="{FF2B5EF4-FFF2-40B4-BE49-F238E27FC236}">
                <a16:creationId xmlns:a16="http://schemas.microsoft.com/office/drawing/2014/main" id="{75DEC64A-BA95-E14B-97D7-2BD45EA881BF}"/>
              </a:ext>
            </a:extLst>
          </p:cNvPr>
          <p:cNvSpPr>
            <a:spLocks noGrp="1"/>
          </p:cNvSpPr>
          <p:nvPr>
            <p:ph type="body" sz="quarter" idx="14"/>
          </p:nvPr>
        </p:nvSpPr>
        <p:spPr/>
        <p:txBody>
          <a:bodyPr/>
          <a:lstStyle/>
          <a:p>
            <a:endParaRPr lang="fi-FI" dirty="0"/>
          </a:p>
        </p:txBody>
      </p:sp>
    </p:spTree>
    <p:extLst>
      <p:ext uri="{BB962C8B-B14F-4D97-AF65-F5344CB8AC3E}">
        <p14:creationId xmlns:p14="http://schemas.microsoft.com/office/powerpoint/2010/main" val="31715468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Työllistymistä edistävä monialainen yhteispalvelu</a:t>
            </a:r>
            <a:br>
              <a:rPr lang="fi-FI" dirty="0"/>
            </a:br>
            <a:r>
              <a:rPr lang="sv-SE" dirty="0"/>
              <a:t>Sektorsövergripande samservice som främjar sysselsättningen</a:t>
            </a:r>
            <a:endParaRPr lang="fi-FI" dirty="0"/>
          </a:p>
        </p:txBody>
      </p:sp>
      <p:sp>
        <p:nvSpPr>
          <p:cNvPr id="3" name="Sisällön paikkamerkki 2"/>
          <p:cNvSpPr>
            <a:spLocks noGrp="1"/>
          </p:cNvSpPr>
          <p:nvPr>
            <p:ph idx="1"/>
          </p:nvPr>
        </p:nvSpPr>
        <p:spPr>
          <a:xfrm>
            <a:off x="546652" y="2072059"/>
            <a:ext cx="10807148" cy="4320000"/>
          </a:xfrm>
        </p:spPr>
        <p:txBody>
          <a:bodyPr>
            <a:normAutofit lnSpcReduction="10000"/>
          </a:bodyPr>
          <a:lstStyle/>
          <a:p>
            <a:pPr marL="342900" indent="-342900">
              <a:buFont typeface="Arial" panose="020B0604020202020204" pitchFamily="34" charset="0"/>
              <a:buChar char="•"/>
            </a:pPr>
            <a:r>
              <a:rPr lang="fi-FI" dirty="0" err="1"/>
              <a:t>Sote</a:t>
            </a:r>
            <a:r>
              <a:rPr lang="fi-FI" dirty="0"/>
              <a:t>-uudistuksen voimaapanolain mukaan kuntien ja kuntayhtymien sosiaali- ja terveydenhuollon tehtäviä hoitava henkilöstö siirtyy kunnista ja kuntayhtymistä hyvinvointialueelle liikkeenluovutuksen periaattein. Koulutustausta tai se, mihin organisaatioon kunnassa henkilöstö on sijoitettu, ei ole ratkaisevaa, vaan se minkä lainsäädännön mukaista toimintaa tehtävässä toteutetaan</a:t>
            </a:r>
            <a:r>
              <a:rPr lang="fi-FI" dirty="0" smtClean="0"/>
              <a:t>.</a:t>
            </a:r>
          </a:p>
          <a:p>
            <a:pPr marL="342900" indent="-342900">
              <a:buFont typeface="Arial" panose="020B0604020202020204" pitchFamily="34" charset="0"/>
              <a:buChar char="•"/>
            </a:pPr>
            <a:endParaRPr lang="fi-FI" dirty="0"/>
          </a:p>
          <a:p>
            <a:pPr marL="342900" indent="-342900">
              <a:buFont typeface="Arial" panose="020B0604020202020204" pitchFamily="34" charset="0"/>
              <a:buChar char="•"/>
            </a:pPr>
            <a:r>
              <a:rPr lang="sv-SE" dirty="0"/>
              <a:t>Enligt lagen om införande av social- och hälsovårdsreformen överförs den personal i kommunerna och samkommunerna som sköter uppgifter inom social- och hälsovården från kommunerna och samkommunerna till välfärdsområdet enligt principerna för överlåtelse av rörelse. Utbildningsbakgrunden eller den organisation i kommunen </a:t>
            </a:r>
            <a:r>
              <a:rPr lang="sv-SE" dirty="0" smtClean="0"/>
              <a:t>där </a:t>
            </a:r>
            <a:r>
              <a:rPr lang="sv-SE" dirty="0"/>
              <a:t>personalen är </a:t>
            </a:r>
            <a:r>
              <a:rPr lang="sv-SE" dirty="0" smtClean="0"/>
              <a:t>placerad </a:t>
            </a:r>
            <a:r>
              <a:rPr lang="sv-SE" dirty="0"/>
              <a:t>är inte avgörande, utan den verksamhet enligt vilken uppgiften utförs.</a:t>
            </a:r>
            <a:endParaRPr lang="fi-FI" dirty="0"/>
          </a:p>
        </p:txBody>
      </p:sp>
    </p:spTree>
    <p:extLst>
      <p:ext uri="{BB962C8B-B14F-4D97-AF65-F5344CB8AC3E}">
        <p14:creationId xmlns:p14="http://schemas.microsoft.com/office/powerpoint/2010/main" val="39102291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dirty="0"/>
              <a:t>Työllistymistä edistävä monialainen yhteispalvelu</a:t>
            </a:r>
            <a:br>
              <a:rPr lang="fi-FI" dirty="0"/>
            </a:br>
            <a:r>
              <a:rPr lang="sv-SE" dirty="0"/>
              <a:t>Sektorsövergripande samservice som främjar sysselsättningen</a:t>
            </a:r>
            <a:endParaRPr lang="fi-FI" dirty="0"/>
          </a:p>
        </p:txBody>
      </p:sp>
      <p:sp>
        <p:nvSpPr>
          <p:cNvPr id="3" name="Sisällön paikkamerkki 2"/>
          <p:cNvSpPr>
            <a:spLocks noGrp="1"/>
          </p:cNvSpPr>
          <p:nvPr>
            <p:ph idx="1"/>
          </p:nvPr>
        </p:nvSpPr>
        <p:spPr/>
        <p:txBody>
          <a:bodyPr>
            <a:normAutofit lnSpcReduction="10000"/>
          </a:bodyPr>
          <a:lstStyle/>
          <a:p>
            <a:pPr marL="342900" indent="-342900">
              <a:buFont typeface="Arial" panose="020B0604020202020204" pitchFamily="34" charset="0"/>
              <a:buChar char="•"/>
            </a:pPr>
            <a:r>
              <a:rPr lang="fi-FI" dirty="0"/>
              <a:t>Hyvinvointialueen tulee toimia yhteistyössä työvoimaviranomaisten ja Kelan kanssa työllistymistä edistävän yhteispalvelun toteutuksessa. Lisäksi hyvinvointialueiden on yhteistyössä kuntien kanssa edistettävä alueensa asukkaiden hyvinvointia ja terveyttä. </a:t>
            </a:r>
          </a:p>
          <a:p>
            <a:pPr marL="342900" indent="-342900">
              <a:buFont typeface="Arial" panose="020B0604020202020204" pitchFamily="34" charset="0"/>
              <a:buChar char="•"/>
            </a:pPr>
            <a:r>
              <a:rPr lang="fi-FI" dirty="0"/>
              <a:t>Asiakkaiden parissa tehtävää työtä toteutetaan siten kuin alueen palvelutarve edellyttää.</a:t>
            </a:r>
          </a:p>
          <a:p>
            <a:pPr marL="342900" indent="-342900">
              <a:buFont typeface="Arial" panose="020B0604020202020204" pitchFamily="34" charset="0"/>
              <a:buChar char="•"/>
            </a:pPr>
            <a:r>
              <a:rPr lang="sv-SE" dirty="0"/>
              <a:t>Välfärdsområdet ska samarbeta med arbetskraftsmyndigheterna och FPA vid genomförandet av den sysselsättningsfrämjande samservicen. Dessutom ska välfärdsområdena i samarbete med kommunerna främja kommuninvånarnas välfärd och hälsa.</a:t>
            </a:r>
          </a:p>
          <a:p>
            <a:pPr marL="342900" indent="-342900">
              <a:buFont typeface="Arial" panose="020B0604020202020204" pitchFamily="34" charset="0"/>
              <a:buChar char="•"/>
            </a:pPr>
            <a:r>
              <a:rPr lang="sv-SE" dirty="0"/>
              <a:t>Det arbete som utförs med klienterna genomförs på det sätt som servicebehovet i regionen förutsätter.</a:t>
            </a:r>
            <a:endParaRPr lang="fi-FI" dirty="0"/>
          </a:p>
        </p:txBody>
      </p:sp>
    </p:spTree>
    <p:extLst>
      <p:ext uri="{BB962C8B-B14F-4D97-AF65-F5344CB8AC3E}">
        <p14:creationId xmlns:p14="http://schemas.microsoft.com/office/powerpoint/2010/main" val="168704024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386885" y="422022"/>
            <a:ext cx="9679743" cy="1540444"/>
          </a:xfrm>
        </p:spPr>
        <p:txBody>
          <a:bodyPr>
            <a:noAutofit/>
          </a:bodyPr>
          <a:lstStyle/>
          <a:p>
            <a:r>
              <a:rPr lang="fi-FI" sz="2400" dirty="0" smtClean="0"/>
              <a:t>Työkykyohjelmassa kehitettävät työikäisten palvelut ovat osa </a:t>
            </a:r>
            <a:r>
              <a:rPr lang="fi-FI" sz="2400" dirty="0" err="1" smtClean="0"/>
              <a:t>sote</a:t>
            </a:r>
            <a:r>
              <a:rPr lang="fi-FI" sz="2400" dirty="0" smtClean="0"/>
              <a:t>-uudistusta</a:t>
            </a:r>
            <a:br>
              <a:rPr lang="fi-FI" sz="2400" dirty="0" smtClean="0"/>
            </a:br>
            <a:r>
              <a:rPr lang="sv-SE" sz="2400" dirty="0"/>
              <a:t>De tjänster för personer i arbetsför ålder som utvecklas inom programmet för arbetsförmåga är en del av social- och hälsovårdsreformen</a:t>
            </a:r>
            <a:endParaRPr lang="fi-FI" sz="2400" dirty="0"/>
          </a:p>
        </p:txBody>
      </p:sp>
      <p:sp>
        <p:nvSpPr>
          <p:cNvPr id="3" name="Sisällön paikkamerkki 2"/>
          <p:cNvSpPr>
            <a:spLocks noGrp="1"/>
          </p:cNvSpPr>
          <p:nvPr>
            <p:ph idx="1"/>
          </p:nvPr>
        </p:nvSpPr>
        <p:spPr>
          <a:xfrm>
            <a:off x="335360" y="2257698"/>
            <a:ext cx="4514877" cy="4434932"/>
          </a:xfrm>
        </p:spPr>
        <p:txBody>
          <a:bodyPr>
            <a:normAutofit fontScale="62500" lnSpcReduction="20000"/>
          </a:bodyPr>
          <a:lstStyle/>
          <a:p>
            <a:r>
              <a:rPr lang="fi-FI" sz="2000" dirty="0" smtClean="0">
                <a:solidFill>
                  <a:srgbClr val="53565A"/>
                </a:solidFill>
              </a:rPr>
              <a:t>Työkyvyn tuen palvelut yhdenvertaisesti työikäisille</a:t>
            </a:r>
          </a:p>
          <a:p>
            <a:r>
              <a:rPr lang="sv-SE" sz="2000" dirty="0" smtClean="0">
                <a:solidFill>
                  <a:srgbClr val="53565A"/>
                </a:solidFill>
              </a:rPr>
              <a:t>Tjänster för stöd för arbetsförmågan på lika villkor för personer i arbetsför ålder</a:t>
            </a:r>
          </a:p>
          <a:p>
            <a:endParaRPr lang="fi-FI" sz="2000" dirty="0" smtClean="0">
              <a:solidFill>
                <a:srgbClr val="53565A"/>
              </a:solidFill>
            </a:endParaRPr>
          </a:p>
          <a:p>
            <a:r>
              <a:rPr lang="fi-FI" sz="2000" dirty="0" err="1" smtClean="0">
                <a:solidFill>
                  <a:srgbClr val="53565A"/>
                </a:solidFill>
              </a:rPr>
              <a:t>Yhteensovitetut</a:t>
            </a:r>
            <a:r>
              <a:rPr lang="fi-FI" sz="2000" dirty="0" smtClean="0">
                <a:solidFill>
                  <a:srgbClr val="53565A"/>
                </a:solidFill>
              </a:rPr>
              <a:t> sosiaali- ja terveyspalvelut </a:t>
            </a:r>
          </a:p>
          <a:p>
            <a:r>
              <a:rPr lang="fi-FI" sz="2000" dirty="0" err="1" smtClean="0">
                <a:solidFill>
                  <a:srgbClr val="53565A"/>
                </a:solidFill>
              </a:rPr>
              <a:t>Samordnade</a:t>
            </a:r>
            <a:r>
              <a:rPr lang="fi-FI" sz="2000" dirty="0" smtClean="0">
                <a:solidFill>
                  <a:srgbClr val="53565A"/>
                </a:solidFill>
              </a:rPr>
              <a:t> </a:t>
            </a:r>
            <a:r>
              <a:rPr lang="fi-FI" sz="2000" dirty="0" err="1" smtClean="0">
                <a:solidFill>
                  <a:srgbClr val="53565A"/>
                </a:solidFill>
              </a:rPr>
              <a:t>social</a:t>
            </a:r>
            <a:r>
              <a:rPr lang="fi-FI" sz="2000" dirty="0" smtClean="0">
                <a:solidFill>
                  <a:srgbClr val="53565A"/>
                </a:solidFill>
              </a:rPr>
              <a:t>- </a:t>
            </a:r>
            <a:r>
              <a:rPr lang="fi-FI" sz="2000" dirty="0" err="1" smtClean="0">
                <a:solidFill>
                  <a:srgbClr val="53565A"/>
                </a:solidFill>
              </a:rPr>
              <a:t>och</a:t>
            </a:r>
            <a:r>
              <a:rPr lang="fi-FI" sz="2000" dirty="0" smtClean="0">
                <a:solidFill>
                  <a:srgbClr val="53565A"/>
                </a:solidFill>
              </a:rPr>
              <a:t> </a:t>
            </a:r>
            <a:r>
              <a:rPr lang="fi-FI" sz="2000" dirty="0" err="1" smtClean="0">
                <a:solidFill>
                  <a:srgbClr val="53565A"/>
                </a:solidFill>
              </a:rPr>
              <a:t>hälsovårdstjänster</a:t>
            </a:r>
            <a:endParaRPr lang="fi-FI" sz="2000" dirty="0" smtClean="0">
              <a:solidFill>
                <a:srgbClr val="53565A"/>
              </a:solidFill>
            </a:endParaRPr>
          </a:p>
          <a:p>
            <a:endParaRPr lang="fi-FI" sz="2000" dirty="0" smtClean="0">
              <a:solidFill>
                <a:srgbClr val="53565A"/>
              </a:solidFill>
            </a:endParaRPr>
          </a:p>
          <a:p>
            <a:r>
              <a:rPr lang="fi-FI" sz="2000" dirty="0" smtClean="0">
                <a:solidFill>
                  <a:srgbClr val="53565A"/>
                </a:solidFill>
              </a:rPr>
              <a:t>Palvelutarpeiden varhainen tunnistaminen</a:t>
            </a:r>
          </a:p>
          <a:p>
            <a:r>
              <a:rPr lang="fi-FI" sz="2000" dirty="0" err="1" smtClean="0">
                <a:solidFill>
                  <a:srgbClr val="53565A"/>
                </a:solidFill>
              </a:rPr>
              <a:t>Tidig</a:t>
            </a:r>
            <a:r>
              <a:rPr lang="fi-FI" sz="2000" dirty="0" smtClean="0">
                <a:solidFill>
                  <a:srgbClr val="53565A"/>
                </a:solidFill>
              </a:rPr>
              <a:t> </a:t>
            </a:r>
            <a:r>
              <a:rPr lang="fi-FI" sz="2000" dirty="0" err="1" smtClean="0">
                <a:solidFill>
                  <a:srgbClr val="53565A"/>
                </a:solidFill>
              </a:rPr>
              <a:t>identifiering</a:t>
            </a:r>
            <a:r>
              <a:rPr lang="fi-FI" sz="2000" dirty="0" smtClean="0">
                <a:solidFill>
                  <a:srgbClr val="53565A"/>
                </a:solidFill>
              </a:rPr>
              <a:t> av </a:t>
            </a:r>
            <a:r>
              <a:rPr lang="fi-FI" sz="2000" dirty="0" err="1" smtClean="0">
                <a:solidFill>
                  <a:srgbClr val="53565A"/>
                </a:solidFill>
              </a:rPr>
              <a:t>servicebehov</a:t>
            </a:r>
            <a:endParaRPr lang="fi-FI" sz="2000" dirty="0" smtClean="0">
              <a:solidFill>
                <a:srgbClr val="53565A"/>
              </a:solidFill>
            </a:endParaRPr>
          </a:p>
          <a:p>
            <a:endParaRPr lang="fi-FI" sz="2000" dirty="0" smtClean="0">
              <a:solidFill>
                <a:srgbClr val="53565A"/>
              </a:solidFill>
            </a:endParaRPr>
          </a:p>
          <a:p>
            <a:r>
              <a:rPr lang="fi-FI" sz="2000" dirty="0" smtClean="0">
                <a:solidFill>
                  <a:srgbClr val="53565A"/>
                </a:solidFill>
              </a:rPr>
              <a:t>Ammattilaisten osaamisen vahvistaminen – parempaa laatua ja vaikuttavuutta </a:t>
            </a:r>
          </a:p>
          <a:p>
            <a:r>
              <a:rPr lang="sv-SE" sz="2000" dirty="0" smtClean="0">
                <a:solidFill>
                  <a:srgbClr val="53565A"/>
                </a:solidFill>
              </a:rPr>
              <a:t>Stärkande av yrkesmänniskornas kompetens – bättre kvalitet och effekt</a:t>
            </a:r>
          </a:p>
          <a:p>
            <a:endParaRPr lang="fi-FI" sz="2000" dirty="0" smtClean="0">
              <a:solidFill>
                <a:srgbClr val="53565A"/>
              </a:solidFill>
            </a:endParaRPr>
          </a:p>
          <a:p>
            <a:r>
              <a:rPr lang="fi-FI" sz="2000" dirty="0" smtClean="0">
                <a:solidFill>
                  <a:srgbClr val="53565A"/>
                </a:solidFill>
              </a:rPr>
              <a:t>Tutkimustietoa työttömien palveluista ja etuuksista ja niiden yhteensovittamisesta päätöksenteon ja rahoitusratkaisujen tueksi</a:t>
            </a:r>
          </a:p>
          <a:p>
            <a:r>
              <a:rPr lang="sv-SE" sz="2000" dirty="0">
                <a:solidFill>
                  <a:srgbClr val="53565A"/>
                </a:solidFill>
              </a:rPr>
              <a:t>Forskningsdata om tjänster och förmåner för arbetslösa och om samordningen av dem till stöd för </a:t>
            </a:r>
            <a:r>
              <a:rPr lang="sv-SE" sz="2000" dirty="0" smtClean="0">
                <a:solidFill>
                  <a:srgbClr val="53565A"/>
                </a:solidFill>
              </a:rPr>
              <a:t>beslutsfattande </a:t>
            </a:r>
            <a:r>
              <a:rPr lang="sv-SE" sz="2000" dirty="0">
                <a:solidFill>
                  <a:srgbClr val="53565A"/>
                </a:solidFill>
              </a:rPr>
              <a:t>och finansieringslösningar</a:t>
            </a:r>
            <a:endParaRPr lang="fi-FI" sz="2000" dirty="0" smtClean="0">
              <a:solidFill>
                <a:srgbClr val="53565A"/>
              </a:solidFill>
            </a:endParaRPr>
          </a:p>
          <a:p>
            <a:endParaRPr lang="fi-FI" sz="1800" dirty="0"/>
          </a:p>
        </p:txBody>
      </p:sp>
      <p:pic>
        <p:nvPicPr>
          <p:cNvPr id="4" name="Kuva 3"/>
          <p:cNvPicPr>
            <a:picLocks noChangeAspect="1"/>
          </p:cNvPicPr>
          <p:nvPr/>
        </p:nvPicPr>
        <p:blipFill>
          <a:blip r:embed="rId3"/>
          <a:stretch>
            <a:fillRect/>
          </a:stretch>
        </p:blipFill>
        <p:spPr>
          <a:xfrm>
            <a:off x="4751851" y="1667232"/>
            <a:ext cx="7315200" cy="4973715"/>
          </a:xfrm>
          <a:prstGeom prst="rect">
            <a:avLst/>
          </a:prstGeom>
        </p:spPr>
      </p:pic>
    </p:spTree>
    <p:extLst>
      <p:ext uri="{BB962C8B-B14F-4D97-AF65-F5344CB8AC3E}">
        <p14:creationId xmlns:p14="http://schemas.microsoft.com/office/powerpoint/2010/main" val="16920893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546651" y="365124"/>
            <a:ext cx="11107085" cy="1325563"/>
          </a:xfrm>
        </p:spPr>
        <p:txBody>
          <a:bodyPr>
            <a:normAutofit fontScale="90000"/>
          </a:bodyPr>
          <a:lstStyle/>
          <a:p>
            <a:r>
              <a:rPr lang="sv-SE" dirty="0"/>
              <a:t>Sosiaali- ja </a:t>
            </a:r>
            <a:r>
              <a:rPr lang="sv-SE" dirty="0" err="1"/>
              <a:t>terveysministeriön</a:t>
            </a:r>
            <a:r>
              <a:rPr lang="sv-SE" dirty="0"/>
              <a:t> </a:t>
            </a:r>
            <a:r>
              <a:rPr lang="sv-SE" dirty="0" err="1"/>
              <a:t>toimenpidekokonaisuudet</a:t>
            </a:r>
            <a:r>
              <a:rPr lang="sv-SE" dirty="0"/>
              <a:t/>
            </a:r>
            <a:br>
              <a:rPr lang="sv-SE" dirty="0"/>
            </a:br>
            <a:r>
              <a:rPr lang="sv-SE" dirty="0"/>
              <a:t>Social- och hälsovårdsministeriets åtgärdshelheter</a:t>
            </a:r>
            <a:br>
              <a:rPr lang="sv-SE" dirty="0"/>
            </a:br>
            <a:endParaRPr lang="fi-FI" dirty="0"/>
          </a:p>
        </p:txBody>
      </p:sp>
      <p:sp>
        <p:nvSpPr>
          <p:cNvPr id="3" name="Sisällön paikkamerkki 2"/>
          <p:cNvSpPr>
            <a:spLocks noGrp="1"/>
          </p:cNvSpPr>
          <p:nvPr>
            <p:ph idx="1"/>
          </p:nvPr>
        </p:nvSpPr>
        <p:spPr>
          <a:xfrm>
            <a:off x="546652" y="1690687"/>
            <a:ext cx="10807148" cy="4529779"/>
          </a:xfrm>
        </p:spPr>
        <p:txBody>
          <a:bodyPr>
            <a:normAutofit/>
          </a:bodyPr>
          <a:lstStyle/>
          <a:p>
            <a:r>
              <a:rPr lang="fi-FI" b="1" dirty="0"/>
              <a:t>Työkyvyn tuki tulevaisuuden sosiaali- ja terveyskeskuksessa</a:t>
            </a:r>
          </a:p>
          <a:p>
            <a:pPr marL="342900" lvl="0" indent="-342900">
              <a:spcBef>
                <a:spcPts val="0"/>
              </a:spcBef>
              <a:buFont typeface="Arial" panose="020B0604020202020204" pitchFamily="34" charset="0"/>
              <a:buChar char="•"/>
              <a:defRPr/>
            </a:pPr>
            <a:r>
              <a:rPr lang="fi-FI" dirty="0"/>
              <a:t>Asiakkaalle </a:t>
            </a:r>
            <a:r>
              <a:rPr lang="fi-FI" dirty="0" err="1"/>
              <a:t>yhteensovitettu</a:t>
            </a:r>
            <a:r>
              <a:rPr lang="fi-FI" dirty="0"/>
              <a:t> palvelukokonaisuus</a:t>
            </a:r>
          </a:p>
          <a:p>
            <a:pPr marL="342900" lvl="0" indent="-342900">
              <a:spcBef>
                <a:spcPts val="0"/>
              </a:spcBef>
              <a:buFont typeface="Arial" panose="020B0604020202020204" pitchFamily="34" charset="0"/>
              <a:buChar char="•"/>
              <a:defRPr/>
            </a:pPr>
            <a:r>
              <a:rPr lang="fi-FI" dirty="0"/>
              <a:t>Moniammatillinen työkyvyn tuen tiimi</a:t>
            </a:r>
          </a:p>
          <a:p>
            <a:pPr marL="342900" lvl="0" indent="-342900">
              <a:spcBef>
                <a:spcPts val="0"/>
              </a:spcBef>
              <a:buFont typeface="Arial" panose="020B0604020202020204" pitchFamily="34" charset="0"/>
              <a:buChar char="•"/>
              <a:defRPr/>
            </a:pPr>
            <a:r>
              <a:rPr lang="fi-FI" dirty="0"/>
              <a:t>Asiakasvastaavamalli</a:t>
            </a:r>
          </a:p>
          <a:p>
            <a:pPr marL="342900" lvl="0" indent="-342900">
              <a:spcBef>
                <a:spcPts val="0"/>
              </a:spcBef>
              <a:buFont typeface="Arial" panose="020B0604020202020204" pitchFamily="34" charset="0"/>
              <a:buChar char="•"/>
              <a:defRPr/>
            </a:pPr>
            <a:r>
              <a:rPr lang="fi-FI" dirty="0"/>
              <a:t>Asiakasosallisuuden </a:t>
            </a:r>
            <a:r>
              <a:rPr lang="fi-FI" dirty="0" smtClean="0"/>
              <a:t>menetelmät</a:t>
            </a:r>
          </a:p>
          <a:p>
            <a:pPr marL="342900" lvl="0" indent="-342900">
              <a:spcBef>
                <a:spcPts val="0"/>
              </a:spcBef>
              <a:buFont typeface="Arial" panose="020B0604020202020204" pitchFamily="34" charset="0"/>
              <a:buChar char="•"/>
              <a:defRPr/>
            </a:pPr>
            <a:endParaRPr lang="fi-FI" dirty="0" smtClean="0"/>
          </a:p>
          <a:p>
            <a:pPr lvl="0">
              <a:spcBef>
                <a:spcPts val="0"/>
              </a:spcBef>
              <a:defRPr/>
            </a:pPr>
            <a:r>
              <a:rPr lang="sv-SE" b="1" dirty="0"/>
              <a:t>Stöd för arbetsförmågan vid framtidens social- och hälsocentra</a:t>
            </a:r>
            <a:r>
              <a:rPr lang="sv-SE" dirty="0"/>
              <a:t>l</a:t>
            </a:r>
          </a:p>
          <a:p>
            <a:pPr marL="342900" lvl="0" indent="-342900">
              <a:spcBef>
                <a:spcPts val="0"/>
              </a:spcBef>
              <a:buFont typeface="Arial" panose="020B0604020202020204" pitchFamily="34" charset="0"/>
              <a:buChar char="•"/>
              <a:defRPr/>
            </a:pPr>
            <a:r>
              <a:rPr lang="sv-SE" dirty="0"/>
              <a:t>En samordnad servicehelhet för kunden</a:t>
            </a:r>
          </a:p>
          <a:p>
            <a:pPr marL="342900" lvl="0" indent="-342900">
              <a:spcBef>
                <a:spcPts val="0"/>
              </a:spcBef>
              <a:buFont typeface="Arial" panose="020B0604020202020204" pitchFamily="34" charset="0"/>
              <a:buChar char="•"/>
              <a:defRPr/>
            </a:pPr>
            <a:r>
              <a:rPr lang="sv-SE" dirty="0"/>
              <a:t>Multiprofessionellt team för stöd i arbetsförmågan</a:t>
            </a:r>
          </a:p>
          <a:p>
            <a:pPr marL="342900" lvl="0" indent="-342900">
              <a:spcBef>
                <a:spcPts val="0"/>
              </a:spcBef>
              <a:buFont typeface="Arial" panose="020B0604020202020204" pitchFamily="34" charset="0"/>
              <a:buChar char="•"/>
              <a:defRPr/>
            </a:pPr>
            <a:r>
              <a:rPr lang="sv-SE" dirty="0"/>
              <a:t>Modell för </a:t>
            </a:r>
            <a:r>
              <a:rPr lang="fi-FI" dirty="0" err="1" smtClean="0"/>
              <a:t>arbetstagare</a:t>
            </a:r>
            <a:r>
              <a:rPr lang="fi-FI" dirty="0" smtClean="0"/>
              <a:t> </a:t>
            </a:r>
            <a:r>
              <a:rPr lang="fi-FI" dirty="0" err="1" smtClean="0"/>
              <a:t>som</a:t>
            </a:r>
            <a:r>
              <a:rPr lang="fi-FI" dirty="0" smtClean="0"/>
              <a:t> </a:t>
            </a:r>
            <a:r>
              <a:rPr lang="fi-FI" dirty="0" err="1" smtClean="0"/>
              <a:t>är</a:t>
            </a:r>
            <a:r>
              <a:rPr lang="fi-FI" dirty="0" smtClean="0"/>
              <a:t> </a:t>
            </a:r>
            <a:r>
              <a:rPr lang="fi-FI" dirty="0" err="1" smtClean="0"/>
              <a:t>ansvarig</a:t>
            </a:r>
            <a:r>
              <a:rPr lang="fi-FI" dirty="0" smtClean="0"/>
              <a:t> för </a:t>
            </a:r>
            <a:r>
              <a:rPr lang="fi-FI" dirty="0" err="1" smtClean="0"/>
              <a:t>klientens</a:t>
            </a:r>
            <a:r>
              <a:rPr lang="fi-FI" dirty="0" smtClean="0"/>
              <a:t> </a:t>
            </a:r>
            <a:r>
              <a:rPr lang="fi-FI" dirty="0" err="1" smtClean="0"/>
              <a:t>service</a:t>
            </a:r>
            <a:endParaRPr lang="fi-FI" dirty="0" smtClean="0"/>
          </a:p>
          <a:p>
            <a:pPr marL="342900" lvl="0" indent="-342900">
              <a:spcBef>
                <a:spcPts val="0"/>
              </a:spcBef>
              <a:buFont typeface="Arial" panose="020B0604020202020204" pitchFamily="34" charset="0"/>
              <a:buChar char="•"/>
              <a:defRPr/>
            </a:pPr>
            <a:r>
              <a:rPr lang="sv-SE" dirty="0" smtClean="0"/>
              <a:t>Metoder </a:t>
            </a:r>
            <a:r>
              <a:rPr lang="sv-SE" dirty="0"/>
              <a:t>för kunddelaktighet</a:t>
            </a:r>
          </a:p>
          <a:p>
            <a:pPr lvl="0">
              <a:spcBef>
                <a:spcPts val="0"/>
              </a:spcBef>
              <a:defRPr/>
            </a:pPr>
            <a:endParaRPr lang="fi-FI" dirty="0"/>
          </a:p>
          <a:p>
            <a:endParaRPr lang="fi-FI" dirty="0"/>
          </a:p>
        </p:txBody>
      </p:sp>
    </p:spTree>
    <p:extLst>
      <p:ext uri="{BB962C8B-B14F-4D97-AF65-F5344CB8AC3E}">
        <p14:creationId xmlns:p14="http://schemas.microsoft.com/office/powerpoint/2010/main" val="3820685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STM_colors_060519">
      <a:dk1>
        <a:srgbClr val="000000"/>
      </a:dk1>
      <a:lt1>
        <a:srgbClr val="FFFFFF"/>
      </a:lt1>
      <a:dk2>
        <a:srgbClr val="535659"/>
      </a:dk2>
      <a:lt2>
        <a:srgbClr val="E7E6E6"/>
      </a:lt2>
      <a:accent1>
        <a:srgbClr val="F0AB00"/>
      </a:accent1>
      <a:accent2>
        <a:srgbClr val="888B8D"/>
      </a:accent2>
      <a:accent3>
        <a:srgbClr val="53565A"/>
      </a:accent3>
      <a:accent4>
        <a:srgbClr val="642667"/>
      </a:accent4>
      <a:accent5>
        <a:srgbClr val="008C95"/>
      </a:accent5>
      <a:accent6>
        <a:srgbClr val="0562C1"/>
      </a:accent6>
      <a:hlink>
        <a:srgbClr val="F0AB00"/>
      </a:hlink>
      <a:folHlink>
        <a:srgbClr val="632566"/>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3" id="{56336F2B-B36B-544B-B57F-CE320715763A}" vid="{F3D9CAAE-4536-FB46-BED0-2657B4A4A58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STM_16_9_masterpohja_2019_EN</Template>
  <TotalTime>2108</TotalTime>
  <Words>2494</Words>
  <Application>Microsoft Office PowerPoint</Application>
  <PresentationFormat>Laajakuva</PresentationFormat>
  <Paragraphs>222</Paragraphs>
  <Slides>27</Slides>
  <Notes>13</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27</vt:i4>
      </vt:variant>
    </vt:vector>
  </HeadingPairs>
  <TitlesOfParts>
    <vt:vector size="33" baseType="lpstr">
      <vt:lpstr>Arial</vt:lpstr>
      <vt:lpstr>Calibri</vt:lpstr>
      <vt:lpstr>Myanmar Text</vt:lpstr>
      <vt:lpstr>Myriad Pro</vt:lpstr>
      <vt:lpstr>Myriad Pro Semibold</vt:lpstr>
      <vt:lpstr>Office-teema</vt:lpstr>
      <vt:lpstr>TYP nyt ja tulevaisuudessa Sote-palveluissa Samservice för arbetskraften nu och i framtiden inom social- och hälsovårdstjänsterna</vt:lpstr>
      <vt:lpstr>Tässä esityksessä</vt:lpstr>
      <vt:lpstr>Sote-uudistus ja hyvinvointialueen rooli  Social- och hälsovårdsreformen och välfärdsområdets roll</vt:lpstr>
      <vt:lpstr>Sote-uudistus ja hyvinvointialueen rooli  Social- och hälsovårdsreformen och välfärdsområdets roll</vt:lpstr>
      <vt:lpstr>Työllistymistä edistävä monialainen yhteispalvelu Sektorsövergripande samservice som främjar sysselsättningen</vt:lpstr>
      <vt:lpstr>Työllistymistä edistävä monialainen yhteispalvelu Sektorsövergripande samservice som främjar sysselsättningen</vt:lpstr>
      <vt:lpstr>Työllistymistä edistävä monialainen yhteispalvelu Sektorsövergripande samservice som främjar sysselsättningen</vt:lpstr>
      <vt:lpstr>Työkykyohjelmassa kehitettävät työikäisten palvelut ovat osa sote-uudistusta De tjänster för personer i arbetsför ålder som utvecklas inom programmet för arbetsförmåga är en del av social- och hälsovårdsreformen</vt:lpstr>
      <vt:lpstr>Sosiaali- ja terveysministeriön toimenpidekokonaisuudet Social- och hälsovårdsministeriets åtgärdshelheter </vt:lpstr>
      <vt:lpstr>Sosiaali- ja terveysministeriön toimenpidekokonaisuudet Social- och hälsovårdsministeriets åtgärdshelheter </vt:lpstr>
      <vt:lpstr>Sosiaali- ja terveysministeriön toimenpidekokonaisuudet Social- och hälsovårdsministeriets åtgärdshelheter </vt:lpstr>
      <vt:lpstr>Sosiaali- ja terveysministeriön toimenpidekokonaisuudet Social- och hälsovårdsministeriets åtgärdshelheter </vt:lpstr>
      <vt:lpstr>Sote-uudistus ja kuntouttava työtoiminta Social- och hälsovårdsreformen och arbetsverksamhet i rehabiliteringssyfte</vt:lpstr>
      <vt:lpstr>Sote-uudistus ja kuntouttava työtoiminta Social- och hälsovårdsreformen och arbetsverksamhet i rehabiliteringssyfte</vt:lpstr>
      <vt:lpstr>Sote-uudistus ja kuntouttava työtoiminta Social- och hälsovårdsreformen och arbetsverksamhet i rehabiliteringssyfte</vt:lpstr>
      <vt:lpstr>Kuntouttavan työtoiminnan tavoitteet ja sisältö Målen för och innehållet i arbetsverksamheten i rehabiliteringssyfte</vt:lpstr>
      <vt:lpstr>Kuntouttavan työtoiminnan tavoitteet ja sisältö Målen för och innehållet i arbetsverksamheten i rehabiliteringssyfte</vt:lpstr>
      <vt:lpstr>Kuntouttavan työtoiminnan tavoitteet ja sisältö Målen för och innehållet i arbetsverksamheten i rehabiliteringssyfte</vt:lpstr>
      <vt:lpstr>Kuntouttavan työtoiminnan tavoitteet ja sisältö Målen för och innehållet i arbetsverksamheten i rehabiliteringssyfte</vt:lpstr>
      <vt:lpstr>Kuntouttavan työtoiminnan toteutustavoista Om sätt att genomföra arbetsverksamhet i rehabiliteringssyfte</vt:lpstr>
      <vt:lpstr>Kuntouttavan työtoiminnan toteutustavoista Om sätt att genomföra arbetsverksamhet i rehabiliteringssyfte</vt:lpstr>
      <vt:lpstr>Kuntouttavan työtoiminnan järjestäminen hyvinvointialueilla Anordnande av arbetsverksamhet i rehabiliteringssyfte i välfärdsområdena</vt:lpstr>
      <vt:lpstr>Kuntouttavan työtoiminnan järjestäminen hyvinvointialueilla Anordnande av arbetsverksamhet i rehabiliteringssyfte i välfärdsområdena</vt:lpstr>
      <vt:lpstr>Kunnan rooli yhteistyössä hyvinvointialueen kanssa Kommunens roll i samarbete med välfärdsområdet</vt:lpstr>
      <vt:lpstr>Kunnan rooli yhteistyössä hyvinvointialueen kanssa Kommunens roll i samarbete med välfärdsområdet</vt:lpstr>
      <vt:lpstr>PowerPoint-esitys</vt:lpstr>
      <vt:lpstr>Kiitos! Tack! </vt:lpstr>
    </vt:vector>
  </TitlesOfParts>
  <Company>Suomen valtion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Kuntouttava työtoiminta ja kunnan rooli sote-uudistuksen jälkeen</dc:title>
  <dc:creator>Rahkonen Susanna (STM)</dc:creator>
  <cp:lastModifiedBy>Heinonen Jaana (STM)</cp:lastModifiedBy>
  <cp:revision>135</cp:revision>
  <dcterms:created xsi:type="dcterms:W3CDTF">2021-03-01T13:35:53Z</dcterms:created>
  <dcterms:modified xsi:type="dcterms:W3CDTF">2022-09-20T09:07:23Z</dcterms:modified>
</cp:coreProperties>
</file>