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s/slide1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sldIdLst>
    <p:sldId id="256" r:id="rId3"/>
    <p:sldId id="439" r:id="rId4"/>
    <p:sldId id="1310" r:id="rId5"/>
    <p:sldId id="1311" r:id="rId6"/>
    <p:sldId id="1316" r:id="rId7"/>
    <p:sldId id="502" r:id="rId8"/>
    <p:sldId id="503" r:id="rId9"/>
    <p:sldId id="1312" r:id="rId10"/>
    <p:sldId id="1317" r:id="rId11"/>
    <p:sldId id="435" r:id="rId12"/>
    <p:sldId id="436" r:id="rId13"/>
    <p:sldId id="516" r:id="rId14"/>
    <p:sldId id="259" r:id="rId15"/>
    <p:sldId id="1313" r:id="rId16"/>
    <p:sldId id="1314" r:id="rId17"/>
    <p:sldId id="431" r:id="rId18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outlineViewPr>
    <p:cViewPr>
      <p:scale>
        <a:sx n="33" d="100"/>
        <a:sy n="33" d="100"/>
      </p:scale>
      <p:origin x="0" y="-78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F5E17-B209-47D6-96E8-53A3980F83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03E2F4-4789-453D-BD20-3CDBB4CD1B94}">
      <dgm:prSet/>
      <dgm:spPr/>
      <dgm:t>
        <a:bodyPr/>
        <a:lstStyle/>
        <a:p>
          <a:r>
            <a:rPr lang="fi-FI" dirty="0"/>
            <a:t>Työ- ja sosiaalihallinnon yhteispalvelukokeilu käynnistyi työttömien terveyden ja työkyvyn tukemiseen sekä psykososiaalisesti vajaakuntoisten asiakkaiden ammatilliseen kuntoutukseen</a:t>
          </a:r>
        </a:p>
        <a:p>
          <a:endParaRPr lang="fi-FI" dirty="0"/>
        </a:p>
        <a:p>
          <a:r>
            <a:rPr lang="sv-FI" noProof="0" dirty="0"/>
            <a:t>Inom arbets- och socialförvaltningen inleddes ett försök med samservice för att främja arbetslösas hälsa och arbetsförmåga samt ordna yrkesinriktad rehabilitering för kunder med psykosociala funktionshinder.</a:t>
          </a:r>
        </a:p>
      </dgm:t>
    </dgm:pt>
    <dgm:pt modelId="{1BDEB732-137E-42A0-BF4E-3A59D1A034B9}" type="parTrans" cxnId="{C23A4D3B-B69F-4194-BCF5-97728B1B780F}">
      <dgm:prSet/>
      <dgm:spPr/>
      <dgm:t>
        <a:bodyPr/>
        <a:lstStyle/>
        <a:p>
          <a:endParaRPr lang="fi-FI"/>
        </a:p>
      </dgm:t>
    </dgm:pt>
    <dgm:pt modelId="{6DE90F86-0BCC-46E6-B402-08E0C9507881}" type="sibTrans" cxnId="{C23A4D3B-B69F-4194-BCF5-97728B1B780F}">
      <dgm:prSet/>
      <dgm:spPr/>
      <dgm:t>
        <a:bodyPr/>
        <a:lstStyle/>
        <a:p>
          <a:endParaRPr lang="fi-FI"/>
        </a:p>
      </dgm:t>
    </dgm:pt>
    <dgm:pt modelId="{2088C704-E034-484E-B056-24991A4B3888}">
      <dgm:prSet/>
      <dgm:spPr/>
      <dgm:t>
        <a:bodyPr/>
        <a:lstStyle/>
        <a:p>
          <a:r>
            <a:rPr lang="fi-FI" dirty="0"/>
            <a:t>Yhteispalvelun kehittäminen vaikeasti työllistyville jatkuu työhallinnon, kunnan (sosiaali- ja terveystoimi) ja Kelan kesken perustuen yhteisiin sopimuksiin</a:t>
          </a:r>
        </a:p>
        <a:p>
          <a:endParaRPr lang="fi-FI" dirty="0"/>
        </a:p>
        <a:p>
          <a:r>
            <a:rPr lang="sv-FI" noProof="0" dirty="0"/>
            <a:t>Arbetet med att utveckla samservicen för svårsysselsatta fortsätter mellan arbetsförvaltningen, kommunen (social- och hälsovården) och FPA utgående från gemensamma avtal.</a:t>
          </a:r>
        </a:p>
      </dgm:t>
    </dgm:pt>
    <dgm:pt modelId="{0D9F6D2A-5FE1-4E5F-97ED-D0198787BC1D}" type="parTrans" cxnId="{084C5656-1F35-4DD0-AA29-3481F9D058D2}">
      <dgm:prSet/>
      <dgm:spPr/>
      <dgm:t>
        <a:bodyPr/>
        <a:lstStyle/>
        <a:p>
          <a:endParaRPr lang="fi-FI"/>
        </a:p>
      </dgm:t>
    </dgm:pt>
    <dgm:pt modelId="{2E0930D6-00E9-4BF8-B38E-7D60786FA960}" type="sibTrans" cxnId="{084C5656-1F35-4DD0-AA29-3481F9D058D2}">
      <dgm:prSet/>
      <dgm:spPr/>
      <dgm:t>
        <a:bodyPr/>
        <a:lstStyle/>
        <a:p>
          <a:endParaRPr lang="fi-FI"/>
        </a:p>
      </dgm:t>
    </dgm:pt>
    <dgm:pt modelId="{BFB7E0A6-94CB-4EEB-8A87-1F2974054018}">
      <dgm:prSet/>
      <dgm:spPr/>
      <dgm:t>
        <a:bodyPr/>
        <a:lstStyle/>
        <a:p>
          <a:r>
            <a:rPr lang="fi-FI" dirty="0"/>
            <a:t>Lainsäädäntö ohjaamaan TE-toimiston, kunnan ja Kelan monialaisen yhteispalvelun (TYP) toimintaa.</a:t>
          </a:r>
        </a:p>
        <a:p>
          <a:endParaRPr lang="fi-FI" dirty="0"/>
        </a:p>
        <a:p>
          <a:r>
            <a:rPr lang="sv-FI" noProof="0" dirty="0"/>
            <a:t>Lagstiftning som styr verksamheten inom TE-byråernas, kommunernas och FPA:s sektorsövergripande samservice.</a:t>
          </a:r>
        </a:p>
      </dgm:t>
    </dgm:pt>
    <dgm:pt modelId="{ACC4993A-A9B4-422C-8A0C-B0893CDBA9B6}" type="parTrans" cxnId="{B9F32834-F907-45CD-B484-23EC632EF097}">
      <dgm:prSet/>
      <dgm:spPr/>
      <dgm:t>
        <a:bodyPr/>
        <a:lstStyle/>
        <a:p>
          <a:endParaRPr lang="fi-FI"/>
        </a:p>
      </dgm:t>
    </dgm:pt>
    <dgm:pt modelId="{B635B4ED-A943-4813-AFAD-7E0FC12A5111}" type="sibTrans" cxnId="{B9F32834-F907-45CD-B484-23EC632EF097}">
      <dgm:prSet/>
      <dgm:spPr/>
      <dgm:t>
        <a:bodyPr/>
        <a:lstStyle/>
        <a:p>
          <a:endParaRPr lang="fi-FI"/>
        </a:p>
      </dgm:t>
    </dgm:pt>
    <dgm:pt modelId="{926B11DF-4E78-4572-983A-77EBDE92D1E3}">
      <dgm:prSet/>
      <dgm:spPr/>
      <dgm:t>
        <a:bodyPr/>
        <a:lstStyle/>
        <a:p>
          <a:r>
            <a:rPr lang="fi-FI" dirty="0"/>
            <a:t>Kuntien tai kuntayhtymien sote-tehtävät siirtyvät hyvinvointialueiden vastuulle ja henkilöstö siirtyy mukana. </a:t>
          </a:r>
        </a:p>
        <a:p>
          <a:endParaRPr lang="fi-FI" dirty="0"/>
        </a:p>
        <a:p>
          <a:r>
            <a:rPr lang="sv-FI" noProof="0" dirty="0"/>
            <a:t>Kommunernas eller samkommunernas social- och hälsovårdsuppgifter överförs till välfärdsområdena, likaså personalen.</a:t>
          </a:r>
        </a:p>
      </dgm:t>
    </dgm:pt>
    <dgm:pt modelId="{9474C208-3892-411C-B444-92DBF2E1487D}" type="parTrans" cxnId="{EB064F60-313D-40E8-AA85-7CC76BEBA793}">
      <dgm:prSet/>
      <dgm:spPr/>
      <dgm:t>
        <a:bodyPr/>
        <a:lstStyle/>
        <a:p>
          <a:endParaRPr lang="fi-FI"/>
        </a:p>
      </dgm:t>
    </dgm:pt>
    <dgm:pt modelId="{0228A35C-B1FE-47E2-8206-617B2220310B}" type="sibTrans" cxnId="{EB064F60-313D-40E8-AA85-7CC76BEBA793}">
      <dgm:prSet/>
      <dgm:spPr/>
      <dgm:t>
        <a:bodyPr/>
        <a:lstStyle/>
        <a:p>
          <a:endParaRPr lang="fi-FI"/>
        </a:p>
      </dgm:t>
    </dgm:pt>
    <dgm:pt modelId="{4CA90183-EA27-4A8A-B3DF-6B0833E53D2A}">
      <dgm:prSet/>
      <dgm:spPr/>
      <dgm:t>
        <a:bodyPr/>
        <a:lstStyle/>
        <a:p>
          <a:r>
            <a:rPr lang="fi-FI" dirty="0"/>
            <a:t>TE-toimistojen ja osin ELY-keskusten tehtävät siirtyvät kuntien vastuulle ja henkilöstö siirtyy tehtävien mukana.</a:t>
          </a:r>
        </a:p>
        <a:p>
          <a:endParaRPr lang="fi-FI" dirty="0"/>
        </a:p>
        <a:p>
          <a:r>
            <a:rPr lang="sv-FI" noProof="0" dirty="0"/>
            <a:t>Arbets- och näringsbyråernas och också en del av NTM-centralernas uppgifter överförs till kommunerna och personalen följer med uppgifterna.</a:t>
          </a:r>
        </a:p>
      </dgm:t>
    </dgm:pt>
    <dgm:pt modelId="{BEEBECEA-3C49-4CDA-9CC3-72F0648847A2}" type="parTrans" cxnId="{B71DEE69-1A24-4BA6-84A2-6874D36271B5}">
      <dgm:prSet/>
      <dgm:spPr/>
      <dgm:t>
        <a:bodyPr/>
        <a:lstStyle/>
        <a:p>
          <a:endParaRPr lang="fi-FI"/>
        </a:p>
      </dgm:t>
    </dgm:pt>
    <dgm:pt modelId="{ECB17C6D-7EC7-4413-9905-A964CE500D7C}" type="sibTrans" cxnId="{B71DEE69-1A24-4BA6-84A2-6874D36271B5}">
      <dgm:prSet/>
      <dgm:spPr/>
      <dgm:t>
        <a:bodyPr/>
        <a:lstStyle/>
        <a:p>
          <a:endParaRPr lang="fi-FI"/>
        </a:p>
      </dgm:t>
    </dgm:pt>
    <dgm:pt modelId="{6C504E17-4922-49F6-B49E-BCC2A6B97CCA}" type="pres">
      <dgm:prSet presAssocID="{EEEF5E17-B209-47D6-96E8-53A3980F8397}" presName="CompostProcess" presStyleCnt="0">
        <dgm:presLayoutVars>
          <dgm:dir/>
          <dgm:resizeHandles val="exact"/>
        </dgm:presLayoutVars>
      </dgm:prSet>
      <dgm:spPr/>
    </dgm:pt>
    <dgm:pt modelId="{56B1BE62-28D6-48A1-8B77-DA47102EBBE7}" type="pres">
      <dgm:prSet presAssocID="{EEEF5E17-B209-47D6-96E8-53A3980F8397}" presName="arrow" presStyleLbl="bgShp" presStyleIdx="0" presStyleCnt="1" custScaleX="117647" custScaleY="95307" custLinFactNeighborX="20026"/>
      <dgm:spPr/>
    </dgm:pt>
    <dgm:pt modelId="{92F53DD9-E1B5-40A9-B010-CEEB57334766}" type="pres">
      <dgm:prSet presAssocID="{EEEF5E17-B209-47D6-96E8-53A3980F8397}" presName="linearProcess" presStyleCnt="0"/>
      <dgm:spPr/>
    </dgm:pt>
    <dgm:pt modelId="{34B1CB3F-F807-4986-BD32-E043473DC66D}" type="pres">
      <dgm:prSet presAssocID="{D803E2F4-4789-453D-BD20-3CDBB4CD1B94}" presName="textNode" presStyleLbl="node1" presStyleIdx="0" presStyleCnt="5">
        <dgm:presLayoutVars>
          <dgm:bulletEnabled val="1"/>
        </dgm:presLayoutVars>
      </dgm:prSet>
      <dgm:spPr/>
    </dgm:pt>
    <dgm:pt modelId="{844DE4A3-F4BD-4DEF-8701-A3BE3DD43A94}" type="pres">
      <dgm:prSet presAssocID="{6DE90F86-0BCC-46E6-B402-08E0C9507881}" presName="sibTrans" presStyleCnt="0"/>
      <dgm:spPr/>
    </dgm:pt>
    <dgm:pt modelId="{6A193710-D2AD-4169-A12E-FDEE2E3F23D8}" type="pres">
      <dgm:prSet presAssocID="{2088C704-E034-484E-B056-24991A4B3888}" presName="textNode" presStyleLbl="node1" presStyleIdx="1" presStyleCnt="5">
        <dgm:presLayoutVars>
          <dgm:bulletEnabled val="1"/>
        </dgm:presLayoutVars>
      </dgm:prSet>
      <dgm:spPr/>
    </dgm:pt>
    <dgm:pt modelId="{72396C37-D286-4307-A0D7-527195FFA62E}" type="pres">
      <dgm:prSet presAssocID="{2E0930D6-00E9-4BF8-B38E-7D60786FA960}" presName="sibTrans" presStyleCnt="0"/>
      <dgm:spPr/>
    </dgm:pt>
    <dgm:pt modelId="{BAE1476C-1C48-4BAB-94DB-DB134D69C625}" type="pres">
      <dgm:prSet presAssocID="{BFB7E0A6-94CB-4EEB-8A87-1F2974054018}" presName="textNode" presStyleLbl="node1" presStyleIdx="2" presStyleCnt="5">
        <dgm:presLayoutVars>
          <dgm:bulletEnabled val="1"/>
        </dgm:presLayoutVars>
      </dgm:prSet>
      <dgm:spPr/>
    </dgm:pt>
    <dgm:pt modelId="{DA787976-AFA5-44D7-A4A9-3AE1724228B2}" type="pres">
      <dgm:prSet presAssocID="{B635B4ED-A943-4813-AFAD-7E0FC12A5111}" presName="sibTrans" presStyleCnt="0"/>
      <dgm:spPr/>
    </dgm:pt>
    <dgm:pt modelId="{605E3DF4-E414-44F6-BF79-EEFD841146CF}" type="pres">
      <dgm:prSet presAssocID="{926B11DF-4E78-4572-983A-77EBDE92D1E3}" presName="textNode" presStyleLbl="node1" presStyleIdx="3" presStyleCnt="5">
        <dgm:presLayoutVars>
          <dgm:bulletEnabled val="1"/>
        </dgm:presLayoutVars>
      </dgm:prSet>
      <dgm:spPr/>
    </dgm:pt>
    <dgm:pt modelId="{C1C6F700-5CF0-4A3D-85D6-D8DCCEF8B33D}" type="pres">
      <dgm:prSet presAssocID="{0228A35C-B1FE-47E2-8206-617B2220310B}" presName="sibTrans" presStyleCnt="0"/>
      <dgm:spPr/>
    </dgm:pt>
    <dgm:pt modelId="{AA15C530-D55B-4B26-AD3C-BC638786BF7B}" type="pres">
      <dgm:prSet presAssocID="{4CA90183-EA27-4A8A-B3DF-6B0833E53D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9F32834-F907-45CD-B484-23EC632EF097}" srcId="{EEEF5E17-B209-47D6-96E8-53A3980F8397}" destId="{BFB7E0A6-94CB-4EEB-8A87-1F2974054018}" srcOrd="2" destOrd="0" parTransId="{ACC4993A-A9B4-422C-8A0C-B0893CDBA9B6}" sibTransId="{B635B4ED-A943-4813-AFAD-7E0FC12A5111}"/>
    <dgm:cxn modelId="{DDEC3737-F6DE-415F-B11E-125EFA7DC104}" type="presOf" srcId="{4CA90183-EA27-4A8A-B3DF-6B0833E53D2A}" destId="{AA15C530-D55B-4B26-AD3C-BC638786BF7B}" srcOrd="0" destOrd="0" presId="urn:microsoft.com/office/officeart/2005/8/layout/hProcess9"/>
    <dgm:cxn modelId="{A4BC2039-AB19-4070-BFD4-85503FF923F2}" type="presOf" srcId="{D803E2F4-4789-453D-BD20-3CDBB4CD1B94}" destId="{34B1CB3F-F807-4986-BD32-E043473DC66D}" srcOrd="0" destOrd="0" presId="urn:microsoft.com/office/officeart/2005/8/layout/hProcess9"/>
    <dgm:cxn modelId="{C23A4D3B-B69F-4194-BCF5-97728B1B780F}" srcId="{EEEF5E17-B209-47D6-96E8-53A3980F8397}" destId="{D803E2F4-4789-453D-BD20-3CDBB4CD1B94}" srcOrd="0" destOrd="0" parTransId="{1BDEB732-137E-42A0-BF4E-3A59D1A034B9}" sibTransId="{6DE90F86-0BCC-46E6-B402-08E0C9507881}"/>
    <dgm:cxn modelId="{EB064F60-313D-40E8-AA85-7CC76BEBA793}" srcId="{EEEF5E17-B209-47D6-96E8-53A3980F8397}" destId="{926B11DF-4E78-4572-983A-77EBDE92D1E3}" srcOrd="3" destOrd="0" parTransId="{9474C208-3892-411C-B444-92DBF2E1487D}" sibTransId="{0228A35C-B1FE-47E2-8206-617B2220310B}"/>
    <dgm:cxn modelId="{B71DEE69-1A24-4BA6-84A2-6874D36271B5}" srcId="{EEEF5E17-B209-47D6-96E8-53A3980F8397}" destId="{4CA90183-EA27-4A8A-B3DF-6B0833E53D2A}" srcOrd="4" destOrd="0" parTransId="{BEEBECEA-3C49-4CDA-9CC3-72F0648847A2}" sibTransId="{ECB17C6D-7EC7-4413-9905-A964CE500D7C}"/>
    <dgm:cxn modelId="{084C5656-1F35-4DD0-AA29-3481F9D058D2}" srcId="{EEEF5E17-B209-47D6-96E8-53A3980F8397}" destId="{2088C704-E034-484E-B056-24991A4B3888}" srcOrd="1" destOrd="0" parTransId="{0D9F6D2A-5FE1-4E5F-97ED-D0198787BC1D}" sibTransId="{2E0930D6-00E9-4BF8-B38E-7D60786FA960}"/>
    <dgm:cxn modelId="{BDDF0D7A-B607-41C6-B629-43916A4B1470}" type="presOf" srcId="{EEEF5E17-B209-47D6-96E8-53A3980F8397}" destId="{6C504E17-4922-49F6-B49E-BCC2A6B97CCA}" srcOrd="0" destOrd="0" presId="urn:microsoft.com/office/officeart/2005/8/layout/hProcess9"/>
    <dgm:cxn modelId="{68C838BE-2093-4144-8651-A15DE6E17851}" type="presOf" srcId="{926B11DF-4E78-4572-983A-77EBDE92D1E3}" destId="{605E3DF4-E414-44F6-BF79-EEFD841146CF}" srcOrd="0" destOrd="0" presId="urn:microsoft.com/office/officeart/2005/8/layout/hProcess9"/>
    <dgm:cxn modelId="{E387EBED-F2D8-40BC-8D6B-008940C52DFB}" type="presOf" srcId="{BFB7E0A6-94CB-4EEB-8A87-1F2974054018}" destId="{BAE1476C-1C48-4BAB-94DB-DB134D69C625}" srcOrd="0" destOrd="0" presId="urn:microsoft.com/office/officeart/2005/8/layout/hProcess9"/>
    <dgm:cxn modelId="{7CDDFFFC-9573-474D-A974-FE4EB152B710}" type="presOf" srcId="{2088C704-E034-484E-B056-24991A4B3888}" destId="{6A193710-D2AD-4169-A12E-FDEE2E3F23D8}" srcOrd="0" destOrd="0" presId="urn:microsoft.com/office/officeart/2005/8/layout/hProcess9"/>
    <dgm:cxn modelId="{E61657A7-C0B7-4012-BA9F-BA3DC5C73371}" type="presParOf" srcId="{6C504E17-4922-49F6-B49E-BCC2A6B97CCA}" destId="{56B1BE62-28D6-48A1-8B77-DA47102EBBE7}" srcOrd="0" destOrd="0" presId="urn:microsoft.com/office/officeart/2005/8/layout/hProcess9"/>
    <dgm:cxn modelId="{5169C355-B896-4A89-BBB4-B6A3AEEF7BE4}" type="presParOf" srcId="{6C504E17-4922-49F6-B49E-BCC2A6B97CCA}" destId="{92F53DD9-E1B5-40A9-B010-CEEB57334766}" srcOrd="1" destOrd="0" presId="urn:microsoft.com/office/officeart/2005/8/layout/hProcess9"/>
    <dgm:cxn modelId="{537C5DDA-F37B-4C30-88F8-71878CFF725A}" type="presParOf" srcId="{92F53DD9-E1B5-40A9-B010-CEEB57334766}" destId="{34B1CB3F-F807-4986-BD32-E043473DC66D}" srcOrd="0" destOrd="0" presId="urn:microsoft.com/office/officeart/2005/8/layout/hProcess9"/>
    <dgm:cxn modelId="{6863AADC-1B3E-4D9F-B103-36A9319E615E}" type="presParOf" srcId="{92F53DD9-E1B5-40A9-B010-CEEB57334766}" destId="{844DE4A3-F4BD-4DEF-8701-A3BE3DD43A94}" srcOrd="1" destOrd="0" presId="urn:microsoft.com/office/officeart/2005/8/layout/hProcess9"/>
    <dgm:cxn modelId="{25DF311D-BC4A-4588-88B9-F0E1E8E09205}" type="presParOf" srcId="{92F53DD9-E1B5-40A9-B010-CEEB57334766}" destId="{6A193710-D2AD-4169-A12E-FDEE2E3F23D8}" srcOrd="2" destOrd="0" presId="urn:microsoft.com/office/officeart/2005/8/layout/hProcess9"/>
    <dgm:cxn modelId="{CD197A2F-AFB8-4948-8703-FC47CCEF6E5F}" type="presParOf" srcId="{92F53DD9-E1B5-40A9-B010-CEEB57334766}" destId="{72396C37-D286-4307-A0D7-527195FFA62E}" srcOrd="3" destOrd="0" presId="urn:microsoft.com/office/officeart/2005/8/layout/hProcess9"/>
    <dgm:cxn modelId="{0C5CBB79-937F-455F-9377-D265AAE24D23}" type="presParOf" srcId="{92F53DD9-E1B5-40A9-B010-CEEB57334766}" destId="{BAE1476C-1C48-4BAB-94DB-DB134D69C625}" srcOrd="4" destOrd="0" presId="urn:microsoft.com/office/officeart/2005/8/layout/hProcess9"/>
    <dgm:cxn modelId="{4616DE59-CD23-48DE-ABF8-76611A8A2C50}" type="presParOf" srcId="{92F53DD9-E1B5-40A9-B010-CEEB57334766}" destId="{DA787976-AFA5-44D7-A4A9-3AE1724228B2}" srcOrd="5" destOrd="0" presId="urn:microsoft.com/office/officeart/2005/8/layout/hProcess9"/>
    <dgm:cxn modelId="{7B28F392-5793-4041-94C1-2C9E8753E484}" type="presParOf" srcId="{92F53DD9-E1B5-40A9-B010-CEEB57334766}" destId="{605E3DF4-E414-44F6-BF79-EEFD841146CF}" srcOrd="6" destOrd="0" presId="urn:microsoft.com/office/officeart/2005/8/layout/hProcess9"/>
    <dgm:cxn modelId="{FF066ADA-CB84-4F43-A90C-617507D9AC74}" type="presParOf" srcId="{92F53DD9-E1B5-40A9-B010-CEEB57334766}" destId="{C1C6F700-5CF0-4A3D-85D6-D8DCCEF8B33D}" srcOrd="7" destOrd="0" presId="urn:microsoft.com/office/officeart/2005/8/layout/hProcess9"/>
    <dgm:cxn modelId="{5A2208AB-F9EF-4561-980A-06E6053AB71E}" type="presParOf" srcId="{92F53DD9-E1B5-40A9-B010-CEEB57334766}" destId="{AA15C530-D55B-4B26-AD3C-BC638786BF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BE62-28D6-48A1-8B77-DA47102EBBE7}">
      <dsp:nvSpPr>
        <dsp:cNvPr id="0" name=""/>
        <dsp:cNvSpPr/>
      </dsp:nvSpPr>
      <dsp:spPr>
        <a:xfrm>
          <a:off x="4" y="127149"/>
          <a:ext cx="8127995" cy="51643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1CB3F-F807-4986-BD32-E043473DC66D}">
      <dsp:nvSpPr>
        <dsp:cNvPr id="0" name=""/>
        <dsp:cNvSpPr/>
      </dsp:nvSpPr>
      <dsp:spPr>
        <a:xfrm>
          <a:off x="3571" y="1625600"/>
          <a:ext cx="156170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Työ- ja sosiaalihallinnon yhteispalvelukokeilu käynnistyi työttömien terveyden ja työkyvyn tukemiseen sekä psykososiaalisesti vajaakuntoisten asiakkaiden ammatilliseen kuntoutukseen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800" kern="1200" noProof="0" dirty="0"/>
            <a:t>Inom arbets- och socialförvaltningen inleddes ett försök med samservice för att främja arbetslösas hälsa och arbetsförmåga samt ordna yrkesinriktad rehabilitering för kunder med psykosociala funktionshinder.</a:t>
          </a:r>
        </a:p>
      </dsp:txBody>
      <dsp:txXfrm>
        <a:off x="79807" y="1701836"/>
        <a:ext cx="1409231" cy="2014994"/>
      </dsp:txXfrm>
    </dsp:sp>
    <dsp:sp modelId="{6A193710-D2AD-4169-A12E-FDEE2E3F23D8}">
      <dsp:nvSpPr>
        <dsp:cNvPr id="0" name=""/>
        <dsp:cNvSpPr/>
      </dsp:nvSpPr>
      <dsp:spPr>
        <a:xfrm>
          <a:off x="1643360" y="1625600"/>
          <a:ext cx="156170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Yhteispalvelun kehittäminen vaikeasti työllistyville jatkuu työhallinnon, kunnan (sosiaali- ja terveystoimi) ja Kelan kesken perustuen yhteisiin sopimuksiin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800" kern="1200" noProof="0" dirty="0"/>
            <a:t>Arbetet med att utveckla samservicen för svårsysselsatta fortsätter mellan arbetsförvaltningen, kommunen (social- och hälsovården) och FPA utgående från gemensamma avtal.</a:t>
          </a:r>
        </a:p>
      </dsp:txBody>
      <dsp:txXfrm>
        <a:off x="1719596" y="1701836"/>
        <a:ext cx="1409231" cy="2014994"/>
      </dsp:txXfrm>
    </dsp:sp>
    <dsp:sp modelId="{BAE1476C-1C48-4BAB-94DB-DB134D69C625}">
      <dsp:nvSpPr>
        <dsp:cNvPr id="0" name=""/>
        <dsp:cNvSpPr/>
      </dsp:nvSpPr>
      <dsp:spPr>
        <a:xfrm>
          <a:off x="3283148" y="1625600"/>
          <a:ext cx="156170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Lainsäädäntö ohjaamaan TE-toimiston, kunnan ja Kelan monialaisen yhteispalvelun (TYP) toimintaa.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800" kern="1200" noProof="0" dirty="0"/>
            <a:t>Lagstiftning som styr verksamheten inom TE-byråernas, kommunernas och FPA:s sektorsövergripande samservice.</a:t>
          </a:r>
        </a:p>
      </dsp:txBody>
      <dsp:txXfrm>
        <a:off x="3359384" y="1701836"/>
        <a:ext cx="1409231" cy="2014994"/>
      </dsp:txXfrm>
    </dsp:sp>
    <dsp:sp modelId="{605E3DF4-E414-44F6-BF79-EEFD841146CF}">
      <dsp:nvSpPr>
        <dsp:cNvPr id="0" name=""/>
        <dsp:cNvSpPr/>
      </dsp:nvSpPr>
      <dsp:spPr>
        <a:xfrm>
          <a:off x="4922936" y="1625600"/>
          <a:ext cx="156170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Kuntien tai kuntayhtymien sote-tehtävät siirtyvät hyvinvointialueiden vastuulle ja henkilöstö siirtyy mukana.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800" kern="1200" noProof="0" dirty="0"/>
            <a:t>Kommunernas eller samkommunernas social- och hälsovårdsuppgifter överförs till välfärdsområdena, likaså personalen.</a:t>
          </a:r>
        </a:p>
      </dsp:txBody>
      <dsp:txXfrm>
        <a:off x="4999172" y="1701836"/>
        <a:ext cx="1409231" cy="2014994"/>
      </dsp:txXfrm>
    </dsp:sp>
    <dsp:sp modelId="{AA15C530-D55B-4B26-AD3C-BC638786BF7B}">
      <dsp:nvSpPr>
        <dsp:cNvPr id="0" name=""/>
        <dsp:cNvSpPr/>
      </dsp:nvSpPr>
      <dsp:spPr>
        <a:xfrm>
          <a:off x="6562724" y="1625600"/>
          <a:ext cx="1561703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TE-toimistojen ja osin ELY-keskusten tehtävät siirtyvät kuntien vastuulle ja henkilöstö siirtyy tehtävien mukana.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800" kern="1200" noProof="0" dirty="0"/>
            <a:t>Arbets- och näringsbyråernas och också en del av NTM-centralernas uppgifter överförs till kommunerna och personalen följer med uppgifterna.</a:t>
          </a:r>
        </a:p>
      </dsp:txBody>
      <dsp:txXfrm>
        <a:off x="6638960" y="1701836"/>
        <a:ext cx="1409231" cy="201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6F1C-BDB6-48DF-AA5A-F892CFC8AEDB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8DED-8533-4DBC-BB68-A563674A5B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13" y="285750"/>
            <a:ext cx="3232679" cy="94615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Timo Saari</a:t>
            </a:r>
            <a:endParaRPr lang="fi-FI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Taulukkosivu</a:t>
            </a:r>
            <a:br>
              <a:rPr lang="en-GB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4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dirty="0"/>
              <a:t>Tekstisivu kapealla kuvalla</a:t>
            </a:r>
            <a:br>
              <a:rPr lang="fi-FI" dirty="0"/>
            </a:br>
            <a:r>
              <a:rPr lang="fi-FI" dirty="0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958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 dirty="0"/>
              <a:t>Tekstisivu kahdella kuvalla</a:t>
            </a:r>
            <a:br>
              <a:rPr lang="fi-FI" noProof="0" dirty="0"/>
            </a:br>
            <a:r>
              <a:rPr lang="fi-FI" noProof="0" dirty="0"/>
              <a:t>ja lyhyellä otsikolla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2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title_content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 dirty="0"/>
              <a:t>Tekstisivu isolla  kuvalla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Kuvasivun teksti tulee tiivistää lyhyeksi.</a:t>
            </a:r>
            <a:br>
              <a:rPr lang="fi-FI" dirty="0"/>
            </a:br>
            <a:r>
              <a:rPr lang="fi-FI" dirty="0"/>
              <a:t>Käytä laadukkaita kuvia.</a:t>
            </a:r>
            <a:br>
              <a:rPr lang="fi-FI" dirty="0"/>
            </a:br>
            <a:r>
              <a:rPr lang="fi-FI" dirty="0"/>
              <a:t>Vältä tiedostokooltaan isoja kuvia, jotta esityksestä ei tule liian raskasta.</a:t>
            </a:r>
            <a:br>
              <a:rPr lang="fi-FI" dirty="0"/>
            </a:br>
            <a:r>
              <a:rPr lang="fi-FI" dirty="0"/>
              <a:t>Sivun tulee olla helposti silmäiltävissä ja teksti koon tulee olla luettavissa.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0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13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title_content_curv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dirty="0" err="1"/>
              <a:t>Tekstisivu</a:t>
            </a:r>
            <a:r>
              <a:rPr lang="en-GB" dirty="0"/>
              <a:t> </a:t>
            </a:r>
            <a:r>
              <a:rPr lang="en-GB" dirty="0" err="1"/>
              <a:t>isolla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kaarevalla</a:t>
            </a:r>
            <a:r>
              <a:rPr lang="en-GB" dirty="0"/>
              <a:t> </a:t>
            </a:r>
            <a:r>
              <a:rPr lang="en-GB" dirty="0" err="1"/>
              <a:t>kuvalla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title_content_curv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dirty="0" err="1"/>
              <a:t>Tekstisivu</a:t>
            </a:r>
            <a:r>
              <a:rPr lang="en-GB" dirty="0"/>
              <a:t> </a:t>
            </a:r>
            <a:r>
              <a:rPr lang="en-GB" dirty="0" err="1"/>
              <a:t>isolla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kaarevalla</a:t>
            </a:r>
            <a:r>
              <a:rPr lang="en-GB" dirty="0"/>
              <a:t> </a:t>
            </a:r>
            <a:r>
              <a:rPr lang="en-GB" dirty="0" err="1"/>
              <a:t>kuvalla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0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title_content_curv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 dirty="0"/>
              <a:t>Tekstisivu isolla </a:t>
            </a:r>
            <a:br>
              <a:rPr lang="fi-FI" noProof="0" dirty="0"/>
            </a:br>
            <a:r>
              <a:rPr lang="fi-FI" noProof="0" dirty="0"/>
              <a:t>kaarevalla kuvalla</a:t>
            </a:r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08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sub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169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sub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83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Timo Saari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sub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38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sub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0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sub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5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sub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2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subtitle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50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subtitle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330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subtitle_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0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km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end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 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Timo Saari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end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end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Saari Timo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46828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07-835A-4744-8B7D-E4BAD1B196F1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852A-F1C8-4B06-AA71-98638289A7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486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Saari Timo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21196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Timo Saari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Timo Saari</a:t>
            </a:r>
          </a:p>
        </p:txBody>
      </p:sp>
    </p:spTree>
    <p:extLst>
      <p:ext uri="{BB962C8B-B14F-4D97-AF65-F5344CB8AC3E}">
        <p14:creationId xmlns:p14="http://schemas.microsoft.com/office/powerpoint/2010/main" val="35009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yksipalstainen.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     Toinen tekstitaso, jos sivulle tulee enemmän tekstiä.</a:t>
            </a:r>
            <a:br>
              <a:rPr lang="fi-FI" dirty="0"/>
            </a:br>
            <a:r>
              <a:rPr lang="fi-FI" dirty="0"/>
              <a:t>           Kolmas tekstitaso, jos haluat esittää enemmän tekstiä.</a:t>
            </a:r>
            <a:br>
              <a:rPr lang="fi-FI" dirty="0"/>
            </a:br>
            <a:r>
              <a:rPr lang="fi-FI" dirty="0"/>
              <a:t>Muistathan, että kun tekstin koko pienenee, myös viesti pienenee.</a:t>
            </a:r>
            <a:br>
              <a:rPr lang="fi-FI" dirty="0"/>
            </a:br>
            <a:r>
              <a:rPr lang="fi-FI" noProof="0" dirty="0"/>
              <a:t>Esityksen tulee olla myös kaukaa luettavissa.</a:t>
            </a:r>
            <a:endParaRPr lang="fi-FI" dirty="0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Graafisivu</a:t>
            </a:r>
            <a:endParaRPr lang="fi-FI" dirty="0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7B943C9-4C66-8565-D3D8-BE93F9055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and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kaksi palstaa.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2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title_content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Graafisivu</a:t>
            </a:r>
            <a:br>
              <a:rPr lang="fi-FI" noProof="0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err="1"/>
              <a:t>Värejä</a:t>
            </a:r>
            <a:r>
              <a:rPr lang="en-GB" dirty="0"/>
              <a:t> </a:t>
            </a:r>
            <a:r>
              <a:rPr lang="en-GB" dirty="0" err="1"/>
              <a:t>käytetään</a:t>
            </a:r>
            <a:r>
              <a:rPr lang="en-GB" dirty="0"/>
              <a:t> </a:t>
            </a:r>
            <a:r>
              <a:rPr lang="en-GB" dirty="0" err="1"/>
              <a:t>malliesimerkin</a:t>
            </a:r>
            <a:r>
              <a:rPr lang="en-GB" dirty="0"/>
              <a:t> </a:t>
            </a:r>
            <a:r>
              <a:rPr lang="en-GB" dirty="0" err="1"/>
              <a:t>järjestyksessä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6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30.8.2022  |  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Timo Saari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8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9" r:id="rId7"/>
    <p:sldLayoutId id="2147483667" r:id="rId8"/>
    <p:sldLayoutId id="2147483690" r:id="rId9"/>
    <p:sldLayoutId id="2147483691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969A1-6376-1176-C2F8-8506FBE52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noProof="0" dirty="0"/>
              <a:t>TYP </a:t>
            </a:r>
            <a:r>
              <a:rPr lang="sv-FI" noProof="0" dirty="0" err="1"/>
              <a:t>eilen</a:t>
            </a:r>
            <a:r>
              <a:rPr lang="sv-FI" noProof="0" dirty="0"/>
              <a:t>, </a:t>
            </a:r>
            <a:r>
              <a:rPr lang="sv-FI" noProof="0" dirty="0" err="1"/>
              <a:t>tänään</a:t>
            </a:r>
            <a:r>
              <a:rPr lang="sv-FI" noProof="0" dirty="0"/>
              <a:t> ja </a:t>
            </a:r>
            <a:r>
              <a:rPr lang="sv-FI" noProof="0" dirty="0" err="1"/>
              <a:t>huomenna</a:t>
            </a:r>
            <a:r>
              <a:rPr lang="sv-FI" noProof="0" dirty="0"/>
              <a:t>  </a:t>
            </a:r>
            <a:br>
              <a:rPr lang="sv-FI" noProof="0" dirty="0"/>
            </a:br>
            <a:r>
              <a:rPr lang="sv-FI" noProof="0" dirty="0"/>
              <a:t>TYP igår, idag och imorgon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2971EA-CBAC-CDBB-7BF6-116BC62C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30.8.2022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B807A3-A44B-C5E4-574B-7C9D957C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Timo Saari</a:t>
            </a:r>
            <a:endParaRPr lang="fi-FI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1444" y="587655"/>
            <a:ext cx="10563936" cy="648072"/>
          </a:xfrm>
        </p:spPr>
        <p:txBody>
          <a:bodyPr/>
          <a:lstStyle/>
          <a:p>
            <a:r>
              <a:rPr lang="sv-FI" noProof="0" dirty="0" err="1"/>
              <a:t>Suomalaiset</a:t>
            </a:r>
            <a:r>
              <a:rPr lang="sv-FI" noProof="0" dirty="0"/>
              <a:t> </a:t>
            </a:r>
            <a:r>
              <a:rPr lang="sv-FI" noProof="0" dirty="0" err="1"/>
              <a:t>työllisyydenhoidon</a:t>
            </a:r>
            <a:r>
              <a:rPr lang="sv-FI" noProof="0" dirty="0"/>
              <a:t> </a:t>
            </a:r>
            <a:r>
              <a:rPr lang="sv-FI" noProof="0" dirty="0" err="1"/>
              <a:t>haasteet</a:t>
            </a:r>
            <a:br>
              <a:rPr lang="sv-FI" noProof="0" dirty="0"/>
            </a:br>
            <a:r>
              <a:rPr lang="sv-FI" noProof="0" dirty="0"/>
              <a:t>           Utmaningar i skötseln av sysselsättningen i Finland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6785" y="1562084"/>
            <a:ext cx="5312894" cy="4386134"/>
          </a:xfrm>
        </p:spPr>
        <p:txBody>
          <a:bodyPr>
            <a:normAutofit fontScale="92500" lnSpcReduction="20000"/>
          </a:bodyPr>
          <a:lstStyle/>
          <a:p>
            <a:r>
              <a:rPr lang="sv-FI" noProof="0" dirty="0" err="1"/>
              <a:t>Monen</a:t>
            </a:r>
            <a:r>
              <a:rPr lang="sv-FI" noProof="0" dirty="0"/>
              <a:t> </a:t>
            </a:r>
            <a:r>
              <a:rPr lang="sv-FI" noProof="0" dirty="0" err="1"/>
              <a:t>erillisen</a:t>
            </a:r>
            <a:r>
              <a:rPr lang="sv-FI" noProof="0" dirty="0"/>
              <a:t> </a:t>
            </a:r>
            <a:r>
              <a:rPr lang="sv-FI" noProof="0" dirty="0" err="1"/>
              <a:t>toimijan</a:t>
            </a:r>
            <a:r>
              <a:rPr lang="sv-FI" noProof="0" dirty="0"/>
              <a:t> </a:t>
            </a:r>
            <a:r>
              <a:rPr lang="sv-FI" noProof="0" dirty="0" err="1"/>
              <a:t>malli</a:t>
            </a:r>
            <a:endParaRPr lang="sv-FI" noProof="0" dirty="0"/>
          </a:p>
          <a:p>
            <a:r>
              <a:rPr lang="sv-FI" noProof="0" dirty="0" err="1"/>
              <a:t>Kokonaiskuvan</a:t>
            </a:r>
            <a:r>
              <a:rPr lang="sv-FI" noProof="0" dirty="0"/>
              <a:t> </a:t>
            </a:r>
            <a:r>
              <a:rPr lang="sv-FI" noProof="0" dirty="0" err="1"/>
              <a:t>puute</a:t>
            </a:r>
            <a:endParaRPr lang="sv-FI" noProof="0" dirty="0"/>
          </a:p>
          <a:p>
            <a:r>
              <a:rPr lang="sv-FI" noProof="0" dirty="0" err="1"/>
              <a:t>Hidas</a:t>
            </a:r>
            <a:r>
              <a:rPr lang="sv-FI" noProof="0" dirty="0"/>
              <a:t> </a:t>
            </a:r>
            <a:r>
              <a:rPr lang="sv-FI" noProof="0" dirty="0" err="1"/>
              <a:t>kohtaanto</a:t>
            </a:r>
            <a:endParaRPr lang="sv-FI" noProof="0" dirty="0"/>
          </a:p>
          <a:p>
            <a:r>
              <a:rPr lang="sv-FI" noProof="0" dirty="0" err="1"/>
              <a:t>Osin</a:t>
            </a:r>
            <a:r>
              <a:rPr lang="sv-FI" noProof="0" dirty="0"/>
              <a:t> </a:t>
            </a:r>
            <a:r>
              <a:rPr lang="sv-FI" noProof="0" dirty="0" err="1"/>
              <a:t>passivoivat</a:t>
            </a:r>
            <a:r>
              <a:rPr lang="sv-FI" noProof="0" dirty="0"/>
              <a:t> rakenteet</a:t>
            </a:r>
          </a:p>
          <a:p>
            <a:r>
              <a:rPr lang="sv-FI" noProof="0" dirty="0" err="1"/>
              <a:t>Ohjausresurssien</a:t>
            </a:r>
            <a:r>
              <a:rPr lang="sv-FI" noProof="0" dirty="0"/>
              <a:t> </a:t>
            </a:r>
            <a:r>
              <a:rPr lang="sv-FI" noProof="0" dirty="0" err="1"/>
              <a:t>puute</a:t>
            </a:r>
            <a:r>
              <a:rPr lang="sv-FI" noProof="0" dirty="0"/>
              <a:t> (</a:t>
            </a:r>
            <a:r>
              <a:rPr lang="sv-FI" noProof="0" dirty="0" err="1"/>
              <a:t>esim</a:t>
            </a:r>
            <a:r>
              <a:rPr lang="sv-FI" noProof="0" dirty="0"/>
              <a:t>. </a:t>
            </a:r>
            <a:r>
              <a:rPr lang="sv-FI" noProof="0" dirty="0" err="1"/>
              <a:t>koulutusneuvonta</a:t>
            </a:r>
            <a:r>
              <a:rPr lang="sv-FI" noProof="0" dirty="0"/>
              <a:t>, </a:t>
            </a:r>
            <a:r>
              <a:rPr lang="sv-FI" noProof="0" dirty="0" err="1"/>
              <a:t>uraohjaus</a:t>
            </a:r>
            <a:r>
              <a:rPr lang="sv-FI" noProof="0" dirty="0"/>
              <a:t>)</a:t>
            </a:r>
          </a:p>
          <a:p>
            <a:r>
              <a:rPr lang="sv-FI" noProof="0" dirty="0" err="1"/>
              <a:t>Puutteelliset</a:t>
            </a:r>
            <a:r>
              <a:rPr lang="sv-FI" noProof="0" dirty="0"/>
              <a:t> </a:t>
            </a:r>
            <a:r>
              <a:rPr lang="sv-FI" noProof="0" dirty="0" err="1"/>
              <a:t>kannusteet</a:t>
            </a:r>
            <a:endParaRPr lang="sv-FI" noProof="0" dirty="0"/>
          </a:p>
          <a:p>
            <a:r>
              <a:rPr lang="sv-FI" noProof="0" dirty="0" err="1"/>
              <a:t>Syrjäytyminen</a:t>
            </a:r>
            <a:endParaRPr lang="sv-FI" noProof="0" dirty="0"/>
          </a:p>
          <a:p>
            <a:r>
              <a:rPr lang="sv-FI" noProof="0" dirty="0" err="1"/>
              <a:t>Työllisyysaste</a:t>
            </a:r>
            <a:r>
              <a:rPr lang="sv-FI" noProof="0" dirty="0"/>
              <a:t> </a:t>
            </a:r>
            <a:r>
              <a:rPr lang="sv-FI" noProof="0" dirty="0" err="1"/>
              <a:t>jää</a:t>
            </a:r>
            <a:r>
              <a:rPr lang="sv-FI" noProof="0" dirty="0"/>
              <a:t> </a:t>
            </a:r>
            <a:r>
              <a:rPr lang="sv-FI" noProof="0" dirty="0" err="1"/>
              <a:t>pohjoismaisesta</a:t>
            </a:r>
            <a:r>
              <a:rPr lang="sv-FI" noProof="0" dirty="0"/>
              <a:t> </a:t>
            </a:r>
            <a:r>
              <a:rPr lang="sv-FI" noProof="0" dirty="0" err="1"/>
              <a:t>tasosta</a:t>
            </a:r>
            <a:endParaRPr lang="sv-FI" noProof="0" dirty="0"/>
          </a:p>
          <a:p>
            <a:r>
              <a:rPr lang="sv-FI" noProof="0" dirty="0" err="1"/>
              <a:t>Ikääntyminen</a:t>
            </a:r>
            <a:r>
              <a:rPr lang="sv-FI" noProof="0" dirty="0"/>
              <a:t>, </a:t>
            </a:r>
            <a:r>
              <a:rPr lang="sv-FI" noProof="0" dirty="0" err="1"/>
              <a:t>hyvinvointivaltion</a:t>
            </a:r>
            <a:r>
              <a:rPr lang="sv-FI" noProof="0" dirty="0"/>
              <a:t> </a:t>
            </a:r>
            <a:r>
              <a:rPr lang="sv-FI" noProof="0" dirty="0" err="1"/>
              <a:t>rahoittaminen</a:t>
            </a:r>
            <a:endParaRPr lang="sv-FI" noProof="0" dirty="0"/>
          </a:p>
          <a:p>
            <a:r>
              <a:rPr lang="sv-FI" noProof="0" dirty="0" err="1"/>
              <a:t>Työttömien</a:t>
            </a:r>
            <a:r>
              <a:rPr lang="sv-FI" noProof="0" dirty="0"/>
              <a:t> ”</a:t>
            </a:r>
            <a:r>
              <a:rPr lang="sv-FI" noProof="0" dirty="0" err="1"/>
              <a:t>työterveyshuolto</a:t>
            </a:r>
            <a:r>
              <a:rPr lang="sv-FI" noProof="0" dirty="0"/>
              <a:t>” </a:t>
            </a:r>
            <a:r>
              <a:rPr lang="sv-FI" noProof="0" dirty="0" err="1"/>
              <a:t>puuttuu</a:t>
            </a:r>
            <a:endParaRPr lang="sv-FI" noProof="0" dirty="0"/>
          </a:p>
          <a:p>
            <a:endParaRPr lang="sv-FI" noProof="0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9FB900-3F25-5501-7A89-F1CE6241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D1A5FEF8-F406-9B20-3B85-C663ECEB7B17}"/>
              </a:ext>
            </a:extLst>
          </p:cNvPr>
          <p:cNvSpPr txBox="1">
            <a:spLocks/>
          </p:cNvSpPr>
          <p:nvPr/>
        </p:nvSpPr>
        <p:spPr>
          <a:xfrm>
            <a:off x="6549169" y="1554691"/>
            <a:ext cx="5312894" cy="438613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8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0"/>
              <a:t>Många separata aktörer</a:t>
            </a:r>
          </a:p>
          <a:p>
            <a:r>
              <a:rPr lang="sv-FI" dirty="0"/>
              <a:t>En helhetsbild saknas</a:t>
            </a:r>
          </a:p>
          <a:p>
            <a:r>
              <a:rPr lang="sv-FI" dirty="0"/>
              <a:t>Matchningen är långsam</a:t>
            </a:r>
          </a:p>
          <a:p>
            <a:r>
              <a:rPr lang="sv-FI" dirty="0"/>
              <a:t>Strukturerna delvis passiverande</a:t>
            </a:r>
          </a:p>
          <a:p>
            <a:r>
              <a:rPr lang="sv-FI" dirty="0"/>
              <a:t>Brist på vägledningsresurser (t.ex. utbildningsrådgivning, karriärvägledning)</a:t>
            </a:r>
          </a:p>
          <a:p>
            <a:r>
              <a:rPr lang="sv-FI" dirty="0"/>
              <a:t>Bristfälliga incitament</a:t>
            </a:r>
          </a:p>
          <a:p>
            <a:r>
              <a:rPr lang="sv-FI"/>
              <a:t>Utslagning</a:t>
            </a:r>
            <a:endParaRPr lang="sv-FI" dirty="0"/>
          </a:p>
          <a:p>
            <a:r>
              <a:rPr lang="sv-FI" dirty="0"/>
              <a:t>Sysselsättningsgraden lägre än den nordiska nivån</a:t>
            </a:r>
          </a:p>
          <a:p>
            <a:r>
              <a:rPr lang="sv-FI" dirty="0"/>
              <a:t>Andelen äldre ökar, finansiering av välfärdsstaten</a:t>
            </a:r>
          </a:p>
          <a:p>
            <a:r>
              <a:rPr lang="sv-FI" dirty="0"/>
              <a:t>”Företagshälsovård” för arbetslösa saknas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031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>
          <a:xfrm>
            <a:off x="5155201" y="2874915"/>
            <a:ext cx="2354003" cy="1187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sv-FI" dirty="0" err="1"/>
              <a:t>Työllisyys</a:t>
            </a:r>
            <a:endParaRPr lang="sv-FI" dirty="0"/>
          </a:p>
          <a:p>
            <a:pPr algn="ctr"/>
            <a:r>
              <a:rPr lang="sv-FI" dirty="0"/>
              <a:t>Sysselsättning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59959">
            <a:off x="6895782" y="2501448"/>
            <a:ext cx="542591" cy="7559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33962">
            <a:off x="7316698" y="2771423"/>
            <a:ext cx="542591" cy="75597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11076">
            <a:off x="7457929" y="3228317"/>
            <a:ext cx="542591" cy="73913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3677">
            <a:off x="7159193" y="3704357"/>
            <a:ext cx="542591" cy="75597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0508">
            <a:off x="6476381" y="3958750"/>
            <a:ext cx="542591" cy="755970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6152346" y="4714720"/>
            <a:ext cx="192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Sosiaaliturva</a:t>
            </a:r>
          </a:p>
          <a:p>
            <a:r>
              <a:rPr lang="sv-FI"/>
              <a:t>Social trygghet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733399" y="4214390"/>
            <a:ext cx="255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Koulutuspolitiikka</a:t>
            </a:r>
          </a:p>
          <a:p>
            <a:r>
              <a:rPr lang="sv-FI"/>
              <a:t>Utbildningspolitik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123980" y="3480179"/>
            <a:ext cx="26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err="1"/>
              <a:t>Työmarkkinapolitiikka</a:t>
            </a:r>
            <a:endParaRPr lang="sv-FI" dirty="0"/>
          </a:p>
          <a:p>
            <a:r>
              <a:rPr lang="sv-FI" dirty="0"/>
              <a:t>Arbetsmarknadspolitik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8075682" y="2762034"/>
            <a:ext cx="201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err="1"/>
              <a:t>Maahanmuutto</a:t>
            </a:r>
            <a:endParaRPr lang="sv-FI" dirty="0"/>
          </a:p>
          <a:p>
            <a:r>
              <a:rPr lang="sv-FI" dirty="0"/>
              <a:t>Invandring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446295" y="2150272"/>
            <a:ext cx="190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err="1"/>
              <a:t>Asuntopolitiikka</a:t>
            </a:r>
            <a:endParaRPr lang="sv-FI" dirty="0"/>
          </a:p>
          <a:p>
            <a:r>
              <a:rPr lang="sv-FI" dirty="0"/>
              <a:t>Bostadspolitik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227724" y="1627249"/>
            <a:ext cx="214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Elinkeinopolitiikka</a:t>
            </a:r>
          </a:p>
          <a:p>
            <a:r>
              <a:rPr lang="sv-FI"/>
              <a:t>Näringspolitik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878134" y="1503844"/>
            <a:ext cx="182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Sosiaalihuolto</a:t>
            </a:r>
          </a:p>
          <a:p>
            <a:r>
              <a:rPr lang="sv-FI"/>
              <a:t>Socialvård</a:t>
            </a:r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1340">
            <a:off x="5328716" y="2206810"/>
            <a:ext cx="566831" cy="843969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4182861" y="1759344"/>
            <a:ext cx="203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Terveydenhuolto</a:t>
            </a:r>
          </a:p>
          <a:p>
            <a:r>
              <a:rPr lang="sv-FI"/>
              <a:t>Hälsovård</a:t>
            </a:r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47000">
            <a:off x="4836534" y="2582719"/>
            <a:ext cx="542591" cy="755970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3190432" y="2358806"/>
            <a:ext cx="20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Finanssipolitiikka</a:t>
            </a:r>
          </a:p>
          <a:p>
            <a:r>
              <a:rPr lang="sv-FI"/>
              <a:t>Finanspolitik</a:t>
            </a:r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95104">
            <a:off x="4676181" y="3165796"/>
            <a:ext cx="542591" cy="755970"/>
          </a:xfrm>
          <a:prstGeom prst="rect">
            <a:avLst/>
          </a:prstGeom>
        </p:spPr>
      </p:pic>
      <p:sp>
        <p:nvSpPr>
          <p:cNvPr id="24" name="Tekstiruutu 23"/>
          <p:cNvSpPr txBox="1"/>
          <p:nvPr/>
        </p:nvSpPr>
        <p:spPr>
          <a:xfrm>
            <a:off x="2965811" y="3182430"/>
            <a:ext cx="182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Perhepolitiikka</a:t>
            </a:r>
          </a:p>
          <a:p>
            <a:r>
              <a:rPr lang="sv-FI"/>
              <a:t>Familjepolitik</a:t>
            </a: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53426">
            <a:off x="4957882" y="3678601"/>
            <a:ext cx="542591" cy="755970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5955">
            <a:off x="5596619" y="3939829"/>
            <a:ext cx="542591" cy="755970"/>
          </a:xfrm>
          <a:prstGeom prst="rect">
            <a:avLst/>
          </a:prstGeom>
        </p:spPr>
      </p:pic>
      <p:sp>
        <p:nvSpPr>
          <p:cNvPr id="28" name="Tekstiruutu 27"/>
          <p:cNvSpPr txBox="1"/>
          <p:nvPr/>
        </p:nvSpPr>
        <p:spPr>
          <a:xfrm>
            <a:off x="3088935" y="4023540"/>
            <a:ext cx="19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Päihdepolitiikka</a:t>
            </a:r>
          </a:p>
          <a:p>
            <a:r>
              <a:rPr lang="sv-FI"/>
              <a:t>Rusmedelspolitik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4394625" y="4646974"/>
            <a:ext cx="203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/>
              <a:t>Tasa-arvo- ja yhdenvertaisuus</a:t>
            </a:r>
          </a:p>
          <a:p>
            <a:r>
              <a:rPr lang="sv-FI"/>
              <a:t>Jämställdhet och likaberättigande</a:t>
            </a:r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249">
            <a:off x="6612452" y="2234263"/>
            <a:ext cx="542591" cy="75597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5498">
            <a:off x="5846209" y="2103310"/>
            <a:ext cx="883997" cy="93276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7EAA69E-5BBB-A1F0-674D-6FE1EB707B0E}"/>
              </a:ext>
            </a:extLst>
          </p:cNvPr>
          <p:cNvSpPr txBox="1"/>
          <p:nvPr/>
        </p:nvSpPr>
        <p:spPr>
          <a:xfrm>
            <a:off x="691763" y="206734"/>
            <a:ext cx="105275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 sz="3200" b="1"/>
              <a:t>Työllisyyteen vaikuttavat politiikkalohkot</a:t>
            </a:r>
          </a:p>
          <a:p>
            <a:pPr algn="l"/>
            <a:r>
              <a:rPr lang="sv-FI" sz="3200" b="1"/>
              <a:t>            Politikområden som påverkar sysselsättningen</a:t>
            </a:r>
          </a:p>
        </p:txBody>
      </p:sp>
      <p:pic>
        <p:nvPicPr>
          <p:cNvPr id="30" name="Kuva 2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C9B750A-BB48-D593-7E59-2A502BB4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F17C1-9929-42AD-A809-02981574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Siiloutuneet</a:t>
            </a:r>
            <a:r>
              <a:rPr lang="sv-FI" noProof="0" dirty="0"/>
              <a:t> </a:t>
            </a:r>
            <a:r>
              <a:rPr lang="sv-FI" noProof="0" dirty="0" err="1"/>
              <a:t>palvelut</a:t>
            </a:r>
            <a:r>
              <a:rPr lang="sv-FI" noProof="0" dirty="0"/>
              <a:t> | Silotänkande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ADB18-37E9-4C47-95EC-5E86336F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FI" noProof="0" dirty="0" err="1"/>
              <a:t>Hallinnonalojen</a:t>
            </a:r>
            <a:r>
              <a:rPr lang="sv-FI" noProof="0" dirty="0"/>
              <a:t> </a:t>
            </a:r>
            <a:r>
              <a:rPr lang="sv-FI" noProof="0" dirty="0" err="1"/>
              <a:t>siiloutuminen</a:t>
            </a:r>
            <a:r>
              <a:rPr lang="sv-FI" noProof="0" dirty="0"/>
              <a:t> on </a:t>
            </a:r>
            <a:r>
              <a:rPr lang="sv-FI" noProof="0" dirty="0" err="1"/>
              <a:t>yksi</a:t>
            </a:r>
            <a:r>
              <a:rPr lang="sv-FI" noProof="0" dirty="0"/>
              <a:t> </a:t>
            </a:r>
            <a:r>
              <a:rPr lang="sv-FI" noProof="0" dirty="0" err="1"/>
              <a:t>keskeinen</a:t>
            </a:r>
            <a:r>
              <a:rPr lang="sv-FI" noProof="0" dirty="0"/>
              <a:t> </a:t>
            </a:r>
            <a:r>
              <a:rPr lang="sv-FI" noProof="0" dirty="0" err="1"/>
              <a:t>syy</a:t>
            </a:r>
            <a:r>
              <a:rPr lang="sv-FI" noProof="0" dirty="0"/>
              <a:t> </a:t>
            </a:r>
            <a:r>
              <a:rPr lang="sv-FI" noProof="0" dirty="0" err="1"/>
              <a:t>siihen</a:t>
            </a:r>
            <a:r>
              <a:rPr lang="sv-FI" noProof="0" dirty="0"/>
              <a:t>, </a:t>
            </a:r>
            <a:r>
              <a:rPr lang="sv-FI" noProof="0" dirty="0" err="1"/>
              <a:t>ettei</a:t>
            </a:r>
            <a:r>
              <a:rPr lang="sv-FI" noProof="0" dirty="0"/>
              <a:t> </a:t>
            </a:r>
            <a:r>
              <a:rPr lang="sv-FI" noProof="0" dirty="0" err="1"/>
              <a:t>asiakkaan</a:t>
            </a:r>
            <a:r>
              <a:rPr lang="sv-FI" noProof="0" dirty="0"/>
              <a:t> </a:t>
            </a:r>
            <a:r>
              <a:rPr lang="sv-FI" noProof="0" dirty="0" err="1"/>
              <a:t>tarpeisiin</a:t>
            </a:r>
            <a:r>
              <a:rPr lang="sv-FI" noProof="0" dirty="0"/>
              <a:t> </a:t>
            </a:r>
            <a:r>
              <a:rPr lang="sv-FI" noProof="0" dirty="0" err="1"/>
              <a:t>kyetä</a:t>
            </a:r>
            <a:r>
              <a:rPr lang="sv-FI" noProof="0" dirty="0"/>
              <a:t> </a:t>
            </a:r>
            <a:r>
              <a:rPr lang="sv-FI" noProof="0" dirty="0" err="1"/>
              <a:t>nykyjärjestelmässä</a:t>
            </a:r>
            <a:r>
              <a:rPr lang="sv-FI" noProof="0" dirty="0"/>
              <a:t> </a:t>
            </a:r>
            <a:r>
              <a:rPr lang="sv-FI" noProof="0" dirty="0" err="1"/>
              <a:t>vastaamaan</a:t>
            </a:r>
            <a:r>
              <a:rPr lang="sv-FI" noProof="0" dirty="0"/>
              <a:t> </a:t>
            </a:r>
            <a:r>
              <a:rPr lang="sv-FI" noProof="0" dirty="0" err="1"/>
              <a:t>vaikuttavasti</a:t>
            </a:r>
            <a:r>
              <a:rPr lang="sv-FI" noProof="0" dirty="0"/>
              <a:t>, </a:t>
            </a:r>
            <a:r>
              <a:rPr lang="sv-FI" noProof="0" dirty="0" err="1"/>
              <a:t>tehokkaasti</a:t>
            </a:r>
            <a:r>
              <a:rPr lang="sv-FI" noProof="0" dirty="0"/>
              <a:t> ja </a:t>
            </a:r>
            <a:r>
              <a:rPr lang="sv-FI" noProof="0" dirty="0" err="1"/>
              <a:t>oikea-aikaisesti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Näin</a:t>
            </a:r>
            <a:r>
              <a:rPr lang="sv-FI" noProof="0" dirty="0"/>
              <a:t> </a:t>
            </a:r>
            <a:r>
              <a:rPr lang="sv-FI" noProof="0" dirty="0" err="1"/>
              <a:t>käy</a:t>
            </a:r>
            <a:r>
              <a:rPr lang="sv-FI" noProof="0" dirty="0"/>
              <a:t> </a:t>
            </a:r>
            <a:r>
              <a:rPr lang="sv-FI" noProof="0" dirty="0" err="1"/>
              <a:t>varsinkin</a:t>
            </a:r>
            <a:r>
              <a:rPr lang="sv-FI" noProof="0" dirty="0"/>
              <a:t> </a:t>
            </a:r>
            <a:r>
              <a:rPr lang="sv-FI" noProof="0" dirty="0" err="1"/>
              <a:t>silloin</a:t>
            </a:r>
            <a:r>
              <a:rPr lang="sv-FI" noProof="0" dirty="0"/>
              <a:t>, </a:t>
            </a:r>
            <a:r>
              <a:rPr lang="sv-FI" noProof="0" dirty="0" err="1"/>
              <a:t>kun</a:t>
            </a:r>
            <a:r>
              <a:rPr lang="sv-FI" noProof="0" dirty="0"/>
              <a:t> </a:t>
            </a:r>
            <a:r>
              <a:rPr lang="sv-FI" noProof="0" dirty="0" err="1"/>
              <a:t>asiakkaan</a:t>
            </a:r>
            <a:r>
              <a:rPr lang="sv-FI" noProof="0" dirty="0"/>
              <a:t> </a:t>
            </a:r>
            <a:r>
              <a:rPr lang="sv-FI" noProof="0" dirty="0" err="1"/>
              <a:t>tarpeet</a:t>
            </a:r>
            <a:r>
              <a:rPr lang="sv-FI" noProof="0" dirty="0"/>
              <a:t> </a:t>
            </a:r>
            <a:r>
              <a:rPr lang="sv-FI" noProof="0" dirty="0" err="1"/>
              <a:t>ovat</a:t>
            </a:r>
            <a:r>
              <a:rPr lang="sv-FI" noProof="0" dirty="0"/>
              <a:t> </a:t>
            </a:r>
            <a:r>
              <a:rPr lang="sv-FI" noProof="0" dirty="0" err="1"/>
              <a:t>laajemmat</a:t>
            </a:r>
            <a:r>
              <a:rPr lang="sv-FI" noProof="0" dirty="0"/>
              <a:t>  </a:t>
            </a:r>
            <a:r>
              <a:rPr lang="sv-FI" noProof="0" dirty="0" err="1"/>
              <a:t>kuin</a:t>
            </a:r>
            <a:r>
              <a:rPr lang="sv-FI" noProof="0" dirty="0"/>
              <a:t> </a:t>
            </a:r>
            <a:r>
              <a:rPr lang="sv-FI" noProof="0" dirty="0" err="1"/>
              <a:t>rakennetut</a:t>
            </a:r>
            <a:r>
              <a:rPr lang="sv-FI" noProof="0" dirty="0"/>
              <a:t> </a:t>
            </a:r>
            <a:r>
              <a:rPr lang="sv-FI" noProof="0" dirty="0" err="1"/>
              <a:t>palvelusiilot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Monialaisten</a:t>
            </a:r>
            <a:r>
              <a:rPr lang="sv-FI" noProof="0" dirty="0"/>
              <a:t> </a:t>
            </a:r>
            <a:r>
              <a:rPr lang="sv-FI" noProof="0" dirty="0" err="1"/>
              <a:t>palvelujen</a:t>
            </a:r>
            <a:r>
              <a:rPr lang="sv-FI" noProof="0" dirty="0"/>
              <a:t> </a:t>
            </a:r>
            <a:r>
              <a:rPr lang="sv-FI" noProof="0" dirty="0" err="1"/>
              <a:t>tarve</a:t>
            </a:r>
            <a:r>
              <a:rPr lang="sv-FI" noProof="0" dirty="0"/>
              <a:t> on </a:t>
            </a:r>
            <a:r>
              <a:rPr lang="sv-FI" noProof="0" dirty="0" err="1"/>
              <a:t>tunnistettu</a:t>
            </a:r>
            <a:r>
              <a:rPr lang="sv-FI" noProof="0" dirty="0"/>
              <a:t> </a:t>
            </a:r>
            <a:r>
              <a:rPr lang="sv-FI" noProof="0" dirty="0" err="1"/>
              <a:t>laajasti</a:t>
            </a:r>
            <a:r>
              <a:rPr lang="sv-FI" noProof="0" dirty="0"/>
              <a:t>, ja </a:t>
            </a:r>
            <a:r>
              <a:rPr lang="sv-FI" noProof="0" dirty="0" err="1"/>
              <a:t>erilaisia</a:t>
            </a:r>
            <a:r>
              <a:rPr lang="sv-FI" noProof="0" dirty="0"/>
              <a:t> </a:t>
            </a:r>
            <a:r>
              <a:rPr lang="sv-FI" noProof="0" dirty="0" err="1"/>
              <a:t>moniammatillisia</a:t>
            </a:r>
            <a:r>
              <a:rPr lang="sv-FI" noProof="0" dirty="0"/>
              <a:t> </a:t>
            </a:r>
            <a:r>
              <a:rPr lang="sv-FI" noProof="0" dirty="0" err="1"/>
              <a:t>palvelukonsepteja</a:t>
            </a:r>
            <a:r>
              <a:rPr lang="sv-FI" noProof="0" dirty="0"/>
              <a:t> ja </a:t>
            </a:r>
            <a:r>
              <a:rPr lang="sv-FI" noProof="0" dirty="0" err="1"/>
              <a:t>verkostoyhteistyötä</a:t>
            </a:r>
            <a:r>
              <a:rPr lang="sv-FI" noProof="0" dirty="0"/>
              <a:t> on </a:t>
            </a:r>
            <a:r>
              <a:rPr lang="sv-FI" noProof="0" dirty="0" err="1"/>
              <a:t>luotu</a:t>
            </a:r>
            <a:r>
              <a:rPr lang="sv-FI" noProof="0" dirty="0"/>
              <a:t> </a:t>
            </a:r>
            <a:r>
              <a:rPr lang="sv-FI" noProof="0" dirty="0" err="1"/>
              <a:t>varsinkin</a:t>
            </a:r>
            <a:r>
              <a:rPr lang="sv-FI" noProof="0" dirty="0"/>
              <a:t> </a:t>
            </a:r>
            <a:r>
              <a:rPr lang="sv-FI" noProof="0" dirty="0" err="1"/>
              <a:t>viimeisen</a:t>
            </a:r>
            <a:r>
              <a:rPr lang="sv-FI" noProof="0" dirty="0"/>
              <a:t> </a:t>
            </a:r>
            <a:r>
              <a:rPr lang="sv-FI" noProof="0" dirty="0" err="1"/>
              <a:t>vuosikymmenen</a:t>
            </a:r>
            <a:r>
              <a:rPr lang="sv-FI" noProof="0" dirty="0"/>
              <a:t> </a:t>
            </a:r>
            <a:r>
              <a:rPr lang="sv-FI" noProof="0" dirty="0" err="1"/>
              <a:t>aikana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Itse</a:t>
            </a:r>
            <a:r>
              <a:rPr lang="sv-FI" noProof="0" dirty="0"/>
              <a:t> </a:t>
            </a:r>
            <a:r>
              <a:rPr lang="sv-FI" noProof="0" dirty="0" err="1"/>
              <a:t>palvelujärjestelmän</a:t>
            </a:r>
            <a:r>
              <a:rPr lang="sv-FI" noProof="0" dirty="0"/>
              <a:t> </a:t>
            </a:r>
            <a:r>
              <a:rPr lang="sv-FI" noProof="0" dirty="0" err="1"/>
              <a:t>uudistaminen</a:t>
            </a:r>
            <a:r>
              <a:rPr lang="sv-FI" noProof="0" dirty="0"/>
              <a:t> on </a:t>
            </a:r>
            <a:r>
              <a:rPr lang="sv-FI" noProof="0" dirty="0" err="1"/>
              <a:t>kuitenkin</a:t>
            </a:r>
            <a:r>
              <a:rPr lang="sv-FI" noProof="0" dirty="0"/>
              <a:t> </a:t>
            </a:r>
            <a:r>
              <a:rPr lang="sv-FI" noProof="0" dirty="0" err="1"/>
              <a:t>osoittautunut</a:t>
            </a:r>
            <a:r>
              <a:rPr lang="sv-FI" noProof="0" dirty="0"/>
              <a:t> </a:t>
            </a:r>
            <a:r>
              <a:rPr lang="sv-FI" noProof="0" dirty="0" err="1"/>
              <a:t>vaikeaksi</a:t>
            </a:r>
            <a:r>
              <a:rPr lang="sv-FI" noProof="0" dirty="0"/>
              <a:t> </a:t>
            </a:r>
            <a:r>
              <a:rPr lang="sv-FI" noProof="0" dirty="0" err="1"/>
              <a:t>tehtäväksi</a:t>
            </a:r>
            <a:r>
              <a:rPr lang="sv-FI" noProof="0" dirty="0"/>
              <a:t>. </a:t>
            </a:r>
            <a:r>
              <a:rPr lang="sv-FI" noProof="0" dirty="0" err="1"/>
              <a:t>Mikään</a:t>
            </a:r>
            <a:r>
              <a:rPr lang="sv-FI" noProof="0" dirty="0"/>
              <a:t> ”</a:t>
            </a:r>
            <a:r>
              <a:rPr lang="sv-FI" noProof="0" dirty="0" err="1"/>
              <a:t>siilo</a:t>
            </a:r>
            <a:r>
              <a:rPr lang="sv-FI" noProof="0" dirty="0"/>
              <a:t>” </a:t>
            </a:r>
            <a:r>
              <a:rPr lang="sv-FI" noProof="0" dirty="0" err="1"/>
              <a:t>ei</a:t>
            </a:r>
            <a:r>
              <a:rPr lang="sv-FI" noProof="0" dirty="0"/>
              <a:t> </a:t>
            </a:r>
            <a:r>
              <a:rPr lang="sv-FI" noProof="0" dirty="0" err="1"/>
              <a:t>voi</a:t>
            </a:r>
            <a:r>
              <a:rPr lang="sv-FI" noProof="0" dirty="0"/>
              <a:t> </a:t>
            </a:r>
            <a:r>
              <a:rPr lang="sv-FI" noProof="0" dirty="0" err="1"/>
              <a:t>yksin</a:t>
            </a:r>
            <a:r>
              <a:rPr lang="sv-FI" noProof="0" dirty="0"/>
              <a:t> </a:t>
            </a:r>
            <a:r>
              <a:rPr lang="sv-FI" noProof="0" dirty="0" err="1"/>
              <a:t>muuttaa</a:t>
            </a:r>
            <a:r>
              <a:rPr lang="sv-FI" noProof="0" dirty="0"/>
              <a:t> </a:t>
            </a:r>
            <a:r>
              <a:rPr lang="sv-FI" noProof="0" dirty="0" err="1"/>
              <a:t>systeemiä</a:t>
            </a:r>
            <a:r>
              <a:rPr lang="sv-FI" noProof="0" dirty="0"/>
              <a:t>, </a:t>
            </a:r>
            <a:r>
              <a:rPr lang="sv-FI" noProof="0" dirty="0" err="1"/>
              <a:t>vaan</a:t>
            </a:r>
            <a:r>
              <a:rPr lang="sv-FI" noProof="0" dirty="0"/>
              <a:t> </a:t>
            </a:r>
            <a:r>
              <a:rPr lang="sv-FI" noProof="0" dirty="0" err="1"/>
              <a:t>tarvitaan</a:t>
            </a:r>
            <a:r>
              <a:rPr lang="sv-FI" noProof="0" dirty="0"/>
              <a:t> </a:t>
            </a:r>
            <a:r>
              <a:rPr lang="sv-FI" noProof="0" dirty="0" err="1"/>
              <a:t>kokonaisvaltaista</a:t>
            </a:r>
            <a:r>
              <a:rPr lang="sv-FI" noProof="0" dirty="0"/>
              <a:t> </a:t>
            </a:r>
            <a:r>
              <a:rPr lang="sv-FI" noProof="0" dirty="0" err="1"/>
              <a:t>uudistamista</a:t>
            </a:r>
            <a:r>
              <a:rPr lang="sv-FI" noProof="0" dirty="0"/>
              <a:t> </a:t>
            </a:r>
            <a:r>
              <a:rPr lang="sv-FI" noProof="0" dirty="0" err="1"/>
              <a:t>yhdessä</a:t>
            </a:r>
            <a:r>
              <a:rPr lang="sv-FI" noProof="0" dirty="0"/>
              <a:t>.</a:t>
            </a:r>
          </a:p>
          <a:p>
            <a:r>
              <a:rPr lang="sv-FI" noProof="0" dirty="0" err="1"/>
              <a:t>Monialaisen</a:t>
            </a:r>
            <a:r>
              <a:rPr lang="sv-FI" noProof="0" dirty="0"/>
              <a:t> </a:t>
            </a:r>
            <a:r>
              <a:rPr lang="sv-FI" noProof="0" dirty="0" err="1"/>
              <a:t>työn</a:t>
            </a:r>
            <a:r>
              <a:rPr lang="sv-FI" noProof="0" dirty="0"/>
              <a:t> </a:t>
            </a:r>
            <a:r>
              <a:rPr lang="sv-FI" noProof="0" dirty="0" err="1"/>
              <a:t>tukirakenne</a:t>
            </a:r>
            <a:r>
              <a:rPr lang="sv-FI" noProof="0" dirty="0"/>
              <a:t> </a:t>
            </a:r>
            <a:r>
              <a:rPr lang="sv-FI" noProof="0" dirty="0" err="1"/>
              <a:t>auttaa</a:t>
            </a:r>
            <a:r>
              <a:rPr lang="sv-FI" noProof="0" dirty="0"/>
              <a:t> </a:t>
            </a:r>
            <a:r>
              <a:rPr lang="sv-FI" noProof="0" dirty="0" err="1"/>
              <a:t>moniammatillisen</a:t>
            </a:r>
            <a:r>
              <a:rPr lang="sv-FI" noProof="0" dirty="0"/>
              <a:t> </a:t>
            </a:r>
            <a:r>
              <a:rPr lang="sv-FI" noProof="0" dirty="0" err="1"/>
              <a:t>työn</a:t>
            </a:r>
            <a:r>
              <a:rPr lang="sv-FI" noProof="0" dirty="0"/>
              <a:t> </a:t>
            </a:r>
            <a:r>
              <a:rPr lang="sv-FI" noProof="0" dirty="0" err="1"/>
              <a:t>tekijöitä</a:t>
            </a:r>
            <a:r>
              <a:rPr lang="sv-FI" noProof="0" dirty="0"/>
              <a:t>, mutta </a:t>
            </a:r>
            <a:r>
              <a:rPr lang="sv-FI" noProof="0" dirty="0" err="1"/>
              <a:t>onnistuminen</a:t>
            </a:r>
            <a:r>
              <a:rPr lang="sv-FI" noProof="0" dirty="0"/>
              <a:t> </a:t>
            </a:r>
            <a:r>
              <a:rPr lang="sv-FI" noProof="0" dirty="0" err="1"/>
              <a:t>riippuu</a:t>
            </a:r>
            <a:r>
              <a:rPr lang="sv-FI" noProof="0" dirty="0"/>
              <a:t> </a:t>
            </a:r>
            <a:r>
              <a:rPr lang="sv-FI" noProof="0" dirty="0" err="1"/>
              <a:t>laajemmin</a:t>
            </a:r>
            <a:r>
              <a:rPr lang="sv-FI" noProof="0" dirty="0"/>
              <a:t> </a:t>
            </a:r>
            <a:r>
              <a:rPr lang="sv-FI" noProof="0" dirty="0" err="1"/>
              <a:t>hallinnon</a:t>
            </a:r>
            <a:r>
              <a:rPr lang="sv-FI" noProof="0" dirty="0"/>
              <a:t> </a:t>
            </a:r>
            <a:r>
              <a:rPr lang="sv-FI" noProof="0" dirty="0" err="1"/>
              <a:t>uudistumisesta</a:t>
            </a:r>
            <a:r>
              <a:rPr lang="sv-FI" noProof="0" dirty="0"/>
              <a:t>.</a:t>
            </a:r>
          </a:p>
          <a:p>
            <a:pPr marL="0" indent="0">
              <a:buNone/>
            </a:pPr>
            <a:endParaRPr lang="sv-FI" noProof="0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E8190-B34E-938E-CEB3-F4B595DF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4E988-DD7A-D93F-13DD-CA5C75D26421}"/>
              </a:ext>
            </a:extLst>
          </p:cNvPr>
          <p:cNvSpPr txBox="1">
            <a:spLocks/>
          </p:cNvSpPr>
          <p:nvPr/>
        </p:nvSpPr>
        <p:spPr>
          <a:xfrm>
            <a:off x="6374380" y="1858184"/>
            <a:ext cx="5094402" cy="408549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0"/>
              <a:t>Silotänkandet inom förvaltningsområdena är en central orsak till att man i det nuvarande systemet inte kan svara på kundernas behov effektivt och vid rätt tidpunkt. </a:t>
            </a:r>
          </a:p>
          <a:p>
            <a:r>
              <a:rPr lang="sv-FI" dirty="0"/>
              <a:t>Så går det speciellt när kundens behov går utanför gränserna för de uppbyggda </a:t>
            </a:r>
            <a:r>
              <a:rPr lang="sv-FI" dirty="0" err="1"/>
              <a:t>servicesilona</a:t>
            </a:r>
            <a:r>
              <a:rPr lang="sv-FI" dirty="0"/>
              <a:t>. </a:t>
            </a:r>
          </a:p>
          <a:p>
            <a:r>
              <a:rPr lang="sv-FI" dirty="0"/>
              <a:t>Behovet av sektorsövergripande service har identifierats på bred front och särskilt under det senaste årtiondet har det skapats olika yrkesövergripande servicekoncept och nätverkssamarbete. </a:t>
            </a:r>
          </a:p>
          <a:p>
            <a:r>
              <a:rPr lang="sv-FI" dirty="0"/>
              <a:t>Det har ändå visat sig vara svårt att ändra på själva servicesystemet. Ingen ”silo” kan på egen hand ändra systemet, utan för det behövs en övergripande insats.</a:t>
            </a:r>
          </a:p>
          <a:p>
            <a:r>
              <a:rPr lang="sv-FI" dirty="0"/>
              <a:t>Stödstrukturen för sektorsövergripande arbete hjälper dem som arbetar yrkesövergripande, men huruvida det lyckas beror i högre grad på förvaltningens omorganisering.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957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C601E-E440-3D31-2008-17462855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Tulevaisuus</a:t>
            </a:r>
            <a:r>
              <a:rPr lang="sv-FI" noProof="0" dirty="0"/>
              <a:t> | Framtiden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446784-838B-1E75-9D92-45E3E4B4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1600" noProof="0" dirty="0" err="1"/>
              <a:t>Jatkossakin</a:t>
            </a:r>
            <a:r>
              <a:rPr lang="sv-FI" sz="1600" noProof="0" dirty="0"/>
              <a:t> osa </a:t>
            </a:r>
            <a:r>
              <a:rPr lang="sv-FI" sz="1600" noProof="0" dirty="0" err="1"/>
              <a:t>työttömistä</a:t>
            </a:r>
            <a:r>
              <a:rPr lang="sv-FI" sz="1600" noProof="0" dirty="0"/>
              <a:t> </a:t>
            </a:r>
            <a:r>
              <a:rPr lang="sv-FI" sz="1600" noProof="0" dirty="0" err="1"/>
              <a:t>työnhakijoista</a:t>
            </a:r>
            <a:r>
              <a:rPr lang="sv-FI" sz="1600" noProof="0" dirty="0"/>
              <a:t> </a:t>
            </a:r>
            <a:r>
              <a:rPr lang="sv-FI" sz="1600" noProof="0" dirty="0" err="1"/>
              <a:t>tarvitsee</a:t>
            </a:r>
            <a:r>
              <a:rPr lang="sv-FI" sz="1600" noProof="0" dirty="0"/>
              <a:t> </a:t>
            </a:r>
            <a:r>
              <a:rPr lang="sv-FI" sz="1600" noProof="0" dirty="0" err="1"/>
              <a:t>moniammatillista</a:t>
            </a:r>
            <a:r>
              <a:rPr lang="sv-FI" sz="1600" noProof="0" dirty="0"/>
              <a:t> </a:t>
            </a:r>
            <a:r>
              <a:rPr lang="sv-FI" sz="1600" noProof="0" dirty="0" err="1"/>
              <a:t>työtä</a:t>
            </a:r>
            <a:r>
              <a:rPr lang="sv-FI" sz="1600" noProof="0" dirty="0"/>
              <a:t> </a:t>
            </a:r>
            <a:r>
              <a:rPr lang="sv-FI" sz="1600" noProof="0" dirty="0" err="1"/>
              <a:t>joka</a:t>
            </a:r>
            <a:r>
              <a:rPr lang="sv-FI" sz="1600" noProof="0" dirty="0"/>
              <a:t> </a:t>
            </a:r>
            <a:r>
              <a:rPr lang="sv-FI" sz="1600" noProof="0" dirty="0" err="1"/>
              <a:t>toimii</a:t>
            </a:r>
            <a:r>
              <a:rPr lang="sv-FI" sz="1600" noProof="0" dirty="0"/>
              <a:t> </a:t>
            </a:r>
            <a:r>
              <a:rPr lang="sv-FI" sz="1600" noProof="0" dirty="0" err="1"/>
              <a:t>viranomaistyön</a:t>
            </a:r>
            <a:r>
              <a:rPr lang="sv-FI" sz="1600" noProof="0" dirty="0"/>
              <a:t> ja </a:t>
            </a:r>
            <a:r>
              <a:rPr lang="sv-FI" sz="1600" noProof="0" dirty="0" err="1"/>
              <a:t>yksilön</a:t>
            </a:r>
            <a:r>
              <a:rPr lang="sv-FI" sz="1600" noProof="0" dirty="0"/>
              <a:t> </a:t>
            </a:r>
            <a:r>
              <a:rPr lang="sv-FI" sz="1600" noProof="0" dirty="0" err="1"/>
              <a:t>yksilöllisen</a:t>
            </a:r>
            <a:r>
              <a:rPr lang="sv-FI" sz="1600" noProof="0" dirty="0"/>
              <a:t> </a:t>
            </a:r>
            <a:r>
              <a:rPr lang="sv-FI" sz="1600" noProof="0" dirty="0" err="1"/>
              <a:t>tuen</a:t>
            </a:r>
            <a:r>
              <a:rPr lang="sv-FI" sz="1600" noProof="0" dirty="0"/>
              <a:t> ja </a:t>
            </a:r>
            <a:r>
              <a:rPr lang="sv-FI" sz="1600" noProof="0" dirty="0" err="1"/>
              <a:t>valmennuksen</a:t>
            </a:r>
            <a:r>
              <a:rPr lang="sv-FI" sz="1600" noProof="0" dirty="0"/>
              <a:t> rajapinnalla.</a:t>
            </a:r>
          </a:p>
          <a:p>
            <a:r>
              <a:rPr lang="sv-FI" sz="1600" noProof="0" dirty="0" err="1"/>
              <a:t>Työvoimapula</a:t>
            </a:r>
            <a:r>
              <a:rPr lang="sv-FI" sz="1600" noProof="0" dirty="0"/>
              <a:t> </a:t>
            </a:r>
            <a:r>
              <a:rPr lang="sv-FI" sz="1600" noProof="0" dirty="0" err="1"/>
              <a:t>pahenee</a:t>
            </a:r>
            <a:r>
              <a:rPr lang="sv-FI" sz="1600" noProof="0" dirty="0"/>
              <a:t> </a:t>
            </a:r>
            <a:r>
              <a:rPr lang="sv-FI" sz="1600" noProof="0" dirty="0" err="1"/>
              <a:t>tulevaisuudessa</a:t>
            </a:r>
            <a:r>
              <a:rPr lang="sv-FI" sz="1600" noProof="0" dirty="0"/>
              <a:t> ja </a:t>
            </a:r>
            <a:r>
              <a:rPr lang="sv-FI" sz="1600" noProof="0" dirty="0" err="1"/>
              <a:t>työnantajat</a:t>
            </a:r>
            <a:r>
              <a:rPr lang="sv-FI" sz="1600" noProof="0" dirty="0"/>
              <a:t> </a:t>
            </a:r>
            <a:r>
              <a:rPr lang="sv-FI" sz="1600" noProof="0" dirty="0" err="1"/>
              <a:t>joutuvat</a:t>
            </a:r>
            <a:r>
              <a:rPr lang="sv-FI" sz="1600" noProof="0" dirty="0"/>
              <a:t> </a:t>
            </a:r>
            <a:r>
              <a:rPr lang="sv-FI" sz="1600" noProof="0" dirty="0" err="1"/>
              <a:t>miettimään</a:t>
            </a:r>
            <a:r>
              <a:rPr lang="sv-FI" sz="1600" noProof="0" dirty="0"/>
              <a:t> </a:t>
            </a:r>
            <a:r>
              <a:rPr lang="sv-FI" sz="1600" noProof="0" dirty="0" err="1"/>
              <a:t>rekrytointikriteerejään</a:t>
            </a:r>
            <a:r>
              <a:rPr lang="sv-FI" sz="1600" noProof="0" dirty="0"/>
              <a:t> </a:t>
            </a:r>
            <a:r>
              <a:rPr lang="sv-FI" sz="1600" noProof="0" dirty="0" err="1"/>
              <a:t>uudella</a:t>
            </a:r>
            <a:r>
              <a:rPr lang="sv-FI" sz="1600" noProof="0" dirty="0"/>
              <a:t> </a:t>
            </a:r>
            <a:r>
              <a:rPr lang="sv-FI" sz="1600" noProof="0" dirty="0" err="1"/>
              <a:t>tavalla</a:t>
            </a:r>
            <a:endParaRPr lang="sv-FI" sz="1600" noProof="0" dirty="0"/>
          </a:p>
          <a:p>
            <a:r>
              <a:rPr lang="sv-FI" sz="1600" noProof="0" dirty="0" err="1"/>
              <a:t>Talouden</a:t>
            </a:r>
            <a:r>
              <a:rPr lang="sv-FI" sz="1600" noProof="0" dirty="0"/>
              <a:t> </a:t>
            </a:r>
            <a:r>
              <a:rPr lang="sv-FI" sz="1600" noProof="0" dirty="0" err="1"/>
              <a:t>nousu</a:t>
            </a:r>
            <a:r>
              <a:rPr lang="sv-FI" sz="1600" noProof="0" dirty="0"/>
              <a:t>- ja </a:t>
            </a:r>
            <a:r>
              <a:rPr lang="sv-FI" sz="1600" noProof="0" dirty="0" err="1"/>
              <a:t>laskukausia</a:t>
            </a:r>
            <a:r>
              <a:rPr lang="sv-FI" sz="1600" noProof="0" dirty="0"/>
              <a:t> </a:t>
            </a:r>
            <a:r>
              <a:rPr lang="sv-FI" sz="1600" noProof="0" dirty="0" err="1"/>
              <a:t>tulee</a:t>
            </a:r>
            <a:r>
              <a:rPr lang="sv-FI" sz="1600" noProof="0" dirty="0"/>
              <a:t> </a:t>
            </a:r>
            <a:r>
              <a:rPr lang="sv-FI" sz="1600" noProof="0" dirty="0" err="1"/>
              <a:t>jatkossakin</a:t>
            </a:r>
            <a:endParaRPr lang="sv-FI" sz="1600" noProof="0" dirty="0"/>
          </a:p>
          <a:p>
            <a:r>
              <a:rPr lang="sv-FI" sz="1600" noProof="0" dirty="0" err="1"/>
              <a:t>Työpaikkoja</a:t>
            </a:r>
            <a:r>
              <a:rPr lang="sv-FI" sz="1600" noProof="0" dirty="0"/>
              <a:t> </a:t>
            </a:r>
            <a:r>
              <a:rPr lang="sv-FI" sz="1600" noProof="0" dirty="0" err="1"/>
              <a:t>häviää</a:t>
            </a:r>
            <a:r>
              <a:rPr lang="sv-FI" sz="1600" noProof="0" dirty="0"/>
              <a:t>, mutta </a:t>
            </a:r>
            <a:r>
              <a:rPr lang="sv-FI" sz="1600" noProof="0" dirty="0" err="1"/>
              <a:t>uusia</a:t>
            </a:r>
            <a:r>
              <a:rPr lang="sv-FI" sz="1600" noProof="0" dirty="0"/>
              <a:t> </a:t>
            </a:r>
            <a:r>
              <a:rPr lang="sv-FI" sz="1600" noProof="0" dirty="0" err="1"/>
              <a:t>työpaikkoja</a:t>
            </a:r>
            <a:r>
              <a:rPr lang="sv-FI" sz="1600" noProof="0" dirty="0"/>
              <a:t> </a:t>
            </a:r>
            <a:r>
              <a:rPr lang="sv-FI" sz="1600" noProof="0" dirty="0" err="1"/>
              <a:t>syntyy</a:t>
            </a:r>
            <a:r>
              <a:rPr lang="sv-FI" sz="1600" noProof="0" dirty="0"/>
              <a:t> </a:t>
            </a:r>
            <a:r>
              <a:rPr lang="sv-FI" sz="1600" noProof="0" dirty="0" err="1"/>
              <a:t>tilalle</a:t>
            </a:r>
            <a:endParaRPr lang="sv-FI" sz="1600" noProof="0" dirty="0"/>
          </a:p>
          <a:p>
            <a:r>
              <a:rPr lang="sv-FI" sz="1600" noProof="0" dirty="0" err="1"/>
              <a:t>Perustuslain</a:t>
            </a:r>
            <a:r>
              <a:rPr lang="sv-FI" sz="1600" noProof="0" dirty="0"/>
              <a:t> 18 §:n </a:t>
            </a:r>
            <a:r>
              <a:rPr lang="sv-FI" sz="1600" noProof="0" dirty="0" err="1"/>
              <a:t>mukaan</a:t>
            </a:r>
            <a:r>
              <a:rPr lang="sv-FI" sz="1600" noProof="0" dirty="0"/>
              <a:t> </a:t>
            </a:r>
            <a:r>
              <a:rPr lang="sv-FI" sz="1600" noProof="0" dirty="0" err="1"/>
              <a:t>julkisen</a:t>
            </a:r>
            <a:r>
              <a:rPr lang="sv-FI" sz="1600" noProof="0" dirty="0"/>
              <a:t> vallan on </a:t>
            </a:r>
            <a:r>
              <a:rPr lang="sv-FI" sz="1600" noProof="0" dirty="0" err="1"/>
              <a:t>edistettävä</a:t>
            </a:r>
            <a:r>
              <a:rPr lang="sv-FI" sz="1600" noProof="0" dirty="0"/>
              <a:t> </a:t>
            </a:r>
            <a:r>
              <a:rPr lang="sv-FI" sz="1600" noProof="0" dirty="0" err="1"/>
              <a:t>työllisyyttä</a:t>
            </a:r>
            <a:r>
              <a:rPr lang="sv-FI" sz="1600" noProof="0" dirty="0"/>
              <a:t> ja </a:t>
            </a:r>
            <a:r>
              <a:rPr lang="sv-FI" sz="1600" noProof="0" dirty="0" err="1"/>
              <a:t>pyrittävä</a:t>
            </a:r>
            <a:r>
              <a:rPr lang="sv-FI" sz="1600" noProof="0" dirty="0"/>
              <a:t> </a:t>
            </a:r>
            <a:r>
              <a:rPr lang="sv-FI" sz="1600" noProof="0" dirty="0" err="1"/>
              <a:t>turvaamaan</a:t>
            </a:r>
            <a:r>
              <a:rPr lang="sv-FI" sz="1600" noProof="0" dirty="0"/>
              <a:t> </a:t>
            </a:r>
            <a:r>
              <a:rPr lang="sv-FI" sz="1600" noProof="0" dirty="0" err="1"/>
              <a:t>jokaiselle</a:t>
            </a:r>
            <a:r>
              <a:rPr lang="sv-FI" sz="1600" noProof="0" dirty="0"/>
              <a:t> </a:t>
            </a:r>
            <a:r>
              <a:rPr lang="sv-FI" sz="1600" noProof="0" dirty="0" err="1"/>
              <a:t>oikeus</a:t>
            </a:r>
            <a:r>
              <a:rPr lang="sv-FI" sz="1600" noProof="0" dirty="0"/>
              <a:t> </a:t>
            </a:r>
            <a:r>
              <a:rPr lang="sv-FI" sz="1600" noProof="0" dirty="0" err="1"/>
              <a:t>työhön</a:t>
            </a:r>
            <a:endParaRPr lang="sv-FI" sz="1600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C81E65-222C-7EEC-F85A-0A295E618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13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9BCCCD-F302-ADDB-0836-A798321F43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FE72D-83CC-86EA-19D1-7AF6DEED8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Timo Saari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5478BB-1000-66E7-C494-17AAED06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49FF40D-4894-82A7-1DC4-7196A3784539}"/>
              </a:ext>
            </a:extLst>
          </p:cNvPr>
          <p:cNvSpPr txBox="1">
            <a:spLocks/>
          </p:cNvSpPr>
          <p:nvPr/>
        </p:nvSpPr>
        <p:spPr>
          <a:xfrm>
            <a:off x="6528919" y="1851749"/>
            <a:ext cx="5094402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Även i fortsättningen kommer en del av de arbetslösa arbetssökande att behöva stöd av yrkesövergripande arbete som ligger i gränszonen mellan myndighetsarbete och individuellt stöd och coachning.</a:t>
            </a:r>
          </a:p>
          <a:p>
            <a:r>
              <a:rPr lang="sv-FI" sz="1600" dirty="0"/>
              <a:t>Bristen på arbetskraft ökar framöver och arbetsgivarna kommer att bli tvungna att se över sina rekryteringskriterier.</a:t>
            </a:r>
          </a:p>
          <a:p>
            <a:r>
              <a:rPr lang="sv-FI" sz="1600" dirty="0"/>
              <a:t>Det kommer ekonomiska upp- och nedgångar även i fortsättningen.</a:t>
            </a:r>
          </a:p>
          <a:p>
            <a:r>
              <a:rPr lang="sv-FI" sz="1600" dirty="0"/>
              <a:t>Jobb försvinner, men det uppstår nya i stället.</a:t>
            </a:r>
          </a:p>
          <a:p>
            <a:r>
              <a:rPr lang="sv-FI" sz="1600" dirty="0"/>
              <a:t>Enligt 18 § i grundlagen  ska det allmänna främja sysselsättningen och verka för att alla tillförsäkras rätt till arbete.</a:t>
            </a:r>
          </a:p>
        </p:txBody>
      </p:sp>
    </p:spTree>
    <p:extLst>
      <p:ext uri="{BB962C8B-B14F-4D97-AF65-F5344CB8AC3E}">
        <p14:creationId xmlns:p14="http://schemas.microsoft.com/office/powerpoint/2010/main" val="857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AD09A-AD27-5302-01BF-09B82022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Tulevaisuuden</a:t>
            </a:r>
            <a:r>
              <a:rPr lang="sv-FI" noProof="0" dirty="0"/>
              <a:t> </a:t>
            </a:r>
            <a:r>
              <a:rPr lang="sv-FI" noProof="0" dirty="0" err="1"/>
              <a:t>haasteita</a:t>
            </a:r>
            <a:r>
              <a:rPr lang="sv-FI" noProof="0" dirty="0"/>
              <a:t> | Framtida utmaningar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D7F03-683D-326F-E866-033BBAE1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1400" noProof="0" dirty="0" err="1"/>
              <a:t>Suunniteltu</a:t>
            </a:r>
            <a:r>
              <a:rPr lang="sv-FI" sz="1400" noProof="0" dirty="0"/>
              <a:t> </a:t>
            </a:r>
            <a:r>
              <a:rPr lang="sv-FI" sz="1400" noProof="0" dirty="0" err="1"/>
              <a:t>työllisyydenhoidon</a:t>
            </a:r>
            <a:r>
              <a:rPr lang="sv-FI" sz="1400" noProof="0" dirty="0"/>
              <a:t> </a:t>
            </a:r>
            <a:r>
              <a:rPr lang="sv-FI" sz="1400" noProof="0" dirty="0" err="1"/>
              <a:t>kannustava</a:t>
            </a:r>
            <a:r>
              <a:rPr lang="sv-FI" sz="1400" noProof="0" dirty="0"/>
              <a:t> </a:t>
            </a:r>
            <a:r>
              <a:rPr lang="sv-FI" sz="1400" noProof="0" dirty="0" err="1"/>
              <a:t>rahoitusmalli</a:t>
            </a:r>
            <a:r>
              <a:rPr lang="sv-FI" sz="1400" noProof="0" dirty="0"/>
              <a:t> </a:t>
            </a:r>
            <a:r>
              <a:rPr lang="sv-FI" sz="1400" noProof="0" dirty="0" err="1"/>
              <a:t>siirtäisi</a:t>
            </a:r>
            <a:r>
              <a:rPr lang="sv-FI" sz="1400" noProof="0" dirty="0"/>
              <a:t> </a:t>
            </a:r>
            <a:r>
              <a:rPr lang="sv-FI" sz="1400" noProof="0" dirty="0" err="1"/>
              <a:t>työttömyyden</a:t>
            </a:r>
            <a:r>
              <a:rPr lang="sv-FI" sz="1400" noProof="0" dirty="0"/>
              <a:t> </a:t>
            </a:r>
            <a:r>
              <a:rPr lang="sv-FI" sz="1400" noProof="0" dirty="0" err="1"/>
              <a:t>kustannuksia</a:t>
            </a:r>
            <a:r>
              <a:rPr lang="sv-FI" sz="1400" noProof="0" dirty="0"/>
              <a:t> </a:t>
            </a:r>
            <a:r>
              <a:rPr lang="sv-FI" sz="1400" noProof="0" dirty="0" err="1"/>
              <a:t>yhä</a:t>
            </a:r>
            <a:r>
              <a:rPr lang="sv-FI" sz="1400" noProof="0" dirty="0"/>
              <a:t> </a:t>
            </a:r>
            <a:r>
              <a:rPr lang="sv-FI" sz="1400" noProof="0" dirty="0" err="1"/>
              <a:t>enemmän</a:t>
            </a:r>
            <a:r>
              <a:rPr lang="sv-FI" sz="1400" noProof="0" dirty="0"/>
              <a:t> </a:t>
            </a:r>
            <a:r>
              <a:rPr lang="sv-FI" sz="1400" noProof="0" dirty="0" err="1"/>
              <a:t>kuntien</a:t>
            </a:r>
            <a:r>
              <a:rPr lang="sv-FI" sz="1400" noProof="0" dirty="0"/>
              <a:t> </a:t>
            </a:r>
            <a:r>
              <a:rPr lang="sv-FI" sz="1400" noProof="0" dirty="0" err="1"/>
              <a:t>vastuulle</a:t>
            </a:r>
            <a:endParaRPr lang="sv-FI" sz="1400" noProof="0" dirty="0"/>
          </a:p>
          <a:p>
            <a:pPr lvl="1"/>
            <a:r>
              <a:rPr lang="sv-FI" sz="1400" noProof="0" dirty="0" err="1"/>
              <a:t>Kuitenkin</a:t>
            </a:r>
            <a:r>
              <a:rPr lang="sv-FI" sz="1400" noProof="0" dirty="0"/>
              <a:t> </a:t>
            </a:r>
            <a:r>
              <a:rPr lang="sv-FI" sz="1400" noProof="0" dirty="0" err="1"/>
              <a:t>vaikeammin</a:t>
            </a:r>
            <a:r>
              <a:rPr lang="sv-FI" sz="1400" noProof="0" dirty="0"/>
              <a:t> </a:t>
            </a:r>
            <a:r>
              <a:rPr lang="sv-FI" sz="1400" noProof="0" dirty="0" err="1"/>
              <a:t>työllistyvien</a:t>
            </a:r>
            <a:r>
              <a:rPr lang="sv-FI" sz="1400" noProof="0" dirty="0"/>
              <a:t> </a:t>
            </a:r>
            <a:r>
              <a:rPr lang="sv-FI" sz="1400" noProof="0" dirty="0" err="1"/>
              <a:t>yleensä</a:t>
            </a:r>
            <a:r>
              <a:rPr lang="sv-FI" sz="1400" noProof="0" dirty="0"/>
              <a:t> </a:t>
            </a:r>
            <a:r>
              <a:rPr lang="sv-FI" sz="1400" noProof="0" dirty="0" err="1"/>
              <a:t>tarvitsemat</a:t>
            </a:r>
            <a:r>
              <a:rPr lang="sv-FI" sz="1400" noProof="0" dirty="0"/>
              <a:t> </a:t>
            </a:r>
            <a:r>
              <a:rPr lang="sv-FI" sz="1400" noProof="0" dirty="0" err="1"/>
              <a:t>sote-palvelut</a:t>
            </a:r>
            <a:r>
              <a:rPr lang="sv-FI" sz="1400" noProof="0" dirty="0"/>
              <a:t> </a:t>
            </a:r>
            <a:r>
              <a:rPr lang="sv-FI" sz="1400" noProof="0" dirty="0" err="1"/>
              <a:t>ovat</a:t>
            </a:r>
            <a:r>
              <a:rPr lang="sv-FI" sz="1400" noProof="0" dirty="0"/>
              <a:t> </a:t>
            </a:r>
            <a:r>
              <a:rPr lang="sv-FI" sz="1400" noProof="0" dirty="0" err="1"/>
              <a:t>hyvinvointialueiden</a:t>
            </a:r>
            <a:r>
              <a:rPr lang="sv-FI" sz="1400" noProof="0" dirty="0"/>
              <a:t> </a:t>
            </a:r>
            <a:r>
              <a:rPr lang="sv-FI" sz="1400" noProof="0" dirty="0" err="1"/>
              <a:t>vastuulla</a:t>
            </a:r>
            <a:endParaRPr lang="sv-FI" sz="1400" noProof="0" dirty="0"/>
          </a:p>
          <a:p>
            <a:pPr lvl="1"/>
            <a:r>
              <a:rPr lang="sv-FI" sz="1400" noProof="0" dirty="0" err="1"/>
              <a:t>Myöskin</a:t>
            </a:r>
            <a:r>
              <a:rPr lang="sv-FI" sz="1400" noProof="0" dirty="0"/>
              <a:t> </a:t>
            </a:r>
            <a:r>
              <a:rPr lang="sv-FI" sz="1400" noProof="0" dirty="0" err="1"/>
              <a:t>toisen</a:t>
            </a:r>
            <a:r>
              <a:rPr lang="sv-FI" sz="1400" noProof="0" dirty="0"/>
              <a:t> </a:t>
            </a:r>
            <a:r>
              <a:rPr lang="sv-FI" sz="1400" noProof="0" dirty="0" err="1"/>
              <a:t>asteen</a:t>
            </a:r>
            <a:r>
              <a:rPr lang="sv-FI" sz="1400" noProof="0" dirty="0"/>
              <a:t> </a:t>
            </a:r>
            <a:r>
              <a:rPr lang="sv-FI" sz="1400" noProof="0" dirty="0" err="1"/>
              <a:t>koulutus</a:t>
            </a:r>
            <a:r>
              <a:rPr lang="sv-FI" sz="1400" noProof="0" dirty="0"/>
              <a:t> on </a:t>
            </a:r>
            <a:r>
              <a:rPr lang="sv-FI" sz="1400" noProof="0" dirty="0" err="1"/>
              <a:t>pääasiallisesti</a:t>
            </a:r>
            <a:r>
              <a:rPr lang="sv-FI" sz="1400" noProof="0" dirty="0"/>
              <a:t> </a:t>
            </a:r>
            <a:r>
              <a:rPr lang="sv-FI" sz="1400" noProof="0" dirty="0" err="1"/>
              <a:t>ylikunnallisissa</a:t>
            </a:r>
            <a:r>
              <a:rPr lang="sv-FI" sz="1400" noProof="0" dirty="0"/>
              <a:t> </a:t>
            </a:r>
            <a:r>
              <a:rPr lang="sv-FI" sz="1400" noProof="0" dirty="0" err="1"/>
              <a:t>rakenteissa</a:t>
            </a:r>
            <a:endParaRPr lang="sv-FI" sz="1400" noProof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noProof="0" dirty="0" err="1">
                <a:sym typeface="Wingdings" panose="05000000000000000000" pitchFamily="2" charset="2"/>
              </a:rPr>
              <a:t>Löytyykö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tiukkenevassa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taloudellisessa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tilanteessa</a:t>
            </a:r>
            <a:r>
              <a:rPr lang="sv-FI" sz="1400" noProof="0" dirty="0">
                <a:sym typeface="Wingdings" panose="05000000000000000000" pitchFamily="2" charset="2"/>
              </a:rPr>
              <a:t> ja </a:t>
            </a:r>
            <a:r>
              <a:rPr lang="sv-FI" sz="1400" noProof="0" dirty="0" err="1">
                <a:sym typeface="Wingdings" panose="05000000000000000000" pitchFamily="2" charset="2"/>
              </a:rPr>
              <a:t>henkilöstöpulassa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riittävästi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poliittista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tahtoa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panostaa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vaikeasti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työllistyvien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palveluihin</a:t>
            </a:r>
            <a:endParaRPr lang="sv-FI" sz="1400" noProof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noProof="0" dirty="0" err="1">
                <a:sym typeface="Wingdings" panose="05000000000000000000" pitchFamily="2" charset="2"/>
              </a:rPr>
              <a:t>Paranevatko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tiedonkulku</a:t>
            </a:r>
            <a:r>
              <a:rPr lang="sv-FI" sz="1400" noProof="0" dirty="0">
                <a:sym typeface="Wingdings" panose="05000000000000000000" pitchFamily="2" charset="2"/>
              </a:rPr>
              <a:t> ja </a:t>
            </a:r>
            <a:r>
              <a:rPr lang="sv-FI" sz="1400" noProof="0" dirty="0" err="1">
                <a:sym typeface="Wingdings" panose="05000000000000000000" pitchFamily="2" charset="2"/>
              </a:rPr>
              <a:t>tietojärjestelmät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jatkossa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vai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jatkuuko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useisiin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järjestelmiin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kirjaaminen</a:t>
            </a:r>
            <a:r>
              <a:rPr lang="sv-FI" sz="1400" noProof="0" dirty="0">
                <a:sym typeface="Wingdings" panose="05000000000000000000" pitchFamily="2" charset="2"/>
              </a:rPr>
              <a:t> ja </a:t>
            </a:r>
            <a:r>
              <a:rPr lang="sv-FI" sz="1400" noProof="0" dirty="0" err="1">
                <a:sym typeface="Wingdings" panose="05000000000000000000" pitchFamily="2" charset="2"/>
              </a:rPr>
              <a:t>tiedon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hajanaisuus</a:t>
            </a:r>
            <a:endParaRPr lang="sv-FI" sz="1400" noProof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noProof="0" dirty="0" err="1">
                <a:sym typeface="Wingdings" panose="05000000000000000000" pitchFamily="2" charset="2"/>
              </a:rPr>
              <a:t>Saadaanko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sosiaaliturva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vihdoin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remontoitua</a:t>
            </a:r>
            <a:r>
              <a:rPr lang="sv-FI" sz="1400" noProof="0" dirty="0">
                <a:sym typeface="Wingdings" panose="05000000000000000000" pitchFamily="2" charset="2"/>
              </a:rPr>
              <a:t> TYP-</a:t>
            </a:r>
            <a:r>
              <a:rPr lang="sv-FI" sz="1400" noProof="0" dirty="0" err="1">
                <a:sym typeface="Wingdings" panose="05000000000000000000" pitchFamily="2" charset="2"/>
              </a:rPr>
              <a:t>asiakkaan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näkökulmasta</a:t>
            </a:r>
            <a:r>
              <a:rPr lang="sv-FI" sz="1400" noProof="0" dirty="0">
                <a:sym typeface="Wingdings" panose="05000000000000000000" pitchFamily="2" charset="2"/>
              </a:rPr>
              <a:t> </a:t>
            </a:r>
            <a:r>
              <a:rPr lang="sv-FI" sz="1400" noProof="0" dirty="0" err="1">
                <a:sym typeface="Wingdings" panose="05000000000000000000" pitchFamily="2" charset="2"/>
              </a:rPr>
              <a:t>selkeämmäksi</a:t>
            </a:r>
            <a:endParaRPr lang="sv-FI" sz="1400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019A76-D3E7-9351-187F-0FFFC30DB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14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24035E-6ABC-8319-A1DA-855911F778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BA15EE-1B4F-1E04-620B-D20972C6A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Timo Saari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2522AA-1860-ED74-7037-AB4520E31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40E8B05-AAD3-DB54-F479-83DA2BDAEC4E}"/>
              </a:ext>
            </a:extLst>
          </p:cNvPr>
          <p:cNvSpPr txBox="1">
            <a:spLocks/>
          </p:cNvSpPr>
          <p:nvPr/>
        </p:nvSpPr>
        <p:spPr>
          <a:xfrm>
            <a:off x="6586879" y="1858186"/>
            <a:ext cx="5242366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400" dirty="0"/>
              <a:t>Den planerade finansieringsmodell som ska sporra till skötsel av sysselsättningen överför kostnaderna för arbetslösheten i högre grad till kommunerna</a:t>
            </a:r>
          </a:p>
          <a:p>
            <a:pPr lvl="1"/>
            <a:r>
              <a:rPr lang="sv-FI" sz="1400" dirty="0"/>
              <a:t>De som har allra svårast att få sysselsättning behöver i allmänhet ändå social- och hälsovårdstjänster som välfärdsområdena svarar för</a:t>
            </a:r>
          </a:p>
          <a:p>
            <a:pPr lvl="1"/>
            <a:r>
              <a:rPr lang="sv-FI" sz="1400" dirty="0"/>
              <a:t>Också andra stadiets utbildning återfinns i huvudsak inom kommunöverskridande strukturer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dirty="0">
                <a:sym typeface="Wingdings" panose="05000000000000000000" pitchFamily="2" charset="2"/>
              </a:rPr>
              <a:t>Finns det i tider med åtstramad ekonomi och personalbrist tillräckligt med politisk vilja att satsa på tjänster för svårsysselsatta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dirty="0">
                <a:sym typeface="Wingdings" panose="05000000000000000000" pitchFamily="2" charset="2"/>
              </a:rPr>
              <a:t>Förbättras informationen och datasystemen i fortsättningen eller fortsätter man med registreringar i flera olika system och splittrad information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v-FI" sz="1400" dirty="0">
                <a:sym typeface="Wingdings" panose="05000000000000000000" pitchFamily="2" charset="2"/>
              </a:rPr>
              <a:t>Blir det slutligen möjligt att ändra den sociala tryggheten så att den blir tydligare för den sektorsövergripande samservicens kunder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26499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09FDB-AC08-6C8C-AE1B-FA325FFF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14" y="4414237"/>
            <a:ext cx="10636236" cy="1119501"/>
          </a:xfrm>
        </p:spPr>
        <p:txBody>
          <a:bodyPr/>
          <a:lstStyle/>
          <a:p>
            <a:r>
              <a:rPr lang="sv-FI" noProof="0" dirty="0" err="1"/>
              <a:t>Kaikkia</a:t>
            </a:r>
            <a:r>
              <a:rPr lang="sv-FI" noProof="0" dirty="0"/>
              <a:t> </a:t>
            </a:r>
            <a:r>
              <a:rPr lang="sv-FI" noProof="0" dirty="0" err="1"/>
              <a:t>tarvitaan</a:t>
            </a:r>
            <a:r>
              <a:rPr lang="sv-FI" noProof="0" dirty="0"/>
              <a:t> ja </a:t>
            </a:r>
            <a:r>
              <a:rPr lang="sv-FI" noProof="0" dirty="0" err="1"/>
              <a:t>jokaisesta</a:t>
            </a:r>
            <a:r>
              <a:rPr lang="sv-FI" noProof="0" dirty="0"/>
              <a:t> on </a:t>
            </a:r>
            <a:r>
              <a:rPr lang="sv-FI" noProof="0" dirty="0" err="1"/>
              <a:t>johonkin</a:t>
            </a:r>
            <a:br>
              <a:rPr lang="sv-FI" noProof="0" dirty="0"/>
            </a:br>
            <a:r>
              <a:rPr lang="sv-FI" noProof="0" dirty="0"/>
              <a:t>Alla behövs och alla kan bidra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355DB8-67A5-64DD-2A1D-FA15C739B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15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739BFC-9C07-6280-47CF-275E56CABA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E73014-164A-FF36-E1FB-75624F917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Timo Saari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8DA2865-2F5A-A7BD-93E8-38635750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pic>
        <p:nvPicPr>
          <p:cNvPr id="10" name="Kuva 9" descr="Kuva, joka sisältää kohteen henkilö, sisä, mies&#10;&#10;Kuvaus luotu automaattisesti">
            <a:extLst>
              <a:ext uri="{FF2B5EF4-FFF2-40B4-BE49-F238E27FC236}">
                <a16:creationId xmlns:a16="http://schemas.microsoft.com/office/drawing/2014/main" id="{F5E81960-742F-F6F2-045F-549865918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4" y="353992"/>
            <a:ext cx="5819909" cy="387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A1F3CFA-D024-466C-AC9C-C13EC10D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8" r="-1" b="115"/>
          <a:stretch/>
        </p:blipFill>
        <p:spPr>
          <a:xfrm>
            <a:off x="345587" y="461177"/>
            <a:ext cx="11350782" cy="653626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F04A331-1A84-4960-8E59-A7B8433CD9D6}"/>
              </a:ext>
            </a:extLst>
          </p:cNvPr>
          <p:cNvSpPr txBox="1"/>
          <p:nvPr/>
        </p:nvSpPr>
        <p:spPr>
          <a:xfrm>
            <a:off x="3237380" y="-67523"/>
            <a:ext cx="6487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tx2"/>
                </a:solidFill>
                <a:latin typeface="Kunstler Script" panose="030304020206070D0D06" pitchFamily="66" charset="0"/>
              </a:rPr>
              <a:t>Kiitos / </a:t>
            </a:r>
            <a:r>
              <a:rPr lang="fi-FI" sz="5400" b="1" dirty="0" err="1">
                <a:solidFill>
                  <a:schemeClr val="tx2"/>
                </a:solidFill>
                <a:latin typeface="Kunstler Script" panose="030304020206070D0D06" pitchFamily="66" charset="0"/>
              </a:rPr>
              <a:t>Tack</a:t>
            </a:r>
            <a:r>
              <a:rPr lang="fi-FI" sz="5400" b="1" dirty="0">
                <a:solidFill>
                  <a:schemeClr val="tx2"/>
                </a:solidFill>
                <a:latin typeface="Kunstler Script" panose="030304020206070D0D06" pitchFamily="66" charset="0"/>
              </a:rPr>
              <a:t> </a:t>
            </a:r>
            <a:r>
              <a:rPr lang="fi-FI" sz="5400" b="1" dirty="0" err="1">
                <a:solidFill>
                  <a:schemeClr val="tx2"/>
                </a:solidFill>
                <a:latin typeface="Kunstler Script" panose="030304020206070D0D06" pitchFamily="66" charset="0"/>
              </a:rPr>
              <a:t>så</a:t>
            </a:r>
            <a:r>
              <a:rPr lang="fi-FI" sz="5400" b="1" dirty="0">
                <a:solidFill>
                  <a:schemeClr val="tx2"/>
                </a:solidFill>
                <a:latin typeface="Kunstler Script" panose="030304020206070D0D06" pitchFamily="66" charset="0"/>
              </a:rPr>
              <a:t> </a:t>
            </a:r>
            <a:r>
              <a:rPr lang="fi-FI" sz="5400" b="1" dirty="0" err="1">
                <a:solidFill>
                  <a:schemeClr val="tx2"/>
                </a:solidFill>
                <a:latin typeface="Kunstler Script" panose="030304020206070D0D06" pitchFamily="66" charset="0"/>
              </a:rPr>
              <a:t>mycket</a:t>
            </a:r>
            <a:endParaRPr lang="fi-FI" sz="5400" b="1" dirty="0">
              <a:solidFill>
                <a:schemeClr val="tx2"/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0BFB17-D255-DFE1-3491-287350C7C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2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BCAF73-D956-578E-44C2-01C77507B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30.8.2022   |   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BF3D24-CA0F-ADB1-5CA6-979969ED5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 dirty="0"/>
              <a:t>Timo Saari</a:t>
            </a:r>
          </a:p>
        </p:txBody>
      </p:sp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FD4F2B41-0F15-00B5-3C40-844D93089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9728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B95C4950-E6A4-43B4-BE0B-1A25721F516A}"/>
              </a:ext>
            </a:extLst>
          </p:cNvPr>
          <p:cNvSpPr txBox="1"/>
          <p:nvPr/>
        </p:nvSpPr>
        <p:spPr>
          <a:xfrm>
            <a:off x="2105329" y="1190665"/>
            <a:ext cx="14391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v. 2002 Yhteispalvelu-kokeilu</a:t>
            </a:r>
            <a:br>
              <a:rPr lang="fi-FI" dirty="0"/>
            </a:b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C9C1122-6127-E841-C682-6784F2329809}"/>
              </a:ext>
            </a:extLst>
          </p:cNvPr>
          <p:cNvSpPr txBox="1"/>
          <p:nvPr/>
        </p:nvSpPr>
        <p:spPr>
          <a:xfrm>
            <a:off x="3766266" y="1267756"/>
            <a:ext cx="163796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v. 2003 Palvelukehitys jatkuu</a:t>
            </a:r>
            <a:br>
              <a:rPr lang="fi-FI" dirty="0"/>
            </a:br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B0A20BF-89C0-4DFC-D920-5B2AEB6C0872}"/>
              </a:ext>
            </a:extLst>
          </p:cNvPr>
          <p:cNvSpPr txBox="1"/>
          <p:nvPr/>
        </p:nvSpPr>
        <p:spPr>
          <a:xfrm>
            <a:off x="5404235" y="1405131"/>
            <a:ext cx="15505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v. 2015 TYP-lainsäädäntö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A1BEAB7-4E43-B874-4F7A-2A26E3B80552}"/>
              </a:ext>
            </a:extLst>
          </p:cNvPr>
          <p:cNvSpPr txBox="1"/>
          <p:nvPr/>
        </p:nvSpPr>
        <p:spPr>
          <a:xfrm>
            <a:off x="7042204" y="1405131"/>
            <a:ext cx="174487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1.1.2023 Hyvinvointi-</a:t>
            </a:r>
          </a:p>
          <a:p>
            <a:pPr algn="l"/>
            <a:r>
              <a:rPr lang="fi-FI" dirty="0"/>
              <a:t>alueet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5878E00-5F78-9341-22ED-3C6593072EB6}"/>
              </a:ext>
            </a:extLst>
          </p:cNvPr>
          <p:cNvSpPr txBox="1"/>
          <p:nvPr/>
        </p:nvSpPr>
        <p:spPr>
          <a:xfrm>
            <a:off x="8619214" y="1405131"/>
            <a:ext cx="162825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2025 TE-palvelut kuntien vastuulle?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730F19E-EB5B-CF3B-F047-FE809D253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C521485D-1FB8-D2A4-DCA4-D503217F87FA}"/>
              </a:ext>
            </a:extLst>
          </p:cNvPr>
          <p:cNvSpPr txBox="1"/>
          <p:nvPr/>
        </p:nvSpPr>
        <p:spPr>
          <a:xfrm>
            <a:off x="5404234" y="4760371"/>
            <a:ext cx="144732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/>
              <a:t>år 2015</a:t>
            </a:r>
          </a:p>
          <a:p>
            <a:pPr algn="l"/>
            <a:r>
              <a:rPr lang="sv-FI"/>
              <a:t>Lagstiftning om sektors-övergripande samservice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97D8FEF-D9C8-EF91-5555-D2E9F1A3F989}"/>
              </a:ext>
            </a:extLst>
          </p:cNvPr>
          <p:cNvSpPr txBox="1"/>
          <p:nvPr/>
        </p:nvSpPr>
        <p:spPr>
          <a:xfrm>
            <a:off x="3766265" y="4759247"/>
            <a:ext cx="163796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 dirty="0"/>
              <a:t>år 2003</a:t>
            </a:r>
          </a:p>
          <a:p>
            <a:pPr algn="l"/>
            <a:r>
              <a:rPr lang="sv-FI" dirty="0"/>
              <a:t>Utvecklingen </a:t>
            </a:r>
            <a:br>
              <a:rPr lang="sv-FI" dirty="0"/>
            </a:br>
            <a:r>
              <a:rPr lang="sv-FI" dirty="0"/>
              <a:t>av servicen fortsätter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E4BEF3A-CDE1-D694-279E-00DF13AF4961}"/>
              </a:ext>
            </a:extLst>
          </p:cNvPr>
          <p:cNvSpPr txBox="1"/>
          <p:nvPr/>
        </p:nvSpPr>
        <p:spPr>
          <a:xfrm>
            <a:off x="7042204" y="4759247"/>
            <a:ext cx="125823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/>
              <a:t>1.1.2023 Välfärds-områden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1F61674-293A-55B8-911B-DA6F0C722AE1}"/>
              </a:ext>
            </a:extLst>
          </p:cNvPr>
          <p:cNvSpPr txBox="1"/>
          <p:nvPr/>
        </p:nvSpPr>
        <p:spPr>
          <a:xfrm>
            <a:off x="2105329" y="4756854"/>
            <a:ext cx="14391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/>
              <a:t>år 2002</a:t>
            </a:r>
            <a:br>
              <a:rPr lang="sv-FI"/>
            </a:br>
            <a:r>
              <a:rPr lang="sv-FI"/>
              <a:t>Försök med samservice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7BB4D41-5053-F442-FD74-8C248514105E}"/>
              </a:ext>
            </a:extLst>
          </p:cNvPr>
          <p:cNvSpPr txBox="1"/>
          <p:nvPr/>
        </p:nvSpPr>
        <p:spPr>
          <a:xfrm>
            <a:off x="8642624" y="4737837"/>
            <a:ext cx="18729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FI" dirty="0"/>
              <a:t>2025 Arbets- och näringstjänsterna överförs till kommunerna?</a:t>
            </a:r>
          </a:p>
        </p:txBody>
      </p:sp>
    </p:spTree>
    <p:extLst>
      <p:ext uri="{BB962C8B-B14F-4D97-AF65-F5344CB8AC3E}">
        <p14:creationId xmlns:p14="http://schemas.microsoft.com/office/powerpoint/2010/main" val="27480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D5E57A7-555D-428C-832E-132E8F06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20" y="470390"/>
            <a:ext cx="10869566" cy="1119501"/>
          </a:xfrm>
        </p:spPr>
        <p:txBody>
          <a:bodyPr/>
          <a:lstStyle/>
          <a:p>
            <a:r>
              <a:rPr lang="sv-FI" noProof="0" dirty="0" err="1"/>
              <a:t>Järjestämisvastuu</a:t>
            </a:r>
            <a:r>
              <a:rPr lang="sv-FI" noProof="0" dirty="0"/>
              <a:t> </a:t>
            </a:r>
            <a:r>
              <a:rPr lang="sv-FI" noProof="0" dirty="0" err="1"/>
              <a:t>nyt</a:t>
            </a:r>
            <a:r>
              <a:rPr lang="sv-FI" noProof="0" dirty="0"/>
              <a:t> </a:t>
            </a:r>
            <a:r>
              <a:rPr lang="sv-FI" noProof="0" dirty="0" err="1"/>
              <a:t>kunta</a:t>
            </a:r>
            <a:r>
              <a:rPr lang="sv-FI" noProof="0" dirty="0"/>
              <a:t>/</a:t>
            </a:r>
            <a:r>
              <a:rPr lang="sv-FI" noProof="0" dirty="0" err="1"/>
              <a:t>valtio</a:t>
            </a:r>
            <a:br>
              <a:rPr lang="sv-FI" noProof="0" dirty="0"/>
            </a:br>
            <a:r>
              <a:rPr lang="sv-FI" noProof="0" dirty="0"/>
              <a:t>		Nu är ansvaret delat kommun/stat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BF385AA-4F2B-471D-963C-43D7EBAAD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04" y="1860330"/>
            <a:ext cx="5094402" cy="4085499"/>
          </a:xfrm>
        </p:spPr>
        <p:txBody>
          <a:bodyPr>
            <a:normAutofit fontScale="70000" lnSpcReduction="20000"/>
          </a:bodyPr>
          <a:lstStyle/>
          <a:p>
            <a:r>
              <a:rPr lang="sv-FI" noProof="0" dirty="0" err="1"/>
              <a:t>Tällä</a:t>
            </a:r>
            <a:r>
              <a:rPr lang="sv-FI" noProof="0" dirty="0"/>
              <a:t> </a:t>
            </a:r>
            <a:r>
              <a:rPr lang="sv-FI" noProof="0" dirty="0" err="1"/>
              <a:t>hetkellä</a:t>
            </a:r>
            <a:r>
              <a:rPr lang="sv-FI" noProof="0" dirty="0"/>
              <a:t> </a:t>
            </a:r>
            <a:r>
              <a:rPr lang="sv-FI" noProof="0" dirty="0" err="1"/>
              <a:t>työllisyyspalveluiden</a:t>
            </a:r>
            <a:r>
              <a:rPr lang="sv-FI" noProof="0" dirty="0"/>
              <a:t> </a:t>
            </a:r>
            <a:r>
              <a:rPr lang="sv-FI" noProof="0" dirty="0" err="1"/>
              <a:t>järjestämisvastuu</a:t>
            </a:r>
            <a:r>
              <a:rPr lang="sv-FI" noProof="0" dirty="0"/>
              <a:t> on </a:t>
            </a:r>
            <a:r>
              <a:rPr lang="sv-FI" noProof="0" dirty="0" err="1"/>
              <a:t>jaettu</a:t>
            </a:r>
            <a:r>
              <a:rPr lang="sv-FI" noProof="0" dirty="0"/>
              <a:t> </a:t>
            </a:r>
            <a:r>
              <a:rPr lang="sv-FI" noProof="0" dirty="0" err="1"/>
              <a:t>Suomen</a:t>
            </a:r>
            <a:r>
              <a:rPr lang="sv-FI" noProof="0" dirty="0"/>
              <a:t> </a:t>
            </a:r>
            <a:r>
              <a:rPr lang="sv-FI" noProof="0" dirty="0" err="1"/>
              <a:t>valtion</a:t>
            </a:r>
            <a:r>
              <a:rPr lang="sv-FI" noProof="0" dirty="0"/>
              <a:t> ja </a:t>
            </a:r>
            <a:r>
              <a:rPr lang="sv-FI" noProof="0" dirty="0" err="1"/>
              <a:t>kuntien</a:t>
            </a:r>
            <a:r>
              <a:rPr lang="sv-FI" noProof="0" dirty="0"/>
              <a:t> </a:t>
            </a:r>
            <a:r>
              <a:rPr lang="sv-FI" noProof="0" dirty="0" err="1"/>
              <a:t>välillä</a:t>
            </a:r>
            <a:endParaRPr lang="sv-FI" noProof="0" dirty="0"/>
          </a:p>
          <a:p>
            <a:pPr lvl="1"/>
            <a:r>
              <a:rPr lang="sv-FI" noProof="0" dirty="0" err="1"/>
              <a:t>Kunnilla</a:t>
            </a:r>
            <a:r>
              <a:rPr lang="sv-FI" noProof="0" dirty="0"/>
              <a:t> on </a:t>
            </a:r>
            <a:r>
              <a:rPr lang="sv-FI" noProof="0" dirty="0" err="1"/>
              <a:t>työllisyyden</a:t>
            </a:r>
            <a:r>
              <a:rPr lang="sv-FI" noProof="0" dirty="0"/>
              <a:t> </a:t>
            </a:r>
            <a:r>
              <a:rPr lang="sv-FI" noProof="0" dirty="0" err="1"/>
              <a:t>tehtäviä</a:t>
            </a:r>
            <a:r>
              <a:rPr lang="sv-FI" noProof="0" dirty="0"/>
              <a:t> </a:t>
            </a:r>
            <a:r>
              <a:rPr lang="sv-FI" noProof="0" dirty="0" err="1"/>
              <a:t>jotka</a:t>
            </a:r>
            <a:r>
              <a:rPr lang="sv-FI" noProof="0" dirty="0"/>
              <a:t> </a:t>
            </a:r>
            <a:r>
              <a:rPr lang="sv-FI" noProof="0" dirty="0" err="1"/>
              <a:t>liittyvät</a:t>
            </a:r>
            <a:r>
              <a:rPr lang="sv-FI" noProof="0" dirty="0"/>
              <a:t> soten </a:t>
            </a:r>
            <a:r>
              <a:rPr lang="sv-FI" noProof="0" dirty="0" err="1"/>
              <a:t>kautta</a:t>
            </a:r>
            <a:r>
              <a:rPr lang="sv-FI" noProof="0" dirty="0"/>
              <a:t> </a:t>
            </a:r>
            <a:r>
              <a:rPr lang="sv-FI" noProof="0" dirty="0" err="1"/>
              <a:t>vaikeasti</a:t>
            </a:r>
            <a:r>
              <a:rPr lang="sv-FI" noProof="0" dirty="0"/>
              <a:t> </a:t>
            </a:r>
            <a:r>
              <a:rPr lang="sv-FI" noProof="0" dirty="0" err="1"/>
              <a:t>työllistyvien</a:t>
            </a:r>
            <a:r>
              <a:rPr lang="sv-FI" noProof="0" dirty="0"/>
              <a:t> </a:t>
            </a:r>
            <a:r>
              <a:rPr lang="sv-FI" noProof="0" dirty="0" err="1"/>
              <a:t>palveluihin</a:t>
            </a:r>
            <a:endParaRPr lang="sv-FI" noProof="0" dirty="0"/>
          </a:p>
          <a:p>
            <a:pPr lvl="2">
              <a:spcBef>
                <a:spcPts val="300"/>
              </a:spcBef>
            </a:pP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kuntouttavasta</a:t>
            </a:r>
            <a:r>
              <a:rPr lang="sv-FI" noProof="0" dirty="0"/>
              <a:t> </a:t>
            </a:r>
            <a:r>
              <a:rPr lang="sv-FI" noProof="0" dirty="0" err="1"/>
              <a:t>työtoiminnasta</a:t>
            </a:r>
            <a:endParaRPr lang="sv-FI" noProof="0" dirty="0"/>
          </a:p>
          <a:p>
            <a:pPr lvl="2">
              <a:spcBef>
                <a:spcPts val="300"/>
              </a:spcBef>
            </a:pPr>
            <a:r>
              <a:rPr lang="sv-FI" noProof="0" dirty="0" err="1"/>
              <a:t>Velvoitetyöllistäminen</a:t>
            </a:r>
            <a:r>
              <a:rPr lang="sv-FI" noProof="0" dirty="0"/>
              <a:t> (</a:t>
            </a: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julkisesta</a:t>
            </a:r>
            <a:r>
              <a:rPr lang="sv-FI" noProof="0" dirty="0"/>
              <a:t> </a:t>
            </a:r>
            <a:r>
              <a:rPr lang="sv-FI" noProof="0" dirty="0" err="1"/>
              <a:t>työvoima</a:t>
            </a:r>
            <a:r>
              <a:rPr lang="sv-FI" noProof="0" dirty="0"/>
              <a:t>- ja </a:t>
            </a:r>
            <a:r>
              <a:rPr lang="sv-FI" noProof="0" dirty="0" err="1"/>
              <a:t>yrityspalvelusta</a:t>
            </a:r>
            <a:r>
              <a:rPr lang="sv-FI" noProof="0" dirty="0"/>
              <a:t>)</a:t>
            </a:r>
          </a:p>
          <a:p>
            <a:pPr lvl="2">
              <a:spcBef>
                <a:spcPts val="300"/>
              </a:spcBef>
            </a:pP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työllistymistä</a:t>
            </a:r>
            <a:r>
              <a:rPr lang="sv-FI" noProof="0" dirty="0"/>
              <a:t> </a:t>
            </a:r>
            <a:r>
              <a:rPr lang="sv-FI" noProof="0" dirty="0" err="1"/>
              <a:t>edistävästä</a:t>
            </a:r>
            <a:r>
              <a:rPr lang="sv-FI" noProof="0" dirty="0"/>
              <a:t> </a:t>
            </a:r>
            <a:r>
              <a:rPr lang="sv-FI" noProof="0" dirty="0" err="1"/>
              <a:t>monialaisesta</a:t>
            </a:r>
            <a:r>
              <a:rPr lang="sv-FI" noProof="0" dirty="0"/>
              <a:t> </a:t>
            </a:r>
            <a:r>
              <a:rPr lang="sv-FI" noProof="0" dirty="0" err="1"/>
              <a:t>yhteispalvelusta</a:t>
            </a:r>
            <a:endParaRPr lang="sv-FI" noProof="0" dirty="0"/>
          </a:p>
          <a:p>
            <a:pPr lvl="2">
              <a:spcBef>
                <a:spcPts val="300"/>
              </a:spcBef>
            </a:pPr>
            <a:r>
              <a:rPr lang="sv-FI" noProof="0" dirty="0" err="1"/>
              <a:t>Kunnalle</a:t>
            </a:r>
            <a:r>
              <a:rPr lang="sv-FI" noProof="0" dirty="0"/>
              <a:t> </a:t>
            </a:r>
            <a:r>
              <a:rPr lang="sv-FI" noProof="0" dirty="0" err="1"/>
              <a:t>kuuluvat</a:t>
            </a:r>
            <a:r>
              <a:rPr lang="sv-FI" noProof="0" dirty="0"/>
              <a:t> </a:t>
            </a:r>
            <a:r>
              <a:rPr lang="sv-FI" noProof="0" dirty="0" err="1"/>
              <a:t>Kuntalain</a:t>
            </a:r>
            <a:r>
              <a:rPr lang="sv-FI" noProof="0" dirty="0"/>
              <a:t> </a:t>
            </a:r>
            <a:r>
              <a:rPr lang="sv-FI" noProof="0" dirty="0" err="1"/>
              <a:t>mukaiset</a:t>
            </a:r>
            <a:r>
              <a:rPr lang="sv-FI" noProof="0" dirty="0"/>
              <a:t> </a:t>
            </a:r>
            <a:r>
              <a:rPr lang="sv-FI" noProof="0" dirty="0" err="1"/>
              <a:t>yleiset</a:t>
            </a:r>
            <a:r>
              <a:rPr lang="sv-FI" noProof="0" dirty="0"/>
              <a:t> </a:t>
            </a:r>
            <a:r>
              <a:rPr lang="sv-FI" noProof="0" dirty="0" err="1"/>
              <a:t>elinvoimatehtävät</a:t>
            </a:r>
            <a:r>
              <a:rPr lang="sv-FI" noProof="0" dirty="0"/>
              <a:t> </a:t>
            </a:r>
            <a:r>
              <a:rPr lang="sv-FI" noProof="0" dirty="0" err="1"/>
              <a:t>liittyvät</a:t>
            </a:r>
            <a:r>
              <a:rPr lang="sv-FI" noProof="0" dirty="0"/>
              <a:t> </a:t>
            </a:r>
            <a:r>
              <a:rPr lang="sv-FI" noProof="0" dirty="0" err="1"/>
              <a:t>myös</a:t>
            </a:r>
            <a:r>
              <a:rPr lang="sv-FI" noProof="0" dirty="0"/>
              <a:t> </a:t>
            </a:r>
            <a:r>
              <a:rPr lang="sv-FI" noProof="0" dirty="0" err="1"/>
              <a:t>työllisyyden</a:t>
            </a:r>
            <a:r>
              <a:rPr lang="sv-FI" noProof="0" dirty="0"/>
              <a:t> </a:t>
            </a:r>
            <a:r>
              <a:rPr lang="sv-FI" noProof="0" dirty="0" err="1"/>
              <a:t>edistämiseen</a:t>
            </a:r>
            <a:endParaRPr lang="sv-FI" noProof="0" dirty="0"/>
          </a:p>
          <a:p>
            <a:pPr lvl="2">
              <a:spcBef>
                <a:spcPts val="300"/>
              </a:spcBef>
            </a:pPr>
            <a:r>
              <a:rPr lang="sv-FI" noProof="0" dirty="0" err="1"/>
              <a:t>Kunnan</a:t>
            </a:r>
            <a:r>
              <a:rPr lang="sv-FI" noProof="0" dirty="0"/>
              <a:t> </a:t>
            </a:r>
            <a:r>
              <a:rPr lang="sv-FI" noProof="0" dirty="0" err="1"/>
              <a:t>vastuu</a:t>
            </a:r>
            <a:r>
              <a:rPr lang="sv-FI" noProof="0" dirty="0"/>
              <a:t> </a:t>
            </a:r>
            <a:r>
              <a:rPr lang="sv-FI" noProof="0" dirty="0" err="1"/>
              <a:t>työmarkkinatuesta</a:t>
            </a:r>
            <a:r>
              <a:rPr lang="sv-FI" noProof="0" dirty="0"/>
              <a:t> (</a:t>
            </a:r>
            <a:r>
              <a:rPr lang="sv-FI" noProof="0" dirty="0" err="1"/>
              <a:t>Työttömyysturvalaki</a:t>
            </a:r>
            <a:r>
              <a:rPr lang="sv-FI" noProof="0" dirty="0"/>
              <a:t>)</a:t>
            </a:r>
          </a:p>
          <a:p>
            <a:r>
              <a:rPr lang="sv-FI" noProof="0" dirty="0" err="1"/>
              <a:t>Valtiolla</a:t>
            </a:r>
            <a:r>
              <a:rPr lang="sv-FI" noProof="0" dirty="0"/>
              <a:t> </a:t>
            </a:r>
            <a:r>
              <a:rPr lang="sv-FI" noProof="0" dirty="0" err="1"/>
              <a:t>taas</a:t>
            </a:r>
            <a:r>
              <a:rPr lang="sv-FI" noProof="0" dirty="0"/>
              <a:t> on </a:t>
            </a:r>
            <a:r>
              <a:rPr lang="sv-FI" noProof="0" dirty="0" err="1"/>
              <a:t>vastuu</a:t>
            </a:r>
            <a:r>
              <a:rPr lang="sv-FI" noProof="0" dirty="0"/>
              <a:t> </a:t>
            </a:r>
            <a:r>
              <a:rPr lang="sv-FI" noProof="0" dirty="0" err="1"/>
              <a:t>työmarkkinoiden</a:t>
            </a:r>
            <a:r>
              <a:rPr lang="sv-FI" noProof="0" dirty="0"/>
              <a:t> </a:t>
            </a:r>
            <a:r>
              <a:rPr lang="sv-FI" noProof="0" dirty="0" err="1"/>
              <a:t>toimivuudesta</a:t>
            </a:r>
            <a:r>
              <a:rPr lang="sv-FI" noProof="0" dirty="0"/>
              <a:t>, </a:t>
            </a:r>
            <a:r>
              <a:rPr lang="sv-FI" noProof="0" dirty="0" err="1"/>
              <a:t>työvoiman</a:t>
            </a:r>
            <a:r>
              <a:rPr lang="sv-FI" noProof="0" dirty="0"/>
              <a:t> </a:t>
            </a:r>
            <a:r>
              <a:rPr lang="sv-FI" noProof="0" dirty="0" err="1"/>
              <a:t>saatavuudesta</a:t>
            </a:r>
            <a:r>
              <a:rPr lang="sv-FI" noProof="0" dirty="0"/>
              <a:t> ja </a:t>
            </a:r>
            <a:r>
              <a:rPr lang="sv-FI" noProof="0" dirty="0" err="1"/>
              <a:t>työllisyydestä</a:t>
            </a:r>
            <a:r>
              <a:rPr lang="sv-FI" noProof="0" dirty="0"/>
              <a:t> </a:t>
            </a:r>
            <a:r>
              <a:rPr lang="sv-FI" noProof="0" dirty="0" err="1"/>
              <a:t>sekä</a:t>
            </a:r>
            <a:r>
              <a:rPr lang="sv-FI" noProof="0" dirty="0"/>
              <a:t> </a:t>
            </a:r>
            <a:r>
              <a:rPr lang="sv-FI" noProof="0" dirty="0" err="1"/>
              <a:t>suurimmasta</a:t>
            </a:r>
            <a:r>
              <a:rPr lang="sv-FI" noProof="0" dirty="0"/>
              <a:t> </a:t>
            </a:r>
            <a:r>
              <a:rPr lang="sv-FI" noProof="0" dirty="0" err="1"/>
              <a:t>osasta</a:t>
            </a:r>
            <a:r>
              <a:rPr lang="sv-FI" noProof="0" dirty="0"/>
              <a:t> </a:t>
            </a:r>
            <a:r>
              <a:rPr lang="sv-FI" noProof="0" dirty="0" err="1"/>
              <a:t>työvoimapalveluiden</a:t>
            </a:r>
            <a:r>
              <a:rPr lang="sv-FI" noProof="0" dirty="0"/>
              <a:t> </a:t>
            </a:r>
            <a:r>
              <a:rPr lang="sv-FI" noProof="0" dirty="0" err="1"/>
              <a:t>järjestämisestä</a:t>
            </a:r>
            <a:r>
              <a:rPr lang="sv-FI" noProof="0" dirty="0"/>
              <a:t> (</a:t>
            </a: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elinkeino</a:t>
            </a:r>
            <a:r>
              <a:rPr lang="sv-FI" noProof="0" dirty="0"/>
              <a:t>-, </a:t>
            </a:r>
            <a:r>
              <a:rPr lang="sv-FI" noProof="0" dirty="0" err="1"/>
              <a:t>liikenne</a:t>
            </a:r>
            <a:r>
              <a:rPr lang="sv-FI" noProof="0" dirty="0"/>
              <a:t>- ja </a:t>
            </a:r>
            <a:r>
              <a:rPr lang="sv-FI" noProof="0" dirty="0" err="1"/>
              <a:t>ympäristökeskuksista</a:t>
            </a:r>
            <a:r>
              <a:rPr lang="sv-FI" noProof="0" dirty="0"/>
              <a:t>), (</a:t>
            </a: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julkisesta</a:t>
            </a:r>
            <a:r>
              <a:rPr lang="sv-FI" noProof="0" dirty="0"/>
              <a:t> </a:t>
            </a:r>
            <a:r>
              <a:rPr lang="sv-FI" noProof="0" dirty="0" err="1"/>
              <a:t>työvoima</a:t>
            </a:r>
            <a:r>
              <a:rPr lang="sv-FI" noProof="0" dirty="0"/>
              <a:t>- ja </a:t>
            </a:r>
            <a:r>
              <a:rPr lang="sv-FI" noProof="0" dirty="0" err="1"/>
              <a:t>yrityspalvelusta</a:t>
            </a:r>
            <a:r>
              <a:rPr lang="sv-FI" noProof="0" dirty="0"/>
              <a:t>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CDA1421-5539-4907-9372-D9D62AEE5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4078AF-551C-443B-A1A0-3DEA3C3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Saari Timo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9CAB25E-5116-8A36-1DD8-6DBD7924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28D625E-2BF0-7AAF-6E6A-C7141A7B3C94}"/>
              </a:ext>
            </a:extLst>
          </p:cNvPr>
          <p:cNvSpPr txBox="1">
            <a:spLocks/>
          </p:cNvSpPr>
          <p:nvPr/>
        </p:nvSpPr>
        <p:spPr>
          <a:xfrm>
            <a:off x="6297098" y="1864629"/>
            <a:ext cx="5557700" cy="441382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2500" dirty="0"/>
              <a:t>För närvarande är ansvaret för att ordna sysselsättnings-tjänster delat mellan finska staten och kommunerna</a:t>
            </a:r>
          </a:p>
          <a:p>
            <a:pPr lvl="1"/>
            <a:r>
              <a:rPr lang="sv-FI" sz="2500" dirty="0"/>
              <a:t>Kommunerna har sysselsättningsuppgifter som via social- och hälsovården hänför sig till tjänsterna för svårsysselsatta</a:t>
            </a:r>
          </a:p>
          <a:p>
            <a:pPr lvl="2">
              <a:spcBef>
                <a:spcPts val="300"/>
              </a:spcBef>
            </a:pPr>
            <a:r>
              <a:rPr lang="sv-FI" sz="2000" dirty="0"/>
              <a:t>Lagen om arbetsverksamhet i rehabiliteringssyfte</a:t>
            </a:r>
          </a:p>
          <a:p>
            <a:pPr lvl="2">
              <a:spcBef>
                <a:spcPts val="300"/>
              </a:spcBef>
            </a:pPr>
            <a:r>
              <a:rPr lang="sv-FI" sz="2000" dirty="0"/>
              <a:t>Sysselsättningsskyldighet (Lagen om offentlig arbetskrafts- och företagsservice)</a:t>
            </a:r>
          </a:p>
          <a:p>
            <a:pPr lvl="2">
              <a:spcBef>
                <a:spcPts val="300"/>
              </a:spcBef>
            </a:pPr>
            <a:r>
              <a:rPr lang="sv-FI" sz="2000" dirty="0"/>
              <a:t>Lagen om sektorsövergripande samservice som främjar sysselsättningen</a:t>
            </a:r>
          </a:p>
          <a:p>
            <a:pPr lvl="2">
              <a:spcBef>
                <a:spcPts val="300"/>
              </a:spcBef>
            </a:pPr>
            <a:r>
              <a:rPr lang="sv-FI" sz="2000" dirty="0"/>
              <a:t>De allmänna livskraftsuppgifter som enligt kommunallagen ankommer på kommunerna gäller också främjande av sysselsättningen</a:t>
            </a:r>
          </a:p>
          <a:p>
            <a:pPr lvl="2">
              <a:spcBef>
                <a:spcPts val="300"/>
              </a:spcBef>
            </a:pPr>
            <a:r>
              <a:rPr lang="sv-FI" sz="2000" dirty="0"/>
              <a:t>Kommunens ansvar för arbetsmarknadsstödet (Lagen om utkomstskydd för arbetslösa)</a:t>
            </a:r>
          </a:p>
          <a:p>
            <a:r>
              <a:rPr lang="sv-FI" sz="2500" dirty="0"/>
              <a:t>Staten svarar i sin tur för fungerande arbetsmarknader, tillgången på arbetskraft och sysselsättningen samt för ordnandet av största delen av arbetskraftsservicen (Lagen om närings-, trafik- och miljöcentralerna), (Lagen om offentlig arbetskrafts- och företagsservice)</a:t>
            </a:r>
          </a:p>
        </p:txBody>
      </p:sp>
    </p:spTree>
    <p:extLst>
      <p:ext uri="{BB962C8B-B14F-4D97-AF65-F5344CB8AC3E}">
        <p14:creationId xmlns:p14="http://schemas.microsoft.com/office/powerpoint/2010/main" val="18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824623C-EBD9-4964-BFE7-E2511BE2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Järjestämisvastuu</a:t>
            </a:r>
            <a:r>
              <a:rPr lang="sv-FI" noProof="0" dirty="0"/>
              <a:t> </a:t>
            </a:r>
            <a:r>
              <a:rPr lang="sv-FI" noProof="0" dirty="0" err="1"/>
              <a:t>jatkossa</a:t>
            </a:r>
            <a:r>
              <a:rPr lang="sv-FI" noProof="0" dirty="0"/>
              <a:t> </a:t>
            </a:r>
            <a:br>
              <a:rPr lang="sv-FI" noProof="0" dirty="0"/>
            </a:br>
            <a:r>
              <a:rPr lang="sv-FI" noProof="0" dirty="0"/>
              <a:t>			Ansvaret i fortsättningen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7217F5-21E4-435E-8F91-698D4679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4" y="1860330"/>
            <a:ext cx="5094402" cy="4085499"/>
          </a:xfrm>
        </p:spPr>
        <p:txBody>
          <a:bodyPr>
            <a:normAutofit fontScale="70000" lnSpcReduction="20000"/>
          </a:bodyPr>
          <a:lstStyle/>
          <a:p>
            <a:r>
              <a:rPr lang="sv-FI" noProof="0" dirty="0" err="1"/>
              <a:t>Kuntien</a:t>
            </a:r>
            <a:r>
              <a:rPr lang="sv-FI" noProof="0" dirty="0"/>
              <a:t> </a:t>
            </a:r>
            <a:r>
              <a:rPr lang="sv-FI" noProof="0" dirty="0" err="1"/>
              <a:t>järjestämisvastuu</a:t>
            </a:r>
            <a:r>
              <a:rPr lang="sv-FI" noProof="0" dirty="0"/>
              <a:t> </a:t>
            </a:r>
            <a:r>
              <a:rPr lang="sv-FI" noProof="0" dirty="0" err="1"/>
              <a:t>sote-palveluista</a:t>
            </a:r>
            <a:r>
              <a:rPr lang="sv-FI" noProof="0" dirty="0"/>
              <a:t> </a:t>
            </a:r>
            <a:r>
              <a:rPr lang="sv-FI" noProof="0" dirty="0" err="1"/>
              <a:t>siirtyy</a:t>
            </a:r>
            <a:r>
              <a:rPr lang="sv-FI" noProof="0" dirty="0"/>
              <a:t> </a:t>
            </a:r>
            <a:r>
              <a:rPr lang="sv-FI" noProof="0" dirty="0" err="1"/>
              <a:t>hyvinvointialueille</a:t>
            </a:r>
            <a:r>
              <a:rPr lang="sv-FI" noProof="0" dirty="0"/>
              <a:t> 2023 (</a:t>
            </a:r>
            <a:r>
              <a:rPr lang="sv-FI" noProof="0" dirty="0" err="1"/>
              <a:t>Laki</a:t>
            </a:r>
            <a:r>
              <a:rPr lang="sv-FI" noProof="0" dirty="0"/>
              <a:t> </a:t>
            </a:r>
            <a:r>
              <a:rPr lang="sv-FI" noProof="0" dirty="0" err="1"/>
              <a:t>hyvinvointialueesta</a:t>
            </a:r>
            <a:r>
              <a:rPr lang="sv-FI" noProof="0" dirty="0"/>
              <a:t>) </a:t>
            </a:r>
          </a:p>
          <a:p>
            <a:pPr lvl="1"/>
            <a:r>
              <a:rPr lang="sv-FI" noProof="0" dirty="0" err="1"/>
              <a:t>Tämä</a:t>
            </a:r>
            <a:r>
              <a:rPr lang="sv-FI" noProof="0" dirty="0"/>
              <a:t> </a:t>
            </a:r>
            <a:r>
              <a:rPr lang="sv-FI" noProof="0" dirty="0" err="1"/>
              <a:t>siirtää</a:t>
            </a:r>
            <a:r>
              <a:rPr lang="sv-FI" noProof="0" dirty="0"/>
              <a:t> </a:t>
            </a:r>
            <a:r>
              <a:rPr lang="sv-FI" noProof="0" dirty="0" err="1"/>
              <a:t>kuntien</a:t>
            </a:r>
            <a:r>
              <a:rPr lang="sv-FI" noProof="0" dirty="0"/>
              <a:t> </a:t>
            </a:r>
            <a:r>
              <a:rPr lang="sv-FI" noProof="0" dirty="0" err="1"/>
              <a:t>sotetehtävät</a:t>
            </a:r>
            <a:r>
              <a:rPr lang="sv-FI" noProof="0" dirty="0"/>
              <a:t> ja -</a:t>
            </a:r>
            <a:r>
              <a:rPr lang="sv-FI" noProof="0" dirty="0" err="1"/>
              <a:t>henkilöstön</a:t>
            </a:r>
            <a:r>
              <a:rPr lang="sv-FI" noProof="0" dirty="0"/>
              <a:t> </a:t>
            </a:r>
            <a:r>
              <a:rPr lang="sv-FI" noProof="0" dirty="0" err="1"/>
              <a:t>hyvinvointialueille</a:t>
            </a:r>
            <a:endParaRPr lang="sv-FI" noProof="0" dirty="0"/>
          </a:p>
          <a:p>
            <a:r>
              <a:rPr lang="sv-FI" noProof="0" dirty="0" err="1"/>
              <a:t>Vastaavasti</a:t>
            </a:r>
            <a:r>
              <a:rPr lang="sv-FI" noProof="0" dirty="0"/>
              <a:t> </a:t>
            </a:r>
            <a:r>
              <a:rPr lang="sv-FI" noProof="0" dirty="0" err="1"/>
              <a:t>työllisyyspalveluiden</a:t>
            </a:r>
            <a:r>
              <a:rPr lang="sv-FI" noProof="0" dirty="0"/>
              <a:t> </a:t>
            </a:r>
            <a:r>
              <a:rPr lang="sv-FI" noProof="0" dirty="0" err="1"/>
              <a:t>järjestämisvastuu</a:t>
            </a:r>
            <a:r>
              <a:rPr lang="sv-FI" noProof="0" dirty="0"/>
              <a:t> </a:t>
            </a:r>
            <a:r>
              <a:rPr lang="sv-FI" noProof="0" dirty="0" err="1"/>
              <a:t>siirtyy</a:t>
            </a:r>
            <a:r>
              <a:rPr lang="sv-FI" noProof="0" dirty="0"/>
              <a:t> </a:t>
            </a:r>
            <a:r>
              <a:rPr lang="sv-FI" noProof="0" dirty="0" err="1"/>
              <a:t>kunnille</a:t>
            </a:r>
            <a:r>
              <a:rPr lang="sv-FI" noProof="0" dirty="0"/>
              <a:t> 2025</a:t>
            </a:r>
          </a:p>
          <a:p>
            <a:r>
              <a:rPr lang="sv-FI" noProof="0" dirty="0" err="1"/>
              <a:t>Suuri</a:t>
            </a:r>
            <a:r>
              <a:rPr lang="sv-FI" noProof="0" dirty="0"/>
              <a:t> osa TE-</a:t>
            </a:r>
            <a:r>
              <a:rPr lang="sv-FI" noProof="0" dirty="0" err="1"/>
              <a:t>palveluista</a:t>
            </a:r>
            <a:r>
              <a:rPr lang="sv-FI" noProof="0" dirty="0"/>
              <a:t> on </a:t>
            </a:r>
            <a:r>
              <a:rPr lang="sv-FI" noProof="0" dirty="0" err="1"/>
              <a:t>ostopalveluita</a:t>
            </a:r>
            <a:endParaRPr lang="sv-FI" noProof="0" dirty="0"/>
          </a:p>
          <a:p>
            <a:pPr lvl="1"/>
            <a:r>
              <a:rPr lang="sv-FI" noProof="0" dirty="0"/>
              <a:t>ELY-</a:t>
            </a:r>
            <a:r>
              <a:rPr lang="sv-FI" noProof="0" dirty="0" err="1"/>
              <a:t>keskukset</a:t>
            </a:r>
            <a:r>
              <a:rPr lang="sv-FI" noProof="0" dirty="0"/>
              <a:t> </a:t>
            </a:r>
            <a:r>
              <a:rPr lang="sv-FI" noProof="0" dirty="0" err="1"/>
              <a:t>ovat</a:t>
            </a:r>
            <a:r>
              <a:rPr lang="sv-FI" noProof="0" dirty="0"/>
              <a:t> </a:t>
            </a:r>
            <a:r>
              <a:rPr lang="sv-FI" noProof="0" dirty="0" err="1"/>
              <a:t>kilpailuttaneet</a:t>
            </a:r>
            <a:r>
              <a:rPr lang="sv-FI" noProof="0" dirty="0"/>
              <a:t> </a:t>
            </a:r>
            <a:r>
              <a:rPr lang="sv-FI" noProof="0" dirty="0" err="1"/>
              <a:t>nämä</a:t>
            </a:r>
            <a:r>
              <a:rPr lang="sv-FI" noProof="0" dirty="0"/>
              <a:t> </a:t>
            </a:r>
            <a:r>
              <a:rPr lang="sv-FI" noProof="0" dirty="0" err="1"/>
              <a:t>palvelut</a:t>
            </a:r>
            <a:r>
              <a:rPr lang="sv-FI" noProof="0" dirty="0"/>
              <a:t> TE-</a:t>
            </a:r>
            <a:r>
              <a:rPr lang="sv-FI" noProof="0" dirty="0" err="1"/>
              <a:t>toimistojen</a:t>
            </a:r>
            <a:r>
              <a:rPr lang="sv-FI" noProof="0" dirty="0"/>
              <a:t> </a:t>
            </a:r>
            <a:r>
              <a:rPr lang="sv-FI" noProof="0" dirty="0" err="1"/>
              <a:t>käyttöön</a:t>
            </a:r>
            <a:endParaRPr lang="sv-FI" noProof="0" dirty="0"/>
          </a:p>
          <a:p>
            <a:pPr lvl="1"/>
            <a:r>
              <a:rPr lang="sv-FI" noProof="0" dirty="0" err="1"/>
              <a:t>Myös</a:t>
            </a:r>
            <a:r>
              <a:rPr lang="sv-FI" noProof="0" dirty="0"/>
              <a:t> </a:t>
            </a:r>
            <a:r>
              <a:rPr lang="sv-FI" noProof="0" dirty="0" err="1"/>
              <a:t>työvoimapoliittisen</a:t>
            </a:r>
            <a:r>
              <a:rPr lang="sv-FI" noProof="0" dirty="0"/>
              <a:t> </a:t>
            </a:r>
            <a:r>
              <a:rPr lang="sv-FI" noProof="0" dirty="0" err="1"/>
              <a:t>koulutuksen</a:t>
            </a:r>
            <a:r>
              <a:rPr lang="sv-FI" noProof="0" dirty="0"/>
              <a:t> </a:t>
            </a:r>
            <a:r>
              <a:rPr lang="sv-FI" noProof="0" dirty="0" err="1"/>
              <a:t>hankinta</a:t>
            </a:r>
            <a:r>
              <a:rPr lang="sv-FI" noProof="0" dirty="0"/>
              <a:t> ja </a:t>
            </a:r>
            <a:r>
              <a:rPr lang="sv-FI" noProof="0" dirty="0" err="1"/>
              <a:t>kilpailuttaminen</a:t>
            </a:r>
            <a:r>
              <a:rPr lang="sv-FI" noProof="0" dirty="0"/>
              <a:t> </a:t>
            </a:r>
            <a:r>
              <a:rPr lang="sv-FI" noProof="0" dirty="0" err="1"/>
              <a:t>siirtyy</a:t>
            </a:r>
            <a:r>
              <a:rPr lang="sv-FI" noProof="0" dirty="0"/>
              <a:t> </a:t>
            </a:r>
            <a:r>
              <a:rPr lang="sv-FI" noProof="0" dirty="0" err="1"/>
              <a:t>kuntien</a:t>
            </a:r>
            <a:r>
              <a:rPr lang="sv-FI" noProof="0" dirty="0"/>
              <a:t> </a:t>
            </a:r>
            <a:r>
              <a:rPr lang="sv-FI" noProof="0" dirty="0" err="1"/>
              <a:t>vastuulle</a:t>
            </a:r>
            <a:endParaRPr lang="sv-FI" noProof="0" dirty="0"/>
          </a:p>
          <a:p>
            <a:r>
              <a:rPr lang="sv-FI" noProof="0" dirty="0" err="1"/>
              <a:t>Kuntien</a:t>
            </a:r>
            <a:r>
              <a:rPr lang="sv-FI" noProof="0" dirty="0"/>
              <a:t> </a:t>
            </a:r>
            <a:r>
              <a:rPr lang="sv-FI" noProof="0" dirty="0" err="1"/>
              <a:t>rahoitusvastuu</a:t>
            </a:r>
            <a:r>
              <a:rPr lang="sv-FI" noProof="0" dirty="0"/>
              <a:t> </a:t>
            </a:r>
            <a:r>
              <a:rPr lang="sv-FI" noProof="0" dirty="0" err="1"/>
              <a:t>työttömyysturvan</a:t>
            </a:r>
            <a:r>
              <a:rPr lang="sv-FI" noProof="0" dirty="0"/>
              <a:t> </a:t>
            </a:r>
            <a:r>
              <a:rPr lang="sv-FI" noProof="0" dirty="0" err="1"/>
              <a:t>kustannuksista</a:t>
            </a:r>
            <a:r>
              <a:rPr lang="sv-FI" noProof="0" dirty="0"/>
              <a:t> (</a:t>
            </a:r>
            <a:r>
              <a:rPr lang="sv-FI" noProof="0" dirty="0" err="1"/>
              <a:t>työttömyyspäiväraha</a:t>
            </a:r>
            <a:r>
              <a:rPr lang="sv-FI" noProof="0" dirty="0"/>
              <a:t>, </a:t>
            </a:r>
            <a:r>
              <a:rPr lang="sv-FI" noProof="0" dirty="0" err="1"/>
              <a:t>työmarkkinatuki</a:t>
            </a:r>
            <a:r>
              <a:rPr lang="sv-FI" noProof="0" dirty="0"/>
              <a:t>) </a:t>
            </a:r>
            <a:r>
              <a:rPr lang="sv-FI" noProof="0" dirty="0" err="1"/>
              <a:t>alkaa</a:t>
            </a:r>
            <a:r>
              <a:rPr lang="sv-FI" noProof="0" dirty="0"/>
              <a:t> </a:t>
            </a:r>
            <a:r>
              <a:rPr lang="sv-FI" noProof="0" dirty="0" err="1"/>
              <a:t>työttömyyden</a:t>
            </a:r>
            <a:r>
              <a:rPr lang="sv-FI" noProof="0" dirty="0"/>
              <a:t> </a:t>
            </a:r>
            <a:r>
              <a:rPr lang="sv-FI" noProof="0" dirty="0" err="1"/>
              <a:t>aikaisemmassa</a:t>
            </a:r>
            <a:r>
              <a:rPr lang="sv-FI" noProof="0" dirty="0"/>
              <a:t> </a:t>
            </a:r>
            <a:r>
              <a:rPr lang="sv-FI" noProof="0" dirty="0" err="1"/>
              <a:t>vaiheessa</a:t>
            </a:r>
            <a:endParaRPr lang="sv-FI" noProof="0" dirty="0"/>
          </a:p>
          <a:p>
            <a:r>
              <a:rPr lang="sv-FI" noProof="0" dirty="0" err="1"/>
              <a:t>Kunnilla</a:t>
            </a:r>
            <a:r>
              <a:rPr lang="sv-FI" noProof="0" dirty="0"/>
              <a:t> on </a:t>
            </a:r>
            <a:r>
              <a:rPr lang="sv-FI" noProof="0" dirty="0" err="1"/>
              <a:t>paljon</a:t>
            </a:r>
            <a:r>
              <a:rPr lang="sv-FI" noProof="0" dirty="0"/>
              <a:t> </a:t>
            </a:r>
            <a:r>
              <a:rPr lang="sv-FI" noProof="0" dirty="0" err="1"/>
              <a:t>palveluita</a:t>
            </a:r>
            <a:r>
              <a:rPr lang="sv-FI" noProof="0" dirty="0"/>
              <a:t>, </a:t>
            </a:r>
            <a:r>
              <a:rPr lang="sv-FI" noProof="0" dirty="0" err="1"/>
              <a:t>josta</a:t>
            </a:r>
            <a:r>
              <a:rPr lang="sv-FI" noProof="0" dirty="0"/>
              <a:t> </a:t>
            </a:r>
            <a:r>
              <a:rPr lang="sv-FI" noProof="0" dirty="0" err="1"/>
              <a:t>vaikuttavat</a:t>
            </a:r>
            <a:r>
              <a:rPr lang="sv-FI" noProof="0" dirty="0"/>
              <a:t> </a:t>
            </a:r>
            <a:r>
              <a:rPr lang="sv-FI" noProof="0" dirty="0" err="1"/>
              <a:t>työllisyyteen</a:t>
            </a:r>
            <a:endParaRPr lang="sv-FI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D8C588-A181-4122-AF96-DCD53BD37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93A1627-ADE3-4592-AD88-6A5370B31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Saari Timo</a:t>
            </a:r>
            <a:endParaRPr lang="fi-FI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79D12A1-6E23-2D14-AF03-6FF4CC99C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E7E99FBC-5003-AD84-63ED-339F3A2FE57B}"/>
              </a:ext>
            </a:extLst>
          </p:cNvPr>
          <p:cNvSpPr txBox="1">
            <a:spLocks/>
          </p:cNvSpPr>
          <p:nvPr/>
        </p:nvSpPr>
        <p:spPr>
          <a:xfrm>
            <a:off x="6016752" y="1845304"/>
            <a:ext cx="5844690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FI" sz="1500" dirty="0"/>
              <a:t>År 2023 överförs ansvaret att ordna social- och hälsovårdstjänster från kommunerna till välfärdsområdena (Lagen om välfärdsområden) </a:t>
            </a:r>
          </a:p>
          <a:p>
            <a:pPr lvl="1">
              <a:lnSpc>
                <a:spcPct val="80000"/>
              </a:lnSpc>
            </a:pPr>
            <a:r>
              <a:rPr lang="sv-FI" sz="1500" dirty="0"/>
              <a:t>Det betyder att kommunernas uppgifter och personal inom social- och hälsovård överförs till välfärdsområdena</a:t>
            </a:r>
          </a:p>
          <a:p>
            <a:pPr>
              <a:lnSpc>
                <a:spcPct val="80000"/>
              </a:lnSpc>
            </a:pPr>
            <a:r>
              <a:rPr lang="sv-FI" sz="1500" dirty="0"/>
              <a:t>På motsvarande sätt överförs ansvaret att ordna sysselsättningstjänster till kommunerna år 2025</a:t>
            </a:r>
          </a:p>
          <a:p>
            <a:pPr>
              <a:lnSpc>
                <a:spcPct val="80000"/>
              </a:lnSpc>
            </a:pPr>
            <a:r>
              <a:rPr lang="sv-FI" sz="1500" dirty="0"/>
              <a:t>En stor del av arbets- och näringstjänsterna är köptjänster</a:t>
            </a:r>
          </a:p>
          <a:p>
            <a:pPr lvl="1">
              <a:lnSpc>
                <a:spcPct val="80000"/>
              </a:lnSpc>
            </a:pPr>
            <a:r>
              <a:rPr lang="sv-FI" sz="1500" dirty="0"/>
              <a:t>NTM-centralerna har konkurrensutsatt dessa tjänster åt arbets- och näringsbyråerna</a:t>
            </a:r>
          </a:p>
          <a:p>
            <a:pPr lvl="1">
              <a:lnSpc>
                <a:spcPct val="80000"/>
              </a:lnSpc>
            </a:pPr>
            <a:r>
              <a:rPr lang="sv-FI" sz="1500" dirty="0"/>
              <a:t>Också upphandling och konkurrensutsättning av arbetskraftspolitisk utbildning överförs till kommunerna</a:t>
            </a:r>
          </a:p>
          <a:p>
            <a:pPr>
              <a:lnSpc>
                <a:spcPct val="80000"/>
              </a:lnSpc>
            </a:pPr>
            <a:r>
              <a:rPr lang="sv-FI" sz="1500" dirty="0"/>
              <a:t>Kommunernas ansvar för att finansiera kostnaderna för utkomstskyddet för arbetslösa (arbetslöshetsdagpenning, arbetsmarknadsstöd) börjar i ett tidigare skede av arbetslösheten</a:t>
            </a:r>
          </a:p>
          <a:p>
            <a:pPr>
              <a:lnSpc>
                <a:spcPct val="80000"/>
              </a:lnSpc>
            </a:pPr>
            <a:r>
              <a:rPr lang="sv-FI" sz="1500" dirty="0"/>
              <a:t>Kommunerna har många tjänster som påverkar sysselsättningen</a:t>
            </a:r>
          </a:p>
        </p:txBody>
      </p:sp>
    </p:spTree>
    <p:extLst>
      <p:ext uri="{BB962C8B-B14F-4D97-AF65-F5344CB8AC3E}">
        <p14:creationId xmlns:p14="http://schemas.microsoft.com/office/powerpoint/2010/main" val="24552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sisä, lattia, seinä, sisäkatto&#10;&#10;Kuvaus luotu automaattisesti">
            <a:extLst>
              <a:ext uri="{FF2B5EF4-FFF2-40B4-BE49-F238E27FC236}">
                <a16:creationId xmlns:a16="http://schemas.microsoft.com/office/drawing/2014/main" id="{B021C376-CAA2-F727-B5B2-FA6E1C27F74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8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9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D0029C-B594-443B-958D-95F4BB3C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Valtiontalouden</a:t>
            </a:r>
            <a:r>
              <a:rPr lang="sv-FI" noProof="0" dirty="0"/>
              <a:t> </a:t>
            </a:r>
            <a:r>
              <a:rPr lang="sv-FI" noProof="0" dirty="0" err="1"/>
              <a:t>tarkastusviraston</a:t>
            </a:r>
            <a:r>
              <a:rPr lang="sv-FI" noProof="0" dirty="0"/>
              <a:t> </a:t>
            </a:r>
            <a:r>
              <a:rPr lang="sv-FI" noProof="0" dirty="0" err="1"/>
              <a:t>kertomus</a:t>
            </a:r>
            <a:br>
              <a:rPr lang="sv-FI" noProof="0" dirty="0"/>
            </a:br>
            <a:r>
              <a:rPr lang="sv-FI" noProof="0" dirty="0"/>
              <a:t>             Statens revisionsverks berättelse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CDBE49-F75F-4E2F-ABAF-10B1FFAF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FI" noProof="0" dirty="0" err="1"/>
              <a:t>Vuoden</a:t>
            </a:r>
            <a:r>
              <a:rPr lang="sv-FI" noProof="0" dirty="0"/>
              <a:t> 2013 TE-</a:t>
            </a:r>
            <a:r>
              <a:rPr lang="sv-FI" noProof="0" dirty="0" err="1"/>
              <a:t>toimistouudistus</a:t>
            </a:r>
            <a:r>
              <a:rPr lang="sv-FI" noProof="0" dirty="0"/>
              <a:t> </a:t>
            </a:r>
            <a:r>
              <a:rPr lang="sv-FI" noProof="0" dirty="0" err="1"/>
              <a:t>ei</a:t>
            </a:r>
            <a:r>
              <a:rPr lang="sv-FI" noProof="0" dirty="0"/>
              <a:t> </a:t>
            </a:r>
            <a:r>
              <a:rPr lang="sv-FI" noProof="0" dirty="0" err="1"/>
              <a:t>parantanut</a:t>
            </a:r>
            <a:r>
              <a:rPr lang="sv-FI" noProof="0" dirty="0"/>
              <a:t> </a:t>
            </a:r>
            <a:r>
              <a:rPr lang="sv-FI" noProof="0" dirty="0" err="1"/>
              <a:t>toivotulla</a:t>
            </a:r>
            <a:r>
              <a:rPr lang="sv-FI" noProof="0" dirty="0"/>
              <a:t> </a:t>
            </a:r>
            <a:r>
              <a:rPr lang="sv-FI" noProof="0" dirty="0" err="1"/>
              <a:t>tavalla</a:t>
            </a:r>
            <a:r>
              <a:rPr lang="sv-FI" noProof="0" dirty="0"/>
              <a:t> </a:t>
            </a:r>
            <a:r>
              <a:rPr lang="sv-FI" noProof="0" dirty="0" err="1"/>
              <a:t>työllisyyttä</a:t>
            </a:r>
            <a:r>
              <a:rPr lang="sv-FI" noProof="0" dirty="0"/>
              <a:t> </a:t>
            </a:r>
            <a:r>
              <a:rPr lang="sv-FI" noProof="0" dirty="0" err="1"/>
              <a:t>eikä</a:t>
            </a:r>
            <a:r>
              <a:rPr lang="sv-FI" noProof="0" dirty="0"/>
              <a:t> </a:t>
            </a:r>
            <a:r>
              <a:rPr lang="sv-FI" noProof="0" dirty="0" err="1"/>
              <a:t>asiakastyytyväisyyttä</a:t>
            </a:r>
            <a:r>
              <a:rPr lang="sv-FI" noProof="0" dirty="0"/>
              <a:t>.</a:t>
            </a:r>
          </a:p>
          <a:p>
            <a:r>
              <a:rPr lang="sv-FI" noProof="0" dirty="0"/>
              <a:t>TE-</a:t>
            </a:r>
            <a:r>
              <a:rPr lang="sv-FI" noProof="0" dirty="0" err="1"/>
              <a:t>toimistojen</a:t>
            </a:r>
            <a:r>
              <a:rPr lang="sv-FI" noProof="0" dirty="0"/>
              <a:t> </a:t>
            </a:r>
            <a:r>
              <a:rPr lang="sv-FI" noProof="0" dirty="0" err="1"/>
              <a:t>tuottavuus</a:t>
            </a:r>
            <a:r>
              <a:rPr lang="sv-FI" noProof="0" dirty="0"/>
              <a:t> tai </a:t>
            </a:r>
            <a:r>
              <a:rPr lang="sv-FI" noProof="0" dirty="0" err="1"/>
              <a:t>taloudellisuus</a:t>
            </a:r>
            <a:r>
              <a:rPr lang="sv-FI" noProof="0" dirty="0"/>
              <a:t> </a:t>
            </a:r>
            <a:r>
              <a:rPr lang="sv-FI" noProof="0" dirty="0" err="1"/>
              <a:t>ei</a:t>
            </a:r>
            <a:r>
              <a:rPr lang="sv-FI" noProof="0" dirty="0"/>
              <a:t> </a:t>
            </a:r>
            <a:r>
              <a:rPr lang="sv-FI" noProof="0" dirty="0" err="1"/>
              <a:t>myöskään</a:t>
            </a:r>
            <a:r>
              <a:rPr lang="sv-FI" noProof="0" dirty="0"/>
              <a:t> </a:t>
            </a:r>
            <a:r>
              <a:rPr lang="sv-FI" noProof="0" dirty="0" err="1"/>
              <a:t>olennaisesti</a:t>
            </a:r>
            <a:r>
              <a:rPr lang="sv-FI" noProof="0" dirty="0"/>
              <a:t> </a:t>
            </a:r>
            <a:r>
              <a:rPr lang="sv-FI" noProof="0" dirty="0" err="1"/>
              <a:t>parantunut</a:t>
            </a:r>
            <a:r>
              <a:rPr lang="sv-FI" noProof="0" dirty="0"/>
              <a:t> </a:t>
            </a:r>
            <a:r>
              <a:rPr lang="sv-FI" noProof="0" dirty="0" err="1"/>
              <a:t>vuosina</a:t>
            </a:r>
            <a:r>
              <a:rPr lang="sv-FI" noProof="0" dirty="0"/>
              <a:t> 2013–2017, </a:t>
            </a:r>
            <a:r>
              <a:rPr lang="sv-FI" noProof="0" dirty="0" err="1"/>
              <a:t>kun</a:t>
            </a:r>
            <a:r>
              <a:rPr lang="sv-FI" noProof="0" dirty="0"/>
              <a:t> </a:t>
            </a:r>
            <a:r>
              <a:rPr lang="sv-FI" noProof="0" dirty="0" err="1"/>
              <a:t>avainsuorite-esimerkkinä</a:t>
            </a:r>
            <a:r>
              <a:rPr lang="sv-FI" noProof="0" dirty="0"/>
              <a:t> </a:t>
            </a:r>
            <a:r>
              <a:rPr lang="sv-FI" noProof="0" dirty="0" err="1"/>
              <a:t>käytettiin</a:t>
            </a:r>
            <a:r>
              <a:rPr lang="sv-FI" noProof="0" dirty="0"/>
              <a:t> </a:t>
            </a:r>
            <a:r>
              <a:rPr lang="sv-FI" noProof="0" dirty="0" err="1"/>
              <a:t>työllistymissuunnitelmia</a:t>
            </a:r>
            <a:r>
              <a:rPr lang="sv-FI" noProof="0" dirty="0"/>
              <a:t>.</a:t>
            </a:r>
          </a:p>
          <a:p>
            <a:r>
              <a:rPr lang="sv-FI" noProof="0" dirty="0" err="1"/>
              <a:t>Niissä</a:t>
            </a:r>
            <a:r>
              <a:rPr lang="sv-FI" noProof="0" dirty="0"/>
              <a:t> </a:t>
            </a:r>
            <a:r>
              <a:rPr lang="sv-FI" noProof="0" dirty="0" err="1"/>
              <a:t>kunnissa</a:t>
            </a:r>
            <a:r>
              <a:rPr lang="sv-FI" noProof="0" dirty="0"/>
              <a:t>, </a:t>
            </a:r>
            <a:r>
              <a:rPr lang="sv-FI" noProof="0" dirty="0" err="1"/>
              <a:t>joista</a:t>
            </a:r>
            <a:r>
              <a:rPr lang="sv-FI" noProof="0" dirty="0"/>
              <a:t> TE-</a:t>
            </a:r>
            <a:r>
              <a:rPr lang="sv-FI" noProof="0" dirty="0" err="1"/>
              <a:t>toimiston</a:t>
            </a:r>
            <a:r>
              <a:rPr lang="sv-FI" noProof="0" dirty="0"/>
              <a:t> </a:t>
            </a:r>
            <a:r>
              <a:rPr lang="sv-FI" noProof="0" dirty="0" err="1"/>
              <a:t>toimipaikka</a:t>
            </a:r>
            <a:r>
              <a:rPr lang="sv-FI" noProof="0" dirty="0"/>
              <a:t> </a:t>
            </a:r>
            <a:r>
              <a:rPr lang="sv-FI" noProof="0" dirty="0" err="1"/>
              <a:t>lakkautettiin</a:t>
            </a:r>
            <a:r>
              <a:rPr lang="sv-FI" noProof="0" dirty="0"/>
              <a:t>, </a:t>
            </a:r>
            <a:r>
              <a:rPr lang="sv-FI" noProof="0" dirty="0" err="1"/>
              <a:t>työttömyyden</a:t>
            </a:r>
            <a:r>
              <a:rPr lang="sv-FI" noProof="0" dirty="0"/>
              <a:t> </a:t>
            </a:r>
            <a:r>
              <a:rPr lang="sv-FI" noProof="0" dirty="0" err="1"/>
              <a:t>keskimääräinen</a:t>
            </a:r>
            <a:r>
              <a:rPr lang="sv-FI" noProof="0" dirty="0"/>
              <a:t> </a:t>
            </a:r>
            <a:r>
              <a:rPr lang="sv-FI" noProof="0" dirty="0" err="1"/>
              <a:t>kesto</a:t>
            </a:r>
            <a:r>
              <a:rPr lang="sv-FI" noProof="0" dirty="0"/>
              <a:t> </a:t>
            </a:r>
            <a:r>
              <a:rPr lang="sv-FI" noProof="0" dirty="0" err="1"/>
              <a:t>piteni</a:t>
            </a:r>
            <a:r>
              <a:rPr lang="sv-FI" noProof="0" dirty="0"/>
              <a:t> 2–3 </a:t>
            </a:r>
            <a:r>
              <a:rPr lang="sv-FI" noProof="0" dirty="0" err="1"/>
              <a:t>viikkoa</a:t>
            </a:r>
            <a:r>
              <a:rPr lang="sv-FI" noProof="0" dirty="0"/>
              <a:t> </a:t>
            </a:r>
            <a:r>
              <a:rPr lang="sv-FI" noProof="0" dirty="0" err="1"/>
              <a:t>uudistuksen</a:t>
            </a:r>
            <a:r>
              <a:rPr lang="sv-FI" noProof="0" dirty="0"/>
              <a:t> </a:t>
            </a:r>
            <a:r>
              <a:rPr lang="sv-FI" noProof="0" dirty="0" err="1"/>
              <a:t>jälkeisinä</a:t>
            </a:r>
            <a:r>
              <a:rPr lang="sv-FI" noProof="0" dirty="0"/>
              <a:t> </a:t>
            </a:r>
            <a:r>
              <a:rPr lang="sv-FI" noProof="0" dirty="0" err="1"/>
              <a:t>vuosina</a:t>
            </a:r>
            <a:r>
              <a:rPr lang="sv-FI" noProof="0" dirty="0"/>
              <a:t> </a:t>
            </a:r>
            <a:r>
              <a:rPr lang="sv-FI" noProof="0" dirty="0" err="1"/>
              <a:t>muihin</a:t>
            </a:r>
            <a:r>
              <a:rPr lang="sv-FI" noProof="0" dirty="0"/>
              <a:t> </a:t>
            </a:r>
            <a:r>
              <a:rPr lang="sv-FI" noProof="0" dirty="0" err="1"/>
              <a:t>kuntiin</a:t>
            </a:r>
            <a:r>
              <a:rPr lang="sv-FI" noProof="0" dirty="0"/>
              <a:t> </a:t>
            </a:r>
            <a:r>
              <a:rPr lang="sv-FI" noProof="0" dirty="0" err="1"/>
              <a:t>verrattuna</a:t>
            </a:r>
            <a:r>
              <a:rPr lang="sv-FI" noProof="0" dirty="0"/>
              <a:t>.</a:t>
            </a:r>
          </a:p>
          <a:p>
            <a:r>
              <a:rPr lang="sv-FI" noProof="0" dirty="0" err="1"/>
              <a:t>Myös</a:t>
            </a:r>
            <a:r>
              <a:rPr lang="sv-FI" noProof="0" dirty="0"/>
              <a:t> </a:t>
            </a:r>
            <a:r>
              <a:rPr lang="sv-FI" noProof="0" dirty="0" err="1"/>
              <a:t>työttömyysaste</a:t>
            </a:r>
            <a:r>
              <a:rPr lang="sv-FI" noProof="0" dirty="0"/>
              <a:t> </a:t>
            </a:r>
            <a:r>
              <a:rPr lang="sv-FI" noProof="0" dirty="0" err="1"/>
              <a:t>kasvoi</a:t>
            </a:r>
            <a:r>
              <a:rPr lang="sv-FI" noProof="0" dirty="0"/>
              <a:t> </a:t>
            </a:r>
            <a:r>
              <a:rPr lang="sv-FI" noProof="0" dirty="0" err="1"/>
              <a:t>ohimenevästi</a:t>
            </a:r>
            <a:r>
              <a:rPr lang="sv-FI" noProof="0" dirty="0"/>
              <a:t> </a:t>
            </a:r>
            <a:r>
              <a:rPr lang="sv-FI" noProof="0" dirty="0" err="1"/>
              <a:t>näissä</a:t>
            </a:r>
            <a:r>
              <a:rPr lang="sv-FI" noProof="0" dirty="0"/>
              <a:t> </a:t>
            </a:r>
            <a:r>
              <a:rPr lang="sv-FI" noProof="0" dirty="0" err="1"/>
              <a:t>kunnissa</a:t>
            </a:r>
            <a:r>
              <a:rPr lang="sv-FI" noProof="0" dirty="0"/>
              <a:t>.</a:t>
            </a:r>
          </a:p>
          <a:p>
            <a:r>
              <a:rPr lang="sv-FI" noProof="0" dirty="0" err="1"/>
              <a:t>Palvelulinjojen</a:t>
            </a:r>
            <a:r>
              <a:rPr lang="sv-FI" noProof="0" dirty="0"/>
              <a:t> </a:t>
            </a:r>
            <a:r>
              <a:rPr lang="sv-FI" noProof="0" dirty="0" err="1"/>
              <a:t>käyttöönotto</a:t>
            </a:r>
            <a:r>
              <a:rPr lang="sv-FI" noProof="0" dirty="0"/>
              <a:t> </a:t>
            </a:r>
            <a:r>
              <a:rPr lang="sv-FI" noProof="0" dirty="0" err="1"/>
              <a:t>ei</a:t>
            </a:r>
            <a:r>
              <a:rPr lang="sv-FI" noProof="0" dirty="0"/>
              <a:t> </a:t>
            </a:r>
            <a:r>
              <a:rPr lang="sv-FI" noProof="0" dirty="0" err="1"/>
              <a:t>lisännyt</a:t>
            </a:r>
            <a:r>
              <a:rPr lang="sv-FI" noProof="0" dirty="0"/>
              <a:t> </a:t>
            </a:r>
            <a:r>
              <a:rPr lang="sv-FI" noProof="0" dirty="0" err="1"/>
              <a:t>asiakastyytyväisyyttä</a:t>
            </a:r>
            <a:r>
              <a:rPr lang="sv-FI" noProof="0" dirty="0"/>
              <a:t> </a:t>
            </a:r>
            <a:r>
              <a:rPr lang="sv-FI" noProof="0" dirty="0" err="1"/>
              <a:t>uudistuksen</a:t>
            </a:r>
            <a:r>
              <a:rPr lang="sv-FI" noProof="0" dirty="0"/>
              <a:t> </a:t>
            </a:r>
            <a:r>
              <a:rPr lang="sv-FI" noProof="0" dirty="0" err="1"/>
              <a:t>jälkeisinä</a:t>
            </a:r>
            <a:r>
              <a:rPr lang="sv-FI" noProof="0" dirty="0"/>
              <a:t> </a:t>
            </a:r>
            <a:r>
              <a:rPr lang="sv-FI" noProof="0" dirty="0" err="1"/>
              <a:t>vuosina</a:t>
            </a:r>
            <a:r>
              <a:rPr lang="sv-FI" noProof="0" dirty="0"/>
              <a:t>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4DC06B7-24A5-6B8E-6FE0-FD2EBD40B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003DBBB-8A55-6DDD-6A58-308AFE2782F4}"/>
              </a:ext>
            </a:extLst>
          </p:cNvPr>
          <p:cNvSpPr txBox="1">
            <a:spLocks/>
          </p:cNvSpPr>
          <p:nvPr/>
        </p:nvSpPr>
        <p:spPr>
          <a:xfrm>
            <a:off x="6369309" y="1851750"/>
            <a:ext cx="5595164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1700" dirty="0"/>
              <a:t>Omorganiseringen av arbets- och näringsbyråerna 2013 bidrog inte på önskat sätt till att höja sysselsättningsgraden och kundnöjdheten.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Byråernas produktivitet och lönsamhet ökade inte heller nämnvärt under 2013–2017, när sysselsättningsplaner användes som central prestation.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I de kommuner där en arbets- och näringsbyrå lades ner blev den genomsnittliga arbetslöshetstiden under de år som följde på reformen 2–3 veckor längre jämfört med arbetslöshetstiden i andra kommuner.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Även arbetslöshetsgraden steg tillfälligt i kommunerna.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Införandet av servicelinjerna ökade inte kundnöjdheten under de år som följde på omorganiseringen.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2742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F3449-5349-4966-ACB7-321B50D8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Miksi</a:t>
            </a:r>
            <a:r>
              <a:rPr lang="sv-FI" noProof="0" dirty="0"/>
              <a:t> </a:t>
            </a:r>
            <a:r>
              <a:rPr lang="sv-FI" noProof="0" dirty="0" err="1"/>
              <a:t>uudistus</a:t>
            </a:r>
            <a:r>
              <a:rPr lang="sv-FI" noProof="0" dirty="0"/>
              <a:t> </a:t>
            </a:r>
            <a:r>
              <a:rPr lang="sv-FI" noProof="0" dirty="0" err="1"/>
              <a:t>epäonnistui</a:t>
            </a:r>
            <a:br>
              <a:rPr lang="sv-FI" noProof="0" dirty="0"/>
            </a:br>
            <a:r>
              <a:rPr lang="sv-FI" noProof="0" dirty="0"/>
              <a:t>                Varför misslyckades reformen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2383E7-DA92-4259-A8CD-5DD8D4935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FI" noProof="0" dirty="0"/>
              <a:t>TE-</a:t>
            </a:r>
            <a:r>
              <a:rPr lang="sv-FI" noProof="0" dirty="0" err="1"/>
              <a:t>toimistoissa</a:t>
            </a:r>
            <a:r>
              <a:rPr lang="sv-FI" noProof="0" dirty="0"/>
              <a:t> tulosten </a:t>
            </a:r>
            <a:r>
              <a:rPr lang="sv-FI" noProof="0" dirty="0" err="1"/>
              <a:t>heikentymisen</a:t>
            </a:r>
            <a:r>
              <a:rPr lang="sv-FI" noProof="0" dirty="0"/>
              <a:t> </a:t>
            </a:r>
            <a:r>
              <a:rPr lang="sv-FI" noProof="0" dirty="0" err="1"/>
              <a:t>syynä</a:t>
            </a:r>
            <a:r>
              <a:rPr lang="sv-FI" noProof="0" dirty="0"/>
              <a:t> </a:t>
            </a:r>
            <a:r>
              <a:rPr lang="sv-FI" noProof="0" dirty="0" err="1"/>
              <a:t>pidetään</a:t>
            </a:r>
            <a:r>
              <a:rPr lang="sv-FI" noProof="0" dirty="0"/>
              <a:t> </a:t>
            </a:r>
            <a:r>
              <a:rPr lang="sv-FI" noProof="0" dirty="0" err="1"/>
              <a:t>sitä</a:t>
            </a:r>
            <a:r>
              <a:rPr lang="sv-FI" noProof="0" dirty="0"/>
              <a:t>, </a:t>
            </a:r>
            <a:r>
              <a:rPr lang="sv-FI" noProof="0" dirty="0" err="1"/>
              <a:t>että</a:t>
            </a:r>
            <a:r>
              <a:rPr lang="sv-FI" noProof="0" dirty="0"/>
              <a:t> TE-</a:t>
            </a:r>
            <a:r>
              <a:rPr lang="sv-FI" noProof="0" dirty="0" err="1"/>
              <a:t>toimistoverkkouudistus</a:t>
            </a:r>
            <a:r>
              <a:rPr lang="sv-FI" noProof="0" dirty="0"/>
              <a:t> ja </a:t>
            </a:r>
            <a:r>
              <a:rPr lang="sv-FI" noProof="0" dirty="0" err="1"/>
              <a:t>palvelumalliuudistus</a:t>
            </a:r>
            <a:r>
              <a:rPr lang="sv-FI" noProof="0" dirty="0"/>
              <a:t> </a:t>
            </a:r>
            <a:r>
              <a:rPr lang="sv-FI" noProof="0" dirty="0" err="1"/>
              <a:t>toteutettiin</a:t>
            </a:r>
            <a:r>
              <a:rPr lang="sv-FI" noProof="0" dirty="0"/>
              <a:t> </a:t>
            </a:r>
            <a:r>
              <a:rPr lang="sv-FI" noProof="0" dirty="0" err="1"/>
              <a:t>samaan</a:t>
            </a:r>
            <a:r>
              <a:rPr lang="sv-FI" noProof="0" dirty="0"/>
              <a:t> </a:t>
            </a:r>
            <a:r>
              <a:rPr lang="sv-FI" noProof="0" dirty="0" err="1"/>
              <a:t>aikaan</a:t>
            </a:r>
            <a:r>
              <a:rPr lang="sv-FI" noProof="0" dirty="0"/>
              <a:t>.</a:t>
            </a:r>
          </a:p>
          <a:p>
            <a:r>
              <a:rPr lang="sv-FI" noProof="0" dirty="0" err="1"/>
              <a:t>Uudistusten</a:t>
            </a:r>
            <a:r>
              <a:rPr lang="sv-FI" noProof="0" dirty="0"/>
              <a:t> </a:t>
            </a:r>
            <a:r>
              <a:rPr lang="sv-FI" noProof="0" dirty="0" err="1"/>
              <a:t>tavoitteena</a:t>
            </a:r>
            <a:r>
              <a:rPr lang="sv-FI" noProof="0" dirty="0"/>
              <a:t> </a:t>
            </a:r>
            <a:r>
              <a:rPr lang="sv-FI" noProof="0" dirty="0" err="1"/>
              <a:t>oli</a:t>
            </a:r>
            <a:r>
              <a:rPr lang="sv-FI" noProof="0" dirty="0"/>
              <a:t> </a:t>
            </a:r>
            <a:r>
              <a:rPr lang="sv-FI" noProof="0" dirty="0" err="1"/>
              <a:t>tehdä</a:t>
            </a:r>
            <a:r>
              <a:rPr lang="sv-FI" noProof="0" dirty="0"/>
              <a:t> TE-</a:t>
            </a:r>
            <a:r>
              <a:rPr lang="sv-FI" noProof="0" dirty="0" err="1"/>
              <a:t>toimistojen</a:t>
            </a:r>
            <a:r>
              <a:rPr lang="sv-FI" noProof="0" dirty="0"/>
              <a:t> </a:t>
            </a:r>
            <a:r>
              <a:rPr lang="sv-FI" noProof="0" dirty="0" err="1"/>
              <a:t>palveluista</a:t>
            </a:r>
            <a:r>
              <a:rPr lang="sv-FI" noProof="0" dirty="0"/>
              <a:t> </a:t>
            </a:r>
            <a:r>
              <a:rPr lang="sv-FI" noProof="0" dirty="0" err="1"/>
              <a:t>aiempaa</a:t>
            </a:r>
            <a:r>
              <a:rPr lang="sv-FI" noProof="0" dirty="0"/>
              <a:t> </a:t>
            </a:r>
            <a:r>
              <a:rPr lang="sv-FI" noProof="0" dirty="0" err="1"/>
              <a:t>asiakaslähtöisempiä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Samalla</a:t>
            </a:r>
            <a:r>
              <a:rPr lang="sv-FI" noProof="0" dirty="0"/>
              <a:t> TE-</a:t>
            </a:r>
            <a:r>
              <a:rPr lang="sv-FI" noProof="0" dirty="0" err="1"/>
              <a:t>toimistojen</a:t>
            </a:r>
            <a:r>
              <a:rPr lang="sv-FI" noProof="0" dirty="0"/>
              <a:t> </a:t>
            </a:r>
            <a:r>
              <a:rPr lang="sv-FI" noProof="0" dirty="0" err="1"/>
              <a:t>henkilöresursseja</a:t>
            </a:r>
            <a:r>
              <a:rPr lang="sv-FI" noProof="0" dirty="0"/>
              <a:t> </a:t>
            </a:r>
            <a:r>
              <a:rPr lang="sv-FI" noProof="0" dirty="0" err="1"/>
              <a:t>kuitenkin</a:t>
            </a:r>
            <a:r>
              <a:rPr lang="sv-FI" noProof="0" dirty="0"/>
              <a:t> </a:t>
            </a:r>
            <a:r>
              <a:rPr lang="sv-FI" noProof="0" dirty="0" err="1"/>
              <a:t>pienennettiin</a:t>
            </a:r>
            <a:r>
              <a:rPr lang="sv-FI" noProof="0" dirty="0"/>
              <a:t> </a:t>
            </a:r>
            <a:r>
              <a:rPr lang="sv-FI" noProof="0" dirty="0" err="1"/>
              <a:t>muun</a:t>
            </a:r>
            <a:r>
              <a:rPr lang="sv-FI" noProof="0" dirty="0"/>
              <a:t> </a:t>
            </a:r>
            <a:r>
              <a:rPr lang="sv-FI" noProof="0" dirty="0" err="1"/>
              <a:t>muassa</a:t>
            </a:r>
            <a:r>
              <a:rPr lang="sv-FI" noProof="0" dirty="0"/>
              <a:t> </a:t>
            </a:r>
            <a:r>
              <a:rPr lang="sv-FI" noProof="0" dirty="0" err="1"/>
              <a:t>valtion</a:t>
            </a:r>
            <a:r>
              <a:rPr lang="sv-FI" noProof="0" dirty="0"/>
              <a:t> </a:t>
            </a:r>
            <a:r>
              <a:rPr lang="sv-FI" noProof="0" dirty="0" err="1"/>
              <a:t>tuottavuusohjelman</a:t>
            </a:r>
            <a:r>
              <a:rPr lang="sv-FI" noProof="0" dirty="0"/>
              <a:t> </a:t>
            </a:r>
            <a:r>
              <a:rPr lang="sv-FI" noProof="0" dirty="0" err="1"/>
              <a:t>johdosta</a:t>
            </a:r>
            <a:r>
              <a:rPr lang="sv-FI" noProof="0" dirty="0"/>
              <a:t>, ja </a:t>
            </a:r>
            <a:r>
              <a:rPr lang="sv-FI" noProof="0" dirty="0" err="1"/>
              <a:t>henkilöstön</a:t>
            </a:r>
            <a:r>
              <a:rPr lang="sv-FI" noProof="0" dirty="0"/>
              <a:t> </a:t>
            </a:r>
            <a:r>
              <a:rPr lang="sv-FI" noProof="0" dirty="0" err="1"/>
              <a:t>tehtävänkuvia</a:t>
            </a:r>
            <a:r>
              <a:rPr lang="sv-FI" noProof="0" dirty="0"/>
              <a:t> </a:t>
            </a:r>
            <a:r>
              <a:rPr lang="sv-FI" noProof="0" dirty="0" err="1"/>
              <a:t>muutettiin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Asiantuntijoiden</a:t>
            </a:r>
            <a:r>
              <a:rPr lang="sv-FI" noProof="0" dirty="0"/>
              <a:t> </a:t>
            </a:r>
            <a:r>
              <a:rPr lang="sv-FI" noProof="0" dirty="0" err="1"/>
              <a:t>asiakasmäärät</a:t>
            </a:r>
            <a:r>
              <a:rPr lang="sv-FI" noProof="0" dirty="0"/>
              <a:t> </a:t>
            </a:r>
            <a:r>
              <a:rPr lang="sv-FI" noProof="0" dirty="0" err="1"/>
              <a:t>kasvoivat</a:t>
            </a:r>
            <a:r>
              <a:rPr lang="sv-FI" noProof="0" dirty="0"/>
              <a:t>, </a:t>
            </a:r>
            <a:r>
              <a:rPr lang="sv-FI" noProof="0" dirty="0" err="1"/>
              <a:t>mikä</a:t>
            </a:r>
            <a:r>
              <a:rPr lang="sv-FI" noProof="0" dirty="0"/>
              <a:t> </a:t>
            </a:r>
            <a:r>
              <a:rPr lang="sv-FI" noProof="0" dirty="0" err="1"/>
              <a:t>haittasi</a:t>
            </a:r>
            <a:r>
              <a:rPr lang="sv-FI" noProof="0" dirty="0"/>
              <a:t> </a:t>
            </a:r>
            <a:r>
              <a:rPr lang="sv-FI" noProof="0" dirty="0" err="1"/>
              <a:t>asiakaslähtöisyyden</a:t>
            </a:r>
            <a:r>
              <a:rPr lang="sv-FI" noProof="0" dirty="0"/>
              <a:t> </a:t>
            </a:r>
            <a:r>
              <a:rPr lang="sv-FI" noProof="0" dirty="0" err="1"/>
              <a:t>parantumista</a:t>
            </a:r>
            <a:r>
              <a:rPr lang="sv-FI" noProof="0" dirty="0"/>
              <a:t>. </a:t>
            </a:r>
          </a:p>
          <a:p>
            <a:r>
              <a:rPr lang="sv-FI" noProof="0" dirty="0" err="1"/>
              <a:t>Palvelumallin</a:t>
            </a:r>
            <a:r>
              <a:rPr lang="sv-FI" noProof="0" dirty="0"/>
              <a:t> </a:t>
            </a:r>
            <a:r>
              <a:rPr lang="sv-FI" noProof="0" dirty="0" err="1"/>
              <a:t>sisäänajovaiheessa</a:t>
            </a:r>
            <a:r>
              <a:rPr lang="sv-FI" noProof="0" dirty="0"/>
              <a:t> TE-</a:t>
            </a:r>
            <a:r>
              <a:rPr lang="sv-FI" noProof="0" dirty="0" err="1"/>
              <a:t>toimistoissa</a:t>
            </a:r>
            <a:r>
              <a:rPr lang="sv-FI" noProof="0" dirty="0"/>
              <a:t> </a:t>
            </a:r>
            <a:r>
              <a:rPr lang="sv-FI" noProof="0" dirty="0" err="1"/>
              <a:t>uudistus</a:t>
            </a:r>
            <a:r>
              <a:rPr lang="sv-FI" noProof="0" dirty="0"/>
              <a:t> </a:t>
            </a:r>
            <a:r>
              <a:rPr lang="sv-FI" noProof="0" dirty="0" err="1"/>
              <a:t>näkyi</a:t>
            </a:r>
            <a:r>
              <a:rPr lang="sv-FI" noProof="0" dirty="0"/>
              <a:t> </a:t>
            </a:r>
            <a:r>
              <a:rPr lang="sv-FI" noProof="0" dirty="0" err="1"/>
              <a:t>myös</a:t>
            </a:r>
            <a:r>
              <a:rPr lang="sv-FI" noProof="0" dirty="0"/>
              <a:t> </a:t>
            </a:r>
            <a:r>
              <a:rPr lang="sv-FI" noProof="0" dirty="0" err="1"/>
              <a:t>henkilöstön</a:t>
            </a:r>
            <a:r>
              <a:rPr lang="sv-FI" noProof="0" dirty="0"/>
              <a:t> </a:t>
            </a:r>
            <a:r>
              <a:rPr lang="sv-FI" noProof="0" dirty="0" err="1"/>
              <a:t>kuormittumisena</a:t>
            </a:r>
            <a:r>
              <a:rPr lang="sv-FI" noProof="0" dirty="0"/>
              <a:t>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B6B56D8-3D4D-1448-3ACA-2D5F4B64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52408AD-7A9C-FB32-8297-FC8F04CD309D}"/>
              </a:ext>
            </a:extLst>
          </p:cNvPr>
          <p:cNvSpPr txBox="1">
            <a:spLocks/>
          </p:cNvSpPr>
          <p:nvPr/>
        </p:nvSpPr>
        <p:spPr>
          <a:xfrm>
            <a:off x="6374167" y="1852929"/>
            <a:ext cx="5566299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1700" dirty="0"/>
              <a:t>Arbets- och näringsbyråerna anser att orsaken till de försämrade resultaten är att reformen av nätverket av arbets- och näringsbyråer och omarbetningen av servicemodellen genomfördes samtidigt.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Syftet med ändringarna var att göra servicen på arbets- och näringsbyråerna mer kundorienterad.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Samtidigt reducerades emellertid personalresurserna för byråerna bland annat med anledning av statens produktivitetsprogram, och personalens befattningsbeskrivningar ändrades.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De sakkunniga vid byråerna fick fler kunder att ta hand om, vilket inte gjorde verksamheten mer kundorienterad. </a:t>
            </a:r>
          </a:p>
          <a:p>
            <a:pPr>
              <a:lnSpc>
                <a:spcPct val="80000"/>
              </a:lnSpc>
            </a:pPr>
            <a:r>
              <a:rPr lang="sv-SE" sz="1700" dirty="0"/>
              <a:t>När servicemodellen infördes, avspeglades ändringarna även som personalbelastning på byråerna.</a:t>
            </a:r>
          </a:p>
        </p:txBody>
      </p:sp>
    </p:spTree>
    <p:extLst>
      <p:ext uri="{BB962C8B-B14F-4D97-AF65-F5344CB8AC3E}">
        <p14:creationId xmlns:p14="http://schemas.microsoft.com/office/powerpoint/2010/main" val="11163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6A53E3E-AF4E-478C-A58A-584C39CB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 err="1"/>
              <a:t>Asiaan</a:t>
            </a:r>
            <a:r>
              <a:rPr lang="sv-FI" noProof="0" dirty="0"/>
              <a:t> </a:t>
            </a:r>
            <a:r>
              <a:rPr lang="sv-FI" noProof="0" dirty="0" err="1"/>
              <a:t>vaikuttavia</a:t>
            </a:r>
            <a:r>
              <a:rPr lang="sv-FI" noProof="0" dirty="0"/>
              <a:t> </a:t>
            </a:r>
            <a:r>
              <a:rPr lang="sv-FI" noProof="0" dirty="0" err="1"/>
              <a:t>muita</a:t>
            </a:r>
            <a:r>
              <a:rPr lang="sv-FI" noProof="0" dirty="0"/>
              <a:t> </a:t>
            </a:r>
            <a:r>
              <a:rPr lang="sv-FI" noProof="0" dirty="0" err="1"/>
              <a:t>rakenteita</a:t>
            </a:r>
            <a:br>
              <a:rPr lang="sv-FI" noProof="0" dirty="0"/>
            </a:br>
            <a:r>
              <a:rPr lang="sv-FI" noProof="0" dirty="0"/>
              <a:t>                        Andra påverkande strukturer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4C6FC7-BC53-4FA0-AFF7-4BCB5425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FI" noProof="0" dirty="0" err="1"/>
              <a:t>Hyvinvointialueet</a:t>
            </a:r>
            <a:r>
              <a:rPr lang="sv-FI" noProof="0" dirty="0"/>
              <a:t> on </a:t>
            </a:r>
            <a:r>
              <a:rPr lang="sv-FI" noProof="0" dirty="0" err="1"/>
              <a:t>valtava</a:t>
            </a:r>
            <a:r>
              <a:rPr lang="sv-FI" noProof="0" dirty="0"/>
              <a:t> </a:t>
            </a:r>
            <a:r>
              <a:rPr lang="sv-FI" noProof="0" dirty="0" err="1"/>
              <a:t>hallinnollinen</a:t>
            </a:r>
            <a:r>
              <a:rPr lang="sv-FI" noProof="0" dirty="0"/>
              <a:t> </a:t>
            </a:r>
            <a:r>
              <a:rPr lang="sv-FI" noProof="0" dirty="0" err="1"/>
              <a:t>uudistus</a:t>
            </a:r>
            <a:r>
              <a:rPr lang="sv-FI" noProof="0" dirty="0"/>
              <a:t>, </a:t>
            </a:r>
            <a:r>
              <a:rPr lang="sv-FI" noProof="0" dirty="0" err="1"/>
              <a:t>joka</a:t>
            </a:r>
            <a:r>
              <a:rPr lang="sv-FI" noProof="0" dirty="0"/>
              <a:t> </a:t>
            </a:r>
            <a:r>
              <a:rPr lang="sv-FI" noProof="0" dirty="0" err="1"/>
              <a:t>tulee</a:t>
            </a:r>
            <a:r>
              <a:rPr lang="sv-FI" noProof="0" dirty="0"/>
              <a:t> </a:t>
            </a:r>
            <a:r>
              <a:rPr lang="sv-FI" noProof="0" dirty="0" err="1"/>
              <a:t>vaikuttamaan</a:t>
            </a:r>
            <a:r>
              <a:rPr lang="sv-FI" noProof="0" dirty="0"/>
              <a:t> </a:t>
            </a:r>
            <a:r>
              <a:rPr lang="sv-FI" noProof="0" dirty="0" err="1"/>
              <a:t>kaikkeen</a:t>
            </a:r>
            <a:r>
              <a:rPr lang="sv-FI" noProof="0" dirty="0"/>
              <a:t> </a:t>
            </a:r>
            <a:r>
              <a:rPr lang="sv-FI" noProof="0" dirty="0" err="1"/>
              <a:t>julkiseen</a:t>
            </a:r>
            <a:r>
              <a:rPr lang="sv-FI" noProof="0" dirty="0"/>
              <a:t> </a:t>
            </a:r>
            <a:r>
              <a:rPr lang="sv-FI" noProof="0" dirty="0" err="1"/>
              <a:t>hallintoon</a:t>
            </a:r>
            <a:r>
              <a:rPr lang="sv-FI" noProof="0" dirty="0"/>
              <a:t> </a:t>
            </a:r>
            <a:r>
              <a:rPr lang="sv-FI" noProof="0" dirty="0" err="1"/>
              <a:t>tavalla</a:t>
            </a:r>
            <a:r>
              <a:rPr lang="sv-FI" noProof="0" dirty="0"/>
              <a:t> tai </a:t>
            </a:r>
            <a:r>
              <a:rPr lang="sv-FI" noProof="0" dirty="0" err="1"/>
              <a:t>toisella</a:t>
            </a:r>
            <a:endParaRPr lang="sv-FI" noProof="0" dirty="0">
              <a:sym typeface="Wingdings" panose="05000000000000000000" pitchFamily="2" charset="2"/>
            </a:endParaRPr>
          </a:p>
          <a:p>
            <a:r>
              <a:rPr lang="sv-FI" noProof="0" dirty="0" err="1">
                <a:sym typeface="Wingdings" panose="05000000000000000000" pitchFamily="2" charset="2"/>
              </a:rPr>
              <a:t>Muut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ylikunnalliset</a:t>
            </a:r>
            <a:r>
              <a:rPr lang="sv-FI" noProof="0" dirty="0">
                <a:sym typeface="Wingdings" panose="05000000000000000000" pitchFamily="2" charset="2"/>
              </a:rPr>
              <a:t> rakenteet ja </a:t>
            </a:r>
            <a:r>
              <a:rPr lang="sv-FI" noProof="0" dirty="0" err="1">
                <a:sym typeface="Wingdings" panose="05000000000000000000" pitchFamily="2" charset="2"/>
              </a:rPr>
              <a:t>niissä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tapahtuvat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muutokset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liittyvät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työllisyyteen</a:t>
            </a:r>
            <a:endParaRPr lang="sv-FI" noProof="0" dirty="0">
              <a:sym typeface="Wingdings" panose="05000000000000000000" pitchFamily="2" charset="2"/>
            </a:endParaRPr>
          </a:p>
          <a:p>
            <a:pPr lvl="1"/>
            <a:r>
              <a:rPr lang="sv-FI" noProof="0" dirty="0" err="1">
                <a:sym typeface="Wingdings" panose="05000000000000000000" pitchFamily="2" charset="2"/>
              </a:rPr>
              <a:t>Sosiaali</a:t>
            </a:r>
            <a:r>
              <a:rPr lang="sv-FI" noProof="0" dirty="0">
                <a:sym typeface="Wingdings" panose="05000000000000000000" pitchFamily="2" charset="2"/>
              </a:rPr>
              <a:t>- ja </a:t>
            </a:r>
            <a:r>
              <a:rPr lang="sv-FI" noProof="0" dirty="0" err="1">
                <a:sym typeface="Wingdings" panose="05000000000000000000" pitchFamily="2" charset="2"/>
              </a:rPr>
              <a:t>terveyspalvelukuntayhtymät</a:t>
            </a:r>
            <a:endParaRPr lang="sv-FI" noProof="0" dirty="0">
              <a:sym typeface="Wingdings" panose="05000000000000000000" pitchFamily="2" charset="2"/>
            </a:endParaRPr>
          </a:p>
          <a:p>
            <a:pPr lvl="1"/>
            <a:r>
              <a:rPr lang="sv-FI" noProof="0" dirty="0" err="1">
                <a:sym typeface="Wingdings" panose="05000000000000000000" pitchFamily="2" charset="2"/>
              </a:rPr>
              <a:t>Koulutuskuntayhtymät</a:t>
            </a:r>
            <a:endParaRPr lang="sv-FI" noProof="0" dirty="0">
              <a:sym typeface="Wingdings" panose="05000000000000000000" pitchFamily="2" charset="2"/>
            </a:endParaRPr>
          </a:p>
          <a:p>
            <a:pPr lvl="1"/>
            <a:r>
              <a:rPr lang="sv-FI" noProof="0" dirty="0" err="1">
                <a:sym typeface="Wingdings" panose="05000000000000000000" pitchFamily="2" charset="2"/>
              </a:rPr>
              <a:t>Kuntien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omistamat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elinkeino</a:t>
            </a:r>
            <a:r>
              <a:rPr lang="sv-FI" noProof="0" dirty="0">
                <a:sym typeface="Wingdings" panose="05000000000000000000" pitchFamily="2" charset="2"/>
              </a:rPr>
              <a:t>- ja </a:t>
            </a:r>
            <a:r>
              <a:rPr lang="sv-FI" noProof="0" dirty="0" err="1">
                <a:sym typeface="Wingdings" panose="05000000000000000000" pitchFamily="2" charset="2"/>
              </a:rPr>
              <a:t>kehitysyhtiöt</a:t>
            </a:r>
            <a:endParaRPr lang="sv-FI" noProof="0" dirty="0">
              <a:sym typeface="Wingdings" panose="05000000000000000000" pitchFamily="2" charset="2"/>
            </a:endParaRPr>
          </a:p>
          <a:p>
            <a:pPr lvl="1"/>
            <a:r>
              <a:rPr lang="sv-FI" noProof="0" dirty="0" err="1">
                <a:sym typeface="Wingdings" panose="05000000000000000000" pitchFamily="2" charset="2"/>
              </a:rPr>
              <a:t>Kuntien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omistamat</a:t>
            </a:r>
            <a:r>
              <a:rPr lang="sv-FI" noProof="0" dirty="0">
                <a:sym typeface="Wingdings" panose="05000000000000000000" pitchFamily="2" charset="2"/>
              </a:rPr>
              <a:t> in-house-</a:t>
            </a:r>
            <a:r>
              <a:rPr lang="sv-FI" noProof="0" dirty="0" err="1">
                <a:sym typeface="Wingdings" panose="05000000000000000000" pitchFamily="2" charset="2"/>
              </a:rPr>
              <a:t>yhtiöt</a:t>
            </a:r>
            <a:endParaRPr lang="sv-FI" noProof="0" dirty="0">
              <a:sym typeface="Wingdings" panose="05000000000000000000" pitchFamily="2" charset="2"/>
            </a:endParaRPr>
          </a:p>
          <a:p>
            <a:pPr lvl="1"/>
            <a:r>
              <a:rPr lang="sv-FI" noProof="0" dirty="0" err="1">
                <a:sym typeface="Wingdings" panose="05000000000000000000" pitchFamily="2" charset="2"/>
              </a:rPr>
              <a:t>Sairaanhoitopiirien</a:t>
            </a:r>
            <a:r>
              <a:rPr lang="sv-FI" noProof="0" dirty="0">
                <a:sym typeface="Wingdings" panose="05000000000000000000" pitchFamily="2" charset="2"/>
              </a:rPr>
              <a:t> tai </a:t>
            </a:r>
            <a:r>
              <a:rPr lang="sv-FI" noProof="0" dirty="0" err="1">
                <a:sym typeface="Wingdings" panose="05000000000000000000" pitchFamily="2" charset="2"/>
              </a:rPr>
              <a:t>sote-kuntayhtymien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omistamat</a:t>
            </a:r>
            <a:r>
              <a:rPr lang="sv-FI" noProof="0" dirty="0">
                <a:sym typeface="Wingdings" panose="05000000000000000000" pitchFamily="2" charset="2"/>
              </a:rPr>
              <a:t> in-house-</a:t>
            </a:r>
            <a:r>
              <a:rPr lang="sv-FI" noProof="0" dirty="0" err="1">
                <a:sym typeface="Wingdings" panose="05000000000000000000" pitchFamily="2" charset="2"/>
              </a:rPr>
              <a:t>yhtiöt</a:t>
            </a:r>
            <a:endParaRPr lang="sv-FI" noProof="0" dirty="0">
              <a:sym typeface="Wingdings" panose="05000000000000000000" pitchFamily="2" charset="2"/>
            </a:endParaRPr>
          </a:p>
          <a:p>
            <a:r>
              <a:rPr lang="sv-FI" noProof="0" dirty="0" err="1">
                <a:sym typeface="Wingdings" panose="05000000000000000000" pitchFamily="2" charset="2"/>
              </a:rPr>
              <a:t>Kelan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toiminnassa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tapahtuvat</a:t>
            </a:r>
            <a:r>
              <a:rPr lang="sv-FI" noProof="0" dirty="0">
                <a:sym typeface="Wingdings" panose="05000000000000000000" pitchFamily="2" charset="2"/>
              </a:rPr>
              <a:t> </a:t>
            </a:r>
            <a:r>
              <a:rPr lang="sv-FI" noProof="0" dirty="0" err="1">
                <a:sym typeface="Wingdings" panose="05000000000000000000" pitchFamily="2" charset="2"/>
              </a:rPr>
              <a:t>muutokset</a:t>
            </a:r>
            <a:endParaRPr lang="sv-FI" noProof="0" dirty="0">
              <a:sym typeface="Wingdings" panose="05000000000000000000" pitchFamily="2" charset="2"/>
            </a:endParaRPr>
          </a:p>
          <a:p>
            <a:r>
              <a:rPr lang="sv-FI" noProof="0" dirty="0" err="1">
                <a:sym typeface="Wingdings" panose="05000000000000000000" pitchFamily="2" charset="2"/>
              </a:rPr>
              <a:t>Digitalisaatio</a:t>
            </a:r>
            <a:r>
              <a:rPr lang="sv-FI" noProof="0" dirty="0">
                <a:sym typeface="Wingdings" panose="05000000000000000000" pitchFamily="2" charset="2"/>
              </a:rPr>
              <a:t> ja ICT-</a:t>
            </a:r>
            <a:r>
              <a:rPr lang="sv-FI" noProof="0" dirty="0" err="1">
                <a:sym typeface="Wingdings" panose="05000000000000000000" pitchFamily="2" charset="2"/>
              </a:rPr>
              <a:t>kehitys</a:t>
            </a:r>
            <a:endParaRPr lang="sv-FI" noProof="0" dirty="0">
              <a:sym typeface="Wingdings" panose="05000000000000000000" pitchFamily="2" charset="2"/>
            </a:endParaRPr>
          </a:p>
          <a:p>
            <a:r>
              <a:rPr lang="sv-FI" noProof="0" dirty="0" err="1">
                <a:sym typeface="Wingdings" panose="05000000000000000000" pitchFamily="2" charset="2"/>
              </a:rPr>
              <a:t>Henkilöstöpalveluyritykset</a:t>
            </a:r>
            <a:endParaRPr lang="sv-FI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2D822-EBB5-4008-8F25-326CD0C3D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05F001-7DD4-4443-920A-089730030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Saari Timo</a:t>
            </a:r>
            <a:endParaRPr lang="fi-FI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AA9BD1D-CEA1-67E8-0668-F652373F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8" y="6122832"/>
            <a:ext cx="2253971" cy="659699"/>
          </a:xfrm>
          <a:prstGeom prst="rect">
            <a:avLst/>
          </a:prstGeom>
        </p:spPr>
      </p:pic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A0F390EA-FF06-CFFB-D87C-4E60D78A6DB0}"/>
              </a:ext>
            </a:extLst>
          </p:cNvPr>
          <p:cNvSpPr txBox="1">
            <a:spLocks/>
          </p:cNvSpPr>
          <p:nvPr/>
        </p:nvSpPr>
        <p:spPr>
          <a:xfrm>
            <a:off x="6596674" y="1861804"/>
            <a:ext cx="5405936" cy="4085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FI" sz="1700" dirty="0"/>
              <a:t>Inrättandet av välfärdsområdena är en enorm förvaltningsreform som kommer att påverka all offentlig förvaltning på ett eller annat sätt</a:t>
            </a:r>
            <a:endParaRPr lang="sv-FI" sz="17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Andra kommunöverskridande strukturer och ändringar i dem påverkar sysselsättningen</a:t>
            </a:r>
          </a:p>
          <a:p>
            <a:pPr lvl="1"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Samkommuner för social- och hälsovårdstjänster</a:t>
            </a:r>
          </a:p>
          <a:p>
            <a:pPr lvl="1"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Samkommuner för utbildning</a:t>
            </a:r>
          </a:p>
          <a:p>
            <a:pPr lvl="1"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Kommunägda näringslivs- och utvecklingsbolag</a:t>
            </a:r>
          </a:p>
          <a:p>
            <a:pPr lvl="1"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Kommunägda in-house-bolag</a:t>
            </a:r>
          </a:p>
          <a:p>
            <a:pPr lvl="1"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In-house-bolag ägda av sjukvårdsdistrikt eller samkommuner för social- och hälsovårdstjänster</a:t>
            </a:r>
          </a:p>
          <a:p>
            <a:pPr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Förändringar i FPA:s verksamhet</a:t>
            </a:r>
          </a:p>
          <a:p>
            <a:pPr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Digitaliseringen och utvecklingen inom ICT</a:t>
            </a:r>
          </a:p>
          <a:p>
            <a:pPr>
              <a:lnSpc>
                <a:spcPct val="80000"/>
              </a:lnSpc>
            </a:pPr>
            <a:r>
              <a:rPr lang="sv-FI" sz="1700" dirty="0">
                <a:sym typeface="Wingdings" panose="05000000000000000000" pitchFamily="2" charset="2"/>
              </a:rPr>
              <a:t>Bemanningsföretag</a:t>
            </a:r>
            <a:endParaRPr lang="sv-FI" sz="1700" dirty="0"/>
          </a:p>
        </p:txBody>
      </p:sp>
    </p:spTree>
    <p:extLst>
      <p:ext uri="{BB962C8B-B14F-4D97-AF65-F5344CB8AC3E}">
        <p14:creationId xmlns:p14="http://schemas.microsoft.com/office/powerpoint/2010/main" val="1598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teksti, sisä, kannettava, tietokone&#10;&#10;Kuvaus luotu automaattisesti">
            <a:extLst>
              <a:ext uri="{FF2B5EF4-FFF2-40B4-BE49-F238E27FC236}">
                <a16:creationId xmlns:a16="http://schemas.microsoft.com/office/drawing/2014/main" id="{C08804E6-1802-CC2C-3E0B-B0E3FE15EEC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8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4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xml_kameleon>
  <dokumenttityyppi>Esitys</dokumenttityyppi>
  <päiväys>30.08.2022</päiväys>
  <dokumentin_x0020_tila/>
  <kieli>Suomi</kieli>
  <kehalaatija>Timo Saari</kehalaatija>
  <laatijaorganisaatio>Pohjanmaan ELY|21b4b625-57a7-4471-aa40-ec5d3905eec3</laatijaorganisaatio>
</xml_kamele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2DD76346945E45A2DF4C7CB86A7E07" ma:contentTypeVersion="11" ma:contentTypeDescription="Luo uusi asiakirja." ma:contentTypeScope="" ma:versionID="62e0778b78eb121acce0c31e82b56b07">
  <xsd:schema xmlns:xsd="http://www.w3.org/2001/XMLSchema" xmlns:xs="http://www.w3.org/2001/XMLSchema" xmlns:p="http://schemas.microsoft.com/office/2006/metadata/properties" xmlns:ns2="06dd8263-f8ea-49b3-b46b-3aa0d869597c" targetNamespace="http://schemas.microsoft.com/office/2006/metadata/properties" ma:root="true" ma:fieldsID="17ed6b6b9f57b2404e7308ebd9860adc" ns2:_="">
    <xsd:import namespace="06dd8263-f8ea-49b3-b46b-3aa0d8695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8263-f8ea-49b3-b46b-3aa0d8695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d8263-f8ea-49b3-b46b-3aa0d86959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C85FCD-D3B5-4F7A-AA94-F4F323AF0C70}">
  <ds:schemaRefs/>
</ds:datastoreItem>
</file>

<file path=customXml/itemProps2.xml><?xml version="1.0" encoding="utf-8"?>
<ds:datastoreItem xmlns:ds="http://schemas.openxmlformats.org/officeDocument/2006/customXml" ds:itemID="{D43109A0-F040-4C8C-975A-77FC1C0E6100}"/>
</file>

<file path=customXml/itemProps3.xml><?xml version="1.0" encoding="utf-8"?>
<ds:datastoreItem xmlns:ds="http://schemas.openxmlformats.org/officeDocument/2006/customXml" ds:itemID="{D614C22E-BF41-4F0C-949B-B355EDBB5A34}"/>
</file>

<file path=customXml/itemProps4.xml><?xml version="1.0" encoding="utf-8"?>
<ds:datastoreItem xmlns:ds="http://schemas.openxmlformats.org/officeDocument/2006/customXml" ds:itemID="{D6B6E660-309B-40DD-87E3-C59892438EEB}"/>
</file>

<file path=docProps/app.xml><?xml version="1.0" encoding="utf-8"?>
<Properties xmlns="http://schemas.openxmlformats.org/officeDocument/2006/extended-properties" xmlns:vt="http://schemas.openxmlformats.org/officeDocument/2006/docPropsVTypes">
  <Template>ely_uusi_2021</Template>
  <TotalTime>1026</TotalTime>
  <Words>1781</Words>
  <Application>Microsoft Office PowerPoint</Application>
  <PresentationFormat>Laajakuva</PresentationFormat>
  <Paragraphs>213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Kunstler Script</vt:lpstr>
      <vt:lpstr>Wingdings</vt:lpstr>
      <vt:lpstr>ely_new2021</vt:lpstr>
      <vt:lpstr>TYP eilen, tänään ja huomenna   TYP igår, idag och imorgon</vt:lpstr>
      <vt:lpstr>PowerPoint-esitys</vt:lpstr>
      <vt:lpstr>Järjestämisvastuu nyt kunta/valtio   Nu är ansvaret delat kommun/stat</vt:lpstr>
      <vt:lpstr>Järjestämisvastuu jatkossa     Ansvaret i fortsättningen</vt:lpstr>
      <vt:lpstr>PowerPoint-esitys</vt:lpstr>
      <vt:lpstr>Valtiontalouden tarkastusviraston kertomus              Statens revisionsverks berättelse</vt:lpstr>
      <vt:lpstr>Miksi uudistus epäonnistui                 Varför misslyckades reformen</vt:lpstr>
      <vt:lpstr>Asiaan vaikuttavia muita rakenteita                         Andra påverkande strukturer</vt:lpstr>
      <vt:lpstr>PowerPoint-esitys</vt:lpstr>
      <vt:lpstr>Suomalaiset työllisyydenhoidon haasteet            Utmaningar i skötseln av sysselsättningen i Finland</vt:lpstr>
      <vt:lpstr>PowerPoint-esitys</vt:lpstr>
      <vt:lpstr>Siiloutuneet palvelut | Silotänkande </vt:lpstr>
      <vt:lpstr>Tulevaisuus | Framtiden</vt:lpstr>
      <vt:lpstr>Tulevaisuuden haasteita | Framtida utmaningar</vt:lpstr>
      <vt:lpstr>Kaikkia tarvitaan ja jokaisesta on johonkin Alla behövs och alla kan bidra</vt:lpstr>
      <vt:lpstr>PowerPoint-esitys</vt:lpstr>
    </vt:vector>
  </TitlesOfParts>
  <Company>Pohjanmaan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 eilen, tänään ja huomenna   TYP igår, idag och imorgon</dc:title>
  <dc:creator>Timo Saari</dc:creator>
  <cp:keywords/>
  <cp:lastModifiedBy>Saari Timo (ELY)</cp:lastModifiedBy>
  <cp:revision>16</cp:revision>
  <cp:lastPrinted>2022-09-01T06:40:30Z</cp:lastPrinted>
  <dcterms:created xsi:type="dcterms:W3CDTF">2022-08-30T06:14:03Z</dcterms:created>
  <dcterms:modified xsi:type="dcterms:W3CDTF">2022-09-02T04:48:41Z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460.96.003.25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ely_uusi_2021.potx</vt:lpwstr>
  </property>
  <property fmtid="{D5CDD505-2E9C-101B-9397-08002B2CF9AE}" pid="6" name="dvDefinition">
    <vt:lpwstr>1211 (dd_default.xml)</vt:lpwstr>
  </property>
  <property fmtid="{D5CDD505-2E9C-101B-9397-08002B2CF9AE}" pid="7" name="dvDefinitionID">
    <vt:lpwstr>1211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460.90.02.264</vt:lpwstr>
  </property>
  <property fmtid="{D5CDD505-2E9C-101B-9397-08002B2CF9AE}" pid="10" name="dvDefinitionVersion">
    <vt:lpwstr>02.001 / 14.1.2021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-1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POH</vt:lpwstr>
  </property>
  <property fmtid="{D5CDD505-2E9C-101B-9397-08002B2CF9AE}" pid="21" name="dvSite">
    <vt:lpwstr>Vaasa</vt:lpwstr>
  </property>
  <property fmtid="{D5CDD505-2E9C-101B-9397-08002B2CF9AE}" pid="22" name="dvSite_short">
    <vt:lpwstr>Pohjanmaan ELY-keskus</vt:lpwstr>
  </property>
  <property fmtid="{D5CDD505-2E9C-101B-9397-08002B2CF9AE}" pid="23" name="dvNumbering">
    <vt:lpwstr>0</vt:lpwstr>
  </property>
  <property fmtid="{D5CDD505-2E9C-101B-9397-08002B2CF9AE}" pid="24" name="dvDUname">
    <vt:lpwstr>Timo Saari</vt:lpwstr>
  </property>
  <property fmtid="{D5CDD505-2E9C-101B-9397-08002B2CF9AE}" pid="25" name="dvdufname">
    <vt:lpwstr>Timo</vt:lpwstr>
  </property>
  <property fmtid="{D5CDD505-2E9C-101B-9397-08002B2CF9AE}" pid="26" name="dvdulname">
    <vt:lpwstr>Saari</vt:lpwstr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Asiakirjan tyyppi">
    <vt:lpwstr>Esitys</vt:lpwstr>
  </property>
  <property fmtid="{D5CDD505-2E9C-101B-9397-08002B2CF9AE}" pid="31" name="Dokumenttityyppi">
    <vt:lpwstr>Esitys</vt:lpwstr>
  </property>
  <property fmtid="{D5CDD505-2E9C-101B-9397-08002B2CF9AE}" pid="32" name="Päiväys">
    <vt:filetime>2022-08-29T21:00:00Z</vt:filetime>
  </property>
  <property fmtid="{D5CDD505-2E9C-101B-9397-08002B2CF9AE}" pid="33" name="Dokumentin_x0020_tila">
    <vt:lpwstr/>
  </property>
  <property fmtid="{D5CDD505-2E9C-101B-9397-08002B2CF9AE}" pid="34" name="Kieli">
    <vt:lpwstr>Suomi</vt:lpwstr>
  </property>
  <property fmtid="{D5CDD505-2E9C-101B-9397-08002B2CF9AE}" pid="35" name="KEHALaatija">
    <vt:lpwstr>Timo Saari</vt:lpwstr>
  </property>
  <property fmtid="{D5CDD505-2E9C-101B-9397-08002B2CF9AE}" pid="36" name="Laatijaorganisaatio">
    <vt:lpwstr>Pohjanmaan ELY</vt:lpwstr>
  </property>
  <property fmtid="{D5CDD505-2E9C-101B-9397-08002B2CF9AE}" pid="37" name="Dokumentin tila">
    <vt:lpwstr/>
  </property>
  <property fmtid="{D5CDD505-2E9C-101B-9397-08002B2CF9AE}" pid="38" name="ContentTypeId">
    <vt:lpwstr>0x010100F02DD76346945E45A2DF4C7CB86A7E07</vt:lpwstr>
  </property>
</Properties>
</file>