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39"/>
  </p:notesMasterIdLst>
  <p:sldIdLst>
    <p:sldId id="314" r:id="rId5"/>
    <p:sldId id="332" r:id="rId6"/>
    <p:sldId id="338" r:id="rId7"/>
    <p:sldId id="359" r:id="rId8"/>
    <p:sldId id="324" r:id="rId9"/>
    <p:sldId id="360" r:id="rId10"/>
    <p:sldId id="276" r:id="rId11"/>
    <p:sldId id="361" r:id="rId12"/>
    <p:sldId id="304" r:id="rId13"/>
    <p:sldId id="362" r:id="rId14"/>
    <p:sldId id="323" r:id="rId15"/>
    <p:sldId id="363" r:id="rId16"/>
    <p:sldId id="337" r:id="rId17"/>
    <p:sldId id="364" r:id="rId18"/>
    <p:sldId id="340" r:id="rId19"/>
    <p:sldId id="325" r:id="rId20"/>
    <p:sldId id="366" r:id="rId21"/>
    <p:sldId id="326" r:id="rId22"/>
    <p:sldId id="367" r:id="rId23"/>
    <p:sldId id="336" r:id="rId24"/>
    <p:sldId id="368" r:id="rId25"/>
    <p:sldId id="341" r:id="rId26"/>
    <p:sldId id="351" r:id="rId27"/>
    <p:sldId id="370" r:id="rId28"/>
    <p:sldId id="352" r:id="rId29"/>
    <p:sldId id="371" r:id="rId30"/>
    <p:sldId id="334" r:id="rId31"/>
    <p:sldId id="327" r:id="rId32"/>
    <p:sldId id="373" r:id="rId33"/>
    <p:sldId id="355" r:id="rId34"/>
    <p:sldId id="374" r:id="rId35"/>
    <p:sldId id="356" r:id="rId36"/>
    <p:sldId id="375" r:id="rId37"/>
    <p:sldId id="268" r:id="rId3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BDABD-DAE3-44EE-8746-EC848E8399BC}" v="14" dt="2022-03-02T08:29:34.241"/>
    <p1510:client id="{335E58C4-315B-4265-9593-866D71B8A0A6}" v="4" dt="2022-03-02T07:51:19.113"/>
    <p1510:client id="{98DD5B45-F625-4B17-A8BB-91696BBB77D7}" v="194" dt="2022-03-04T11:20:38.802"/>
    <p1510:client id="{A38415E3-0DEC-40E9-A5AE-9E0A9101E970}" v="15" dt="2022-03-07T06:58:27.608"/>
    <p1510:client id="{AC00F6C7-C3F9-48CA-AD8C-35E7E943379C}" v="18" dt="2022-03-07T10:15:14.436"/>
    <p1510:client id="{BC33E515-9FAE-4510-A715-CB7B7AC8A599}" v="6" dt="2022-03-07T07:23:54.369"/>
    <p1510:client id="{E1711F75-F0CC-4C61-9659-FD08128BCDAA}" v="310" dt="2022-03-01T11:37:35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6051" autoAdjust="0"/>
    <p:restoredTop sz="94453" autoAdjust="0"/>
  </p:normalViewPr>
  <p:slideViewPr>
    <p:cSldViewPr snapToGrid="0" snapToObjects="1" showGuides="1">
      <p:cViewPr varScale="1">
        <p:scale>
          <a:sx n="86" d="100"/>
          <a:sy n="86" d="100"/>
        </p:scale>
        <p:origin x="1084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92"/>
    </p:cViewPr>
  </p:sorterViewPr>
  <p:notesViewPr>
    <p:cSldViewPr snapToGrid="0" snapToObjects="1">
      <p:cViewPr>
        <p:scale>
          <a:sx n="100" d="100"/>
          <a:sy n="100" d="100"/>
        </p:scale>
        <p:origin x="1628" y="-13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ki-Wallentowitz Hanna (TEM)" userId="S::hanna.liski-wallentowitz@gov.fi::33ebda0f-aec2-4743-9eae-3ba16499d4af" providerId="AD" clId="Web-{BC33E515-9FAE-4510-A715-CB7B7AC8A599}"/>
    <pc:docChg chg="modSld">
      <pc:chgData name="Liski-Wallentowitz Hanna (TEM)" userId="S::hanna.liski-wallentowitz@gov.fi::33ebda0f-aec2-4743-9eae-3ba16499d4af" providerId="AD" clId="Web-{BC33E515-9FAE-4510-A715-CB7B7AC8A599}" dt="2022-03-07T07:23:54.369" v="6" actId="20577"/>
      <pc:docMkLst>
        <pc:docMk/>
      </pc:docMkLst>
      <pc:sldChg chg="modSp">
        <pc:chgData name="Liski-Wallentowitz Hanna (TEM)" userId="S::hanna.liski-wallentowitz@gov.fi::33ebda0f-aec2-4743-9eae-3ba16499d4af" providerId="AD" clId="Web-{BC33E515-9FAE-4510-A715-CB7B7AC8A599}" dt="2022-03-07T07:23:54.369" v="6" actId="20577"/>
        <pc:sldMkLst>
          <pc:docMk/>
          <pc:sldMk cId="2427091911" sldId="276"/>
        </pc:sldMkLst>
        <pc:spChg chg="mod">
          <ac:chgData name="Liski-Wallentowitz Hanna (TEM)" userId="S::hanna.liski-wallentowitz@gov.fi::33ebda0f-aec2-4743-9eae-3ba16499d4af" providerId="AD" clId="Web-{BC33E515-9FAE-4510-A715-CB7B7AC8A599}" dt="2022-03-07T07:23:54.369" v="6" actId="20577"/>
          <ac:spMkLst>
            <pc:docMk/>
            <pc:sldMk cId="2427091911" sldId="276"/>
            <ac:spMk id="3" creationId="{00000000-0000-0000-0000-000000000000}"/>
          </ac:spMkLst>
        </pc:spChg>
      </pc:sldChg>
    </pc:docChg>
  </pc:docChgLst>
  <pc:docChgLst>
    <pc:chgData name="Liski-Wallentowitz Hanna (TEM)" userId="S::hanna.liski-wallentowitz@gov.fi::33ebda0f-aec2-4743-9eae-3ba16499d4af" providerId="AD" clId="Web-{335E58C4-315B-4265-9593-866D71B8A0A6}"/>
    <pc:docChg chg="addSld modSld">
      <pc:chgData name="Liski-Wallentowitz Hanna (TEM)" userId="S::hanna.liski-wallentowitz@gov.fi::33ebda0f-aec2-4743-9eae-3ba16499d4af" providerId="AD" clId="Web-{335E58C4-315B-4265-9593-866D71B8A0A6}" dt="2022-03-02T07:51:19.113" v="3"/>
      <pc:docMkLst>
        <pc:docMk/>
      </pc:docMkLst>
      <pc:sldChg chg="addSp delSp modSp">
        <pc:chgData name="Liski-Wallentowitz Hanna (TEM)" userId="S::hanna.liski-wallentowitz@gov.fi::33ebda0f-aec2-4743-9eae-3ba16499d4af" providerId="AD" clId="Web-{335E58C4-315B-4265-9593-866D71B8A0A6}" dt="2022-03-02T07:51:04.394" v="2"/>
        <pc:sldMkLst>
          <pc:docMk/>
          <pc:sldMk cId="2427091911" sldId="276"/>
        </pc:sldMkLst>
        <pc:picChg chg="add del mod">
          <ac:chgData name="Liski-Wallentowitz Hanna (TEM)" userId="S::hanna.liski-wallentowitz@gov.fi::33ebda0f-aec2-4743-9eae-3ba16499d4af" providerId="AD" clId="Web-{335E58C4-315B-4265-9593-866D71B8A0A6}" dt="2022-03-02T07:51:04.394" v="2"/>
          <ac:picMkLst>
            <pc:docMk/>
            <pc:sldMk cId="2427091911" sldId="276"/>
            <ac:picMk id="7" creationId="{04F4CC23-E117-4B1B-AF0E-196F44E6F62D}"/>
          </ac:picMkLst>
        </pc:picChg>
      </pc:sldChg>
      <pc:sldChg chg="addSp delSp modSp new">
        <pc:chgData name="Liski-Wallentowitz Hanna (TEM)" userId="S::hanna.liski-wallentowitz@gov.fi::33ebda0f-aec2-4743-9eae-3ba16499d4af" providerId="AD" clId="Web-{335E58C4-315B-4265-9593-866D71B8A0A6}" dt="2022-03-02T07:51:19.113" v="3"/>
        <pc:sldMkLst>
          <pc:docMk/>
          <pc:sldMk cId="48698166" sldId="303"/>
        </pc:sldMkLst>
        <pc:spChg chg="del">
          <ac:chgData name="Liski-Wallentowitz Hanna (TEM)" userId="S::hanna.liski-wallentowitz@gov.fi::33ebda0f-aec2-4743-9eae-3ba16499d4af" providerId="AD" clId="Web-{335E58C4-315B-4265-9593-866D71B8A0A6}" dt="2022-03-02T07:51:19.113" v="3"/>
          <ac:spMkLst>
            <pc:docMk/>
            <pc:sldMk cId="48698166" sldId="303"/>
            <ac:spMk id="3" creationId="{833AE36E-7F89-47B5-95FF-3E5358EEEB2A}"/>
          </ac:spMkLst>
        </pc:spChg>
        <pc:picChg chg="add mod ord">
          <ac:chgData name="Liski-Wallentowitz Hanna (TEM)" userId="S::hanna.liski-wallentowitz@gov.fi::33ebda0f-aec2-4743-9eae-3ba16499d4af" providerId="AD" clId="Web-{335E58C4-315B-4265-9593-866D71B8A0A6}" dt="2022-03-02T07:51:19.113" v="3"/>
          <ac:picMkLst>
            <pc:docMk/>
            <pc:sldMk cId="48698166" sldId="303"/>
            <ac:picMk id="7" creationId="{5ED440B3-F9BA-4461-A18B-C5BF5A7992A2}"/>
          </ac:picMkLst>
        </pc:picChg>
      </pc:sldChg>
    </pc:docChg>
  </pc:docChgLst>
  <pc:docChgLst>
    <pc:chgData name="Wessman Jenni (TEM)" userId="S::jenni.wessman@gov.fi::358b3dc4-36d5-43ac-bbc9-8abec6bbde32" providerId="AD" clId="Web-{A38415E3-0DEC-40E9-A5AE-9E0A9101E970}"/>
    <pc:docChg chg="modSld">
      <pc:chgData name="Wessman Jenni (TEM)" userId="S::jenni.wessman@gov.fi::358b3dc4-36d5-43ac-bbc9-8abec6bbde32" providerId="AD" clId="Web-{A38415E3-0DEC-40E9-A5AE-9E0A9101E970}" dt="2022-03-07T06:58:26.046" v="11" actId="20577"/>
      <pc:docMkLst>
        <pc:docMk/>
      </pc:docMkLst>
      <pc:sldChg chg="modSp">
        <pc:chgData name="Wessman Jenni (TEM)" userId="S::jenni.wessman@gov.fi::358b3dc4-36d5-43ac-bbc9-8abec6bbde32" providerId="AD" clId="Web-{A38415E3-0DEC-40E9-A5AE-9E0A9101E970}" dt="2022-03-07T06:58:26.046" v="11" actId="20577"/>
        <pc:sldMkLst>
          <pc:docMk/>
          <pc:sldMk cId="330547060" sldId="299"/>
        </pc:sldMkLst>
        <pc:spChg chg="mod">
          <ac:chgData name="Wessman Jenni (TEM)" userId="S::jenni.wessman@gov.fi::358b3dc4-36d5-43ac-bbc9-8abec6bbde32" providerId="AD" clId="Web-{A38415E3-0DEC-40E9-A5AE-9E0A9101E970}" dt="2022-03-07T06:58:14.295" v="10" actId="20577"/>
          <ac:spMkLst>
            <pc:docMk/>
            <pc:sldMk cId="330547060" sldId="299"/>
            <ac:spMk id="3" creationId="{00000000-0000-0000-0000-000000000000}"/>
          </ac:spMkLst>
        </pc:spChg>
        <pc:spChg chg="mod">
          <ac:chgData name="Wessman Jenni (TEM)" userId="S::jenni.wessman@gov.fi::358b3dc4-36d5-43ac-bbc9-8abec6bbde32" providerId="AD" clId="Web-{A38415E3-0DEC-40E9-A5AE-9E0A9101E970}" dt="2022-03-07T06:58:26.046" v="11" actId="20577"/>
          <ac:spMkLst>
            <pc:docMk/>
            <pc:sldMk cId="330547060" sldId="299"/>
            <ac:spMk id="7" creationId="{00000000-0000-0000-0000-000000000000}"/>
          </ac:spMkLst>
        </pc:spChg>
      </pc:sldChg>
    </pc:docChg>
  </pc:docChgLst>
  <pc:docChgLst>
    <pc:chgData name="Liski-Wallentowitz Hanna (TEM)" userId="S::hanna.liski-wallentowitz@gov.fi::33ebda0f-aec2-4743-9eae-3ba16499d4af" providerId="AD" clId="Web-{AC00F6C7-C3F9-48CA-AD8C-35E7E943379C}"/>
    <pc:docChg chg="modSld">
      <pc:chgData name="Liski-Wallentowitz Hanna (TEM)" userId="S::hanna.liski-wallentowitz@gov.fi::33ebda0f-aec2-4743-9eae-3ba16499d4af" providerId="AD" clId="Web-{AC00F6C7-C3F9-48CA-AD8C-35E7E943379C}" dt="2022-03-07T10:15:11.358" v="16" actId="20577"/>
      <pc:docMkLst>
        <pc:docMk/>
      </pc:docMkLst>
      <pc:sldChg chg="modSp">
        <pc:chgData name="Liski-Wallentowitz Hanna (TEM)" userId="S::hanna.liski-wallentowitz@gov.fi::33ebda0f-aec2-4743-9eae-3ba16499d4af" providerId="AD" clId="Web-{AC00F6C7-C3F9-48CA-AD8C-35E7E943379C}" dt="2022-03-07T10:14:37.747" v="0" actId="20577"/>
        <pc:sldMkLst>
          <pc:docMk/>
          <pc:sldMk cId="272163740" sldId="266"/>
        </pc:sldMkLst>
        <pc:spChg chg="mod">
          <ac:chgData name="Liski-Wallentowitz Hanna (TEM)" userId="S::hanna.liski-wallentowitz@gov.fi::33ebda0f-aec2-4743-9eae-3ba16499d4af" providerId="AD" clId="Web-{AC00F6C7-C3F9-48CA-AD8C-35E7E943379C}" dt="2022-03-07T10:14:37.747" v="0" actId="20577"/>
          <ac:spMkLst>
            <pc:docMk/>
            <pc:sldMk cId="272163740" sldId="266"/>
            <ac:spMk id="3" creationId="{00000000-0000-0000-0000-000000000000}"/>
          </ac:spMkLst>
        </pc:spChg>
      </pc:sldChg>
      <pc:sldChg chg="modSp">
        <pc:chgData name="Liski-Wallentowitz Hanna (TEM)" userId="S::hanna.liski-wallentowitz@gov.fi::33ebda0f-aec2-4743-9eae-3ba16499d4af" providerId="AD" clId="Web-{AC00F6C7-C3F9-48CA-AD8C-35E7E943379C}" dt="2022-03-07T10:15:11.358" v="16" actId="20577"/>
        <pc:sldMkLst>
          <pc:docMk/>
          <pc:sldMk cId="2485658606" sldId="304"/>
        </pc:sldMkLst>
        <pc:spChg chg="mod">
          <ac:chgData name="Liski-Wallentowitz Hanna (TEM)" userId="S::hanna.liski-wallentowitz@gov.fi::33ebda0f-aec2-4743-9eae-3ba16499d4af" providerId="AD" clId="Web-{AC00F6C7-C3F9-48CA-AD8C-35E7E943379C}" dt="2022-03-07T10:15:11.358" v="16" actId="20577"/>
          <ac:spMkLst>
            <pc:docMk/>
            <pc:sldMk cId="2485658606" sldId="304"/>
            <ac:spMk id="48" creationId="{00000000-0000-0000-0000-000000000000}"/>
          </ac:spMkLst>
        </pc:spChg>
      </pc:sldChg>
    </pc:docChg>
  </pc:docChgLst>
  <pc:docChgLst>
    <pc:chgData name="Wessman Jenni (TEM)" userId="S::jenni.wessman@gov.fi::358b3dc4-36d5-43ac-bbc9-8abec6bbde32" providerId="AD" clId="Web-{98DD5B45-F625-4B17-A8BB-91696BBB77D7}"/>
    <pc:docChg chg="addSld delSld modSld">
      <pc:chgData name="Wessman Jenni (TEM)" userId="S::jenni.wessman@gov.fi::358b3dc4-36d5-43ac-bbc9-8abec6bbde32" providerId="AD" clId="Web-{98DD5B45-F625-4B17-A8BB-91696BBB77D7}" dt="2022-03-04T11:20:38.802" v="209"/>
      <pc:docMkLst>
        <pc:docMk/>
      </pc:docMkLst>
      <pc:sldChg chg="del">
        <pc:chgData name="Wessman Jenni (TEM)" userId="S::jenni.wessman@gov.fi::358b3dc4-36d5-43ac-bbc9-8abec6bbde32" providerId="AD" clId="Web-{98DD5B45-F625-4B17-A8BB-91696BBB77D7}" dt="2022-03-04T11:18:33.595" v="200"/>
        <pc:sldMkLst>
          <pc:docMk/>
          <pc:sldMk cId="3897057974" sldId="273"/>
        </pc:sldMkLst>
      </pc:sldChg>
      <pc:sldChg chg="addSp delSp modSp">
        <pc:chgData name="Wessman Jenni (TEM)" userId="S::jenni.wessman@gov.fi::358b3dc4-36d5-43ac-bbc9-8abec6bbde32" providerId="AD" clId="Web-{98DD5B45-F625-4B17-A8BB-91696BBB77D7}" dt="2022-03-04T11:20:38.802" v="209"/>
        <pc:sldMkLst>
          <pc:docMk/>
          <pc:sldMk cId="2427091911" sldId="276"/>
        </pc:sldMkLst>
        <pc:picChg chg="add del mod">
          <ac:chgData name="Wessman Jenni (TEM)" userId="S::jenni.wessman@gov.fi::358b3dc4-36d5-43ac-bbc9-8abec6bbde32" providerId="AD" clId="Web-{98DD5B45-F625-4B17-A8BB-91696BBB77D7}" dt="2022-03-04T11:20:38.802" v="209"/>
          <ac:picMkLst>
            <pc:docMk/>
            <pc:sldMk cId="2427091911" sldId="276"/>
            <ac:picMk id="7" creationId="{54D4B8B9-8F42-4A5B-8687-7740AFF293C5}"/>
          </ac:picMkLst>
        </pc:picChg>
      </pc:sldChg>
      <pc:sldChg chg="modSp">
        <pc:chgData name="Wessman Jenni (TEM)" userId="S::jenni.wessman@gov.fi::358b3dc4-36d5-43ac-bbc9-8abec6bbde32" providerId="AD" clId="Web-{98DD5B45-F625-4B17-A8BB-91696BBB77D7}" dt="2022-03-04T07:37:42.676" v="2" actId="14100"/>
        <pc:sldMkLst>
          <pc:docMk/>
          <pc:sldMk cId="1536209771" sldId="288"/>
        </pc:sldMkLst>
        <pc:spChg chg="mod">
          <ac:chgData name="Wessman Jenni (TEM)" userId="S::jenni.wessman@gov.fi::358b3dc4-36d5-43ac-bbc9-8abec6bbde32" providerId="AD" clId="Web-{98DD5B45-F625-4B17-A8BB-91696BBB77D7}" dt="2022-03-04T07:34:01.405" v="1" actId="1076"/>
          <ac:spMkLst>
            <pc:docMk/>
            <pc:sldMk cId="1536209771" sldId="288"/>
            <ac:spMk id="3" creationId="{00000000-0000-0000-0000-000000000000}"/>
          </ac:spMkLst>
        </pc:spChg>
        <pc:spChg chg="mod">
          <ac:chgData name="Wessman Jenni (TEM)" userId="S::jenni.wessman@gov.fi::358b3dc4-36d5-43ac-bbc9-8abec6bbde32" providerId="AD" clId="Web-{98DD5B45-F625-4B17-A8BB-91696BBB77D7}" dt="2022-03-04T07:37:42.676" v="2" actId="14100"/>
          <ac:spMkLst>
            <pc:docMk/>
            <pc:sldMk cId="1536209771" sldId="288"/>
            <ac:spMk id="7" creationId="{00000000-0000-0000-0000-000000000000}"/>
          </ac:spMkLst>
        </pc:spChg>
      </pc:sldChg>
      <pc:sldChg chg="modSp">
        <pc:chgData name="Wessman Jenni (TEM)" userId="S::jenni.wessman@gov.fi::358b3dc4-36d5-43ac-bbc9-8abec6bbde32" providerId="AD" clId="Web-{98DD5B45-F625-4B17-A8BB-91696BBB77D7}" dt="2022-03-04T11:18:19.939" v="199" actId="20577"/>
        <pc:sldMkLst>
          <pc:docMk/>
          <pc:sldMk cId="330547060" sldId="299"/>
        </pc:sldMkLst>
        <pc:spChg chg="mod">
          <ac:chgData name="Wessman Jenni (TEM)" userId="S::jenni.wessman@gov.fi::358b3dc4-36d5-43ac-bbc9-8abec6bbde32" providerId="AD" clId="Web-{98DD5B45-F625-4B17-A8BB-91696BBB77D7}" dt="2022-03-04T11:18:19.939" v="199" actId="20577"/>
          <ac:spMkLst>
            <pc:docMk/>
            <pc:sldMk cId="330547060" sldId="299"/>
            <ac:spMk id="3" creationId="{00000000-0000-0000-0000-000000000000}"/>
          </ac:spMkLst>
        </pc:spChg>
      </pc:sldChg>
      <pc:sldChg chg="modSp">
        <pc:chgData name="Wessman Jenni (TEM)" userId="S::jenni.wessman@gov.fi::358b3dc4-36d5-43ac-bbc9-8abec6bbde32" providerId="AD" clId="Web-{98DD5B45-F625-4B17-A8BB-91696BBB77D7}" dt="2022-03-04T07:47:01.846" v="14" actId="14100"/>
        <pc:sldMkLst>
          <pc:docMk/>
          <pc:sldMk cId="48698166" sldId="303"/>
        </pc:sldMkLst>
        <pc:picChg chg="mod">
          <ac:chgData name="Wessman Jenni (TEM)" userId="S::jenni.wessman@gov.fi::358b3dc4-36d5-43ac-bbc9-8abec6bbde32" providerId="AD" clId="Web-{98DD5B45-F625-4B17-A8BB-91696BBB77D7}" dt="2022-03-04T07:47:01.846" v="14" actId="14100"/>
          <ac:picMkLst>
            <pc:docMk/>
            <pc:sldMk cId="48698166" sldId="303"/>
            <ac:picMk id="7" creationId="{5ED440B3-F9BA-4461-A18B-C5BF5A7992A2}"/>
          </ac:picMkLst>
        </pc:picChg>
      </pc:sldChg>
      <pc:sldChg chg="addSp delSp modSp new">
        <pc:chgData name="Wessman Jenni (TEM)" userId="S::jenni.wessman@gov.fi::358b3dc4-36d5-43ac-bbc9-8abec6bbde32" providerId="AD" clId="Web-{98DD5B45-F625-4B17-A8BB-91696BBB77D7}" dt="2022-03-04T11:20:20.379" v="207"/>
        <pc:sldMkLst>
          <pc:docMk/>
          <pc:sldMk cId="3373109684" sldId="304"/>
        </pc:sldMkLst>
        <pc:spChg chg="del">
          <ac:chgData name="Wessman Jenni (TEM)" userId="S::jenni.wessman@gov.fi::358b3dc4-36d5-43ac-bbc9-8abec6bbde32" providerId="AD" clId="Web-{98DD5B45-F625-4B17-A8BB-91696BBB77D7}" dt="2022-03-04T11:19:48.191" v="202"/>
          <ac:spMkLst>
            <pc:docMk/>
            <pc:sldMk cId="3373109684" sldId="304"/>
            <ac:spMk id="3" creationId="{29B29C5C-1ED0-4402-9127-B73A590414EA}"/>
          </ac:spMkLst>
        </pc:spChg>
        <pc:spChg chg="add del mod">
          <ac:chgData name="Wessman Jenni (TEM)" userId="S::jenni.wessman@gov.fi::358b3dc4-36d5-43ac-bbc9-8abec6bbde32" providerId="AD" clId="Web-{98DD5B45-F625-4B17-A8BB-91696BBB77D7}" dt="2022-03-04T11:20:12.254" v="204"/>
          <ac:spMkLst>
            <pc:docMk/>
            <pc:sldMk cId="3373109684" sldId="304"/>
            <ac:spMk id="9" creationId="{94904943-DC6B-4A98-A112-401B280AC338}"/>
          </ac:spMkLst>
        </pc:spChg>
        <pc:spChg chg="add mod">
          <ac:chgData name="Wessman Jenni (TEM)" userId="S::jenni.wessman@gov.fi::358b3dc4-36d5-43ac-bbc9-8abec6bbde32" providerId="AD" clId="Web-{98DD5B45-F625-4B17-A8BB-91696BBB77D7}" dt="2022-03-04T11:20:20.379" v="207"/>
          <ac:spMkLst>
            <pc:docMk/>
            <pc:sldMk cId="3373109684" sldId="304"/>
            <ac:spMk id="12" creationId="{76C0803E-9B45-4CFC-8C08-83EC6230DA16}"/>
          </ac:spMkLst>
        </pc:spChg>
        <pc:picChg chg="add del mod ord">
          <ac:chgData name="Wessman Jenni (TEM)" userId="S::jenni.wessman@gov.fi::358b3dc4-36d5-43ac-bbc9-8abec6bbde32" providerId="AD" clId="Web-{98DD5B45-F625-4B17-A8BB-91696BBB77D7}" dt="2022-03-04T11:19:51.785" v="203"/>
          <ac:picMkLst>
            <pc:docMk/>
            <pc:sldMk cId="3373109684" sldId="304"/>
            <ac:picMk id="7" creationId="{4D87ADA5-E508-46A1-953E-AEDED09ECCAA}"/>
          </ac:picMkLst>
        </pc:picChg>
        <pc:picChg chg="add del mod ord">
          <ac:chgData name="Wessman Jenni (TEM)" userId="S::jenni.wessman@gov.fi::358b3dc4-36d5-43ac-bbc9-8abec6bbde32" providerId="AD" clId="Web-{98DD5B45-F625-4B17-A8BB-91696BBB77D7}" dt="2022-03-04T11:20:20.379" v="207"/>
          <ac:picMkLst>
            <pc:docMk/>
            <pc:sldMk cId="3373109684" sldId="304"/>
            <ac:picMk id="10" creationId="{021CF33D-9122-471C-8BD1-0A47DB5793A1}"/>
          </ac:picMkLst>
        </pc:picChg>
      </pc:sldChg>
    </pc:docChg>
  </pc:docChgLst>
  <pc:docChgLst>
    <pc:chgData name="Liski-Wallentowitz Hanna (TEM)" userId="S::hanna.liski-wallentowitz@gov.fi::33ebda0f-aec2-4743-9eae-3ba16499d4af" providerId="AD" clId="Web-{150BDABD-DAE3-44EE-8746-EC848E8399BC}"/>
    <pc:docChg chg="modSld">
      <pc:chgData name="Liski-Wallentowitz Hanna (TEM)" userId="S::hanna.liski-wallentowitz@gov.fi::33ebda0f-aec2-4743-9eae-3ba16499d4af" providerId="AD" clId="Web-{150BDABD-DAE3-44EE-8746-EC848E8399BC}" dt="2022-03-02T08:29:34.241" v="16" actId="14100"/>
      <pc:docMkLst>
        <pc:docMk/>
      </pc:docMkLst>
      <pc:sldChg chg="modSp">
        <pc:chgData name="Liski-Wallentowitz Hanna (TEM)" userId="S::hanna.liski-wallentowitz@gov.fi::33ebda0f-aec2-4743-9eae-3ba16499d4af" providerId="AD" clId="Web-{150BDABD-DAE3-44EE-8746-EC848E8399BC}" dt="2022-03-02T08:26:43.751" v="4" actId="20577"/>
        <pc:sldMkLst>
          <pc:docMk/>
          <pc:sldMk cId="2427091911" sldId="276"/>
        </pc:sldMkLst>
        <pc:spChg chg="mod">
          <ac:chgData name="Liski-Wallentowitz Hanna (TEM)" userId="S::hanna.liski-wallentowitz@gov.fi::33ebda0f-aec2-4743-9eae-3ba16499d4af" providerId="AD" clId="Web-{150BDABD-DAE3-44EE-8746-EC848E8399BC}" dt="2022-03-02T08:26:43.751" v="4" actId="20577"/>
          <ac:spMkLst>
            <pc:docMk/>
            <pc:sldMk cId="2427091911" sldId="276"/>
            <ac:spMk id="3" creationId="{00000000-0000-0000-0000-000000000000}"/>
          </ac:spMkLst>
        </pc:spChg>
      </pc:sldChg>
      <pc:sldChg chg="addSp delSp modSp">
        <pc:chgData name="Liski-Wallentowitz Hanna (TEM)" userId="S::hanna.liski-wallentowitz@gov.fi::33ebda0f-aec2-4743-9eae-3ba16499d4af" providerId="AD" clId="Web-{150BDABD-DAE3-44EE-8746-EC848E8399BC}" dt="2022-03-02T08:29:16.412" v="13" actId="20577"/>
        <pc:sldMkLst>
          <pc:docMk/>
          <pc:sldMk cId="1191864744" sldId="301"/>
        </pc:sldMkLst>
        <pc:spChg chg="mod">
          <ac:chgData name="Liski-Wallentowitz Hanna (TEM)" userId="S::hanna.liski-wallentowitz@gov.fi::33ebda0f-aec2-4743-9eae-3ba16499d4af" providerId="AD" clId="Web-{150BDABD-DAE3-44EE-8746-EC848E8399BC}" dt="2022-03-02T08:29:16.412" v="13" actId="20577"/>
          <ac:spMkLst>
            <pc:docMk/>
            <pc:sldMk cId="1191864744" sldId="301"/>
            <ac:spMk id="2" creationId="{00000000-0000-0000-0000-000000000000}"/>
          </ac:spMkLst>
        </pc:spChg>
        <pc:spChg chg="mod">
          <ac:chgData name="Liski-Wallentowitz Hanna (TEM)" userId="S::hanna.liski-wallentowitz@gov.fi::33ebda0f-aec2-4743-9eae-3ba16499d4af" providerId="AD" clId="Web-{150BDABD-DAE3-44EE-8746-EC848E8399BC}" dt="2022-03-02T08:29:12.443" v="9" actId="20577"/>
          <ac:spMkLst>
            <pc:docMk/>
            <pc:sldMk cId="1191864744" sldId="301"/>
            <ac:spMk id="3" creationId="{00000000-0000-0000-0000-000000000000}"/>
          </ac:spMkLst>
        </pc:spChg>
        <pc:picChg chg="add del mod">
          <ac:chgData name="Liski-Wallentowitz Hanna (TEM)" userId="S::hanna.liski-wallentowitz@gov.fi::33ebda0f-aec2-4743-9eae-3ba16499d4af" providerId="AD" clId="Web-{150BDABD-DAE3-44EE-8746-EC848E8399BC}" dt="2022-03-02T08:28:44.958" v="6"/>
          <ac:picMkLst>
            <pc:docMk/>
            <pc:sldMk cId="1191864744" sldId="301"/>
            <ac:picMk id="7" creationId="{C140B1F1-26FD-4A58-AA5E-23BF78E20800}"/>
          </ac:picMkLst>
        </pc:picChg>
      </pc:sldChg>
      <pc:sldChg chg="modSp">
        <pc:chgData name="Liski-Wallentowitz Hanna (TEM)" userId="S::hanna.liski-wallentowitz@gov.fi::33ebda0f-aec2-4743-9eae-3ba16499d4af" providerId="AD" clId="Web-{150BDABD-DAE3-44EE-8746-EC848E8399BC}" dt="2022-03-02T08:29:34.241" v="16" actId="14100"/>
        <pc:sldMkLst>
          <pc:docMk/>
          <pc:sldMk cId="48698166" sldId="303"/>
        </pc:sldMkLst>
        <pc:picChg chg="mod">
          <ac:chgData name="Liski-Wallentowitz Hanna (TEM)" userId="S::hanna.liski-wallentowitz@gov.fi::33ebda0f-aec2-4743-9eae-3ba16499d4af" providerId="AD" clId="Web-{150BDABD-DAE3-44EE-8746-EC848E8399BC}" dt="2022-03-02T08:29:34.241" v="16" actId="14100"/>
          <ac:picMkLst>
            <pc:docMk/>
            <pc:sldMk cId="48698166" sldId="303"/>
            <ac:picMk id="7" creationId="{5ED440B3-F9BA-4461-A18B-C5BF5A7992A2}"/>
          </ac:picMkLst>
        </pc:picChg>
      </pc:sldChg>
    </pc:docChg>
  </pc:docChgLst>
  <pc:docChgLst>
    <pc:chgData name="Wessman Jenni (TEM)" userId="S::jenni.wessman@gov.fi::358b3dc4-36d5-43ac-bbc9-8abec6bbde32" providerId="AD" clId="Web-{E1711F75-F0CC-4C61-9659-FD08128BCDAA}"/>
    <pc:docChg chg="addSld modSld sldOrd">
      <pc:chgData name="Wessman Jenni (TEM)" userId="S::jenni.wessman@gov.fi::358b3dc4-36d5-43ac-bbc9-8abec6bbde32" providerId="AD" clId="Web-{E1711F75-F0CC-4C61-9659-FD08128BCDAA}" dt="2022-03-01T11:37:33.755" v="307" actId="20577"/>
      <pc:docMkLst>
        <pc:docMk/>
      </pc:docMkLst>
      <pc:sldChg chg="modSp">
        <pc:chgData name="Wessman Jenni (TEM)" userId="S::jenni.wessman@gov.fi::358b3dc4-36d5-43ac-bbc9-8abec6bbde32" providerId="AD" clId="Web-{E1711F75-F0CC-4C61-9659-FD08128BCDAA}" dt="2022-03-01T11:28:11.853" v="77" actId="20577"/>
        <pc:sldMkLst>
          <pc:docMk/>
          <pc:sldMk cId="647725329" sldId="287"/>
        </pc:sldMkLst>
        <pc:spChg chg="mod">
          <ac:chgData name="Wessman Jenni (TEM)" userId="S::jenni.wessman@gov.fi::358b3dc4-36d5-43ac-bbc9-8abec6bbde32" providerId="AD" clId="Web-{E1711F75-F0CC-4C61-9659-FD08128BCDAA}" dt="2022-03-01T11:28:11.853" v="77" actId="20577"/>
          <ac:spMkLst>
            <pc:docMk/>
            <pc:sldMk cId="647725329" sldId="287"/>
            <ac:spMk id="3" creationId="{00000000-0000-0000-0000-000000000000}"/>
          </ac:spMkLst>
        </pc:spChg>
      </pc:sldChg>
      <pc:sldChg chg="modSp">
        <pc:chgData name="Wessman Jenni (TEM)" userId="S::jenni.wessman@gov.fi::358b3dc4-36d5-43ac-bbc9-8abec6bbde32" providerId="AD" clId="Web-{E1711F75-F0CC-4C61-9659-FD08128BCDAA}" dt="2022-03-01T11:33:03.406" v="215" actId="20577"/>
        <pc:sldMkLst>
          <pc:docMk/>
          <pc:sldMk cId="1536209771" sldId="288"/>
        </pc:sldMkLst>
        <pc:spChg chg="mod">
          <ac:chgData name="Wessman Jenni (TEM)" userId="S::jenni.wessman@gov.fi::358b3dc4-36d5-43ac-bbc9-8abec6bbde32" providerId="AD" clId="Web-{E1711F75-F0CC-4C61-9659-FD08128BCDAA}" dt="2022-03-01T11:33:03.406" v="215" actId="20577"/>
          <ac:spMkLst>
            <pc:docMk/>
            <pc:sldMk cId="1536209771" sldId="288"/>
            <ac:spMk id="3" creationId="{00000000-0000-0000-0000-000000000000}"/>
          </ac:spMkLst>
        </pc:spChg>
      </pc:sldChg>
      <pc:sldChg chg="modSp">
        <pc:chgData name="Wessman Jenni (TEM)" userId="S::jenni.wessman@gov.fi::358b3dc4-36d5-43ac-bbc9-8abec6bbde32" providerId="AD" clId="Web-{E1711F75-F0CC-4C61-9659-FD08128BCDAA}" dt="2022-03-01T11:36:12.503" v="266" actId="20577"/>
        <pc:sldMkLst>
          <pc:docMk/>
          <pc:sldMk cId="1881925213" sldId="298"/>
        </pc:sldMkLst>
        <pc:spChg chg="mod">
          <ac:chgData name="Wessman Jenni (TEM)" userId="S::jenni.wessman@gov.fi::358b3dc4-36d5-43ac-bbc9-8abec6bbde32" providerId="AD" clId="Web-{E1711F75-F0CC-4C61-9659-FD08128BCDAA}" dt="2022-03-01T11:36:12.503" v="266" actId="20577"/>
          <ac:spMkLst>
            <pc:docMk/>
            <pc:sldMk cId="1881925213" sldId="298"/>
            <ac:spMk id="3" creationId="{00000000-0000-0000-0000-000000000000}"/>
          </ac:spMkLst>
        </pc:spChg>
      </pc:sldChg>
      <pc:sldChg chg="modSp">
        <pc:chgData name="Wessman Jenni (TEM)" userId="S::jenni.wessman@gov.fi::358b3dc4-36d5-43ac-bbc9-8abec6bbde32" providerId="AD" clId="Web-{E1711F75-F0CC-4C61-9659-FD08128BCDAA}" dt="2022-03-01T11:35:08.830" v="261" actId="20577"/>
        <pc:sldMkLst>
          <pc:docMk/>
          <pc:sldMk cId="330547060" sldId="299"/>
        </pc:sldMkLst>
        <pc:spChg chg="mod">
          <ac:chgData name="Wessman Jenni (TEM)" userId="S::jenni.wessman@gov.fi::358b3dc4-36d5-43ac-bbc9-8abec6bbde32" providerId="AD" clId="Web-{E1711F75-F0CC-4C61-9659-FD08128BCDAA}" dt="2022-03-01T11:35:08.830" v="261" actId="20577"/>
          <ac:spMkLst>
            <pc:docMk/>
            <pc:sldMk cId="330547060" sldId="299"/>
            <ac:spMk id="3" creationId="{00000000-0000-0000-0000-000000000000}"/>
          </ac:spMkLst>
        </pc:spChg>
      </pc:sldChg>
      <pc:sldChg chg="modSp">
        <pc:chgData name="Wessman Jenni (TEM)" userId="S::jenni.wessman@gov.fi::358b3dc4-36d5-43ac-bbc9-8abec6bbde32" providerId="AD" clId="Web-{E1711F75-F0CC-4C61-9659-FD08128BCDAA}" dt="2022-03-01T11:28:33.197" v="86" actId="20577"/>
        <pc:sldMkLst>
          <pc:docMk/>
          <pc:sldMk cId="2285050723" sldId="300"/>
        </pc:sldMkLst>
        <pc:spChg chg="mod">
          <ac:chgData name="Wessman Jenni (TEM)" userId="S::jenni.wessman@gov.fi::358b3dc4-36d5-43ac-bbc9-8abec6bbde32" providerId="AD" clId="Web-{E1711F75-F0CC-4C61-9659-FD08128BCDAA}" dt="2022-03-01T11:28:33.197" v="86" actId="20577"/>
          <ac:spMkLst>
            <pc:docMk/>
            <pc:sldMk cId="2285050723" sldId="300"/>
            <ac:spMk id="3" creationId="{00000000-0000-0000-0000-000000000000}"/>
          </ac:spMkLst>
        </pc:spChg>
      </pc:sldChg>
      <pc:sldChg chg="modSp add ord replId">
        <pc:chgData name="Wessman Jenni (TEM)" userId="S::jenni.wessman@gov.fi::358b3dc4-36d5-43ac-bbc9-8abec6bbde32" providerId="AD" clId="Web-{E1711F75-F0CC-4C61-9659-FD08128BCDAA}" dt="2022-03-01T11:37:33.755" v="307" actId="20577"/>
        <pc:sldMkLst>
          <pc:docMk/>
          <pc:sldMk cId="1976444207" sldId="302"/>
        </pc:sldMkLst>
        <pc:spChg chg="mod">
          <ac:chgData name="Wessman Jenni (TEM)" userId="S::jenni.wessman@gov.fi::358b3dc4-36d5-43ac-bbc9-8abec6bbde32" providerId="AD" clId="Web-{E1711F75-F0CC-4C61-9659-FD08128BCDAA}" dt="2022-03-01T11:36:40.879" v="278" actId="20577"/>
          <ac:spMkLst>
            <pc:docMk/>
            <pc:sldMk cId="1976444207" sldId="302"/>
            <ac:spMk id="2" creationId="{00000000-0000-0000-0000-000000000000}"/>
          </ac:spMkLst>
        </pc:spChg>
        <pc:spChg chg="mod">
          <ac:chgData name="Wessman Jenni (TEM)" userId="S::jenni.wessman@gov.fi::358b3dc4-36d5-43ac-bbc9-8abec6bbde32" providerId="AD" clId="Web-{E1711F75-F0CC-4C61-9659-FD08128BCDAA}" dt="2022-03-01T11:37:33.755" v="307" actId="20577"/>
          <ac:spMkLst>
            <pc:docMk/>
            <pc:sldMk cId="1976444207" sldId="302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0CA4B4-E2E5-43DD-BD4F-0A67CD0AE2A1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DAF2047-976C-451A-A379-A069B5ADC6EC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F2EADA08-EA3A-4FA8-8DA9-25C0FA4CEB1D}" type="parTrans" cxnId="{73A92F1B-26C4-403C-9241-D26A15D5F30A}">
      <dgm:prSet/>
      <dgm:spPr/>
      <dgm:t>
        <a:bodyPr/>
        <a:lstStyle/>
        <a:p>
          <a:endParaRPr lang="fi-FI"/>
        </a:p>
      </dgm:t>
    </dgm:pt>
    <dgm:pt modelId="{863C70DD-F968-4BCC-A3FA-7C3A6202031F}" type="sibTrans" cxnId="{73A92F1B-26C4-403C-9241-D26A15D5F30A}">
      <dgm:prSet/>
      <dgm:spPr/>
      <dgm:t>
        <a:bodyPr/>
        <a:lstStyle/>
        <a:p>
          <a:endParaRPr lang="fi-FI"/>
        </a:p>
      </dgm:t>
    </dgm:pt>
    <dgm:pt modelId="{02DBC3E1-49B9-4B8E-B2BA-CC542A644CE2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04D0DA28-5C5C-4D95-9A29-1B7DBE908461}" type="parTrans" cxnId="{ACB84C03-5A39-4DF0-86A8-80E6F414CD21}">
      <dgm:prSet/>
      <dgm:spPr/>
      <dgm:t>
        <a:bodyPr/>
        <a:lstStyle/>
        <a:p>
          <a:endParaRPr lang="fi-FI"/>
        </a:p>
      </dgm:t>
    </dgm:pt>
    <dgm:pt modelId="{9AF69D5E-3230-4FD5-9C4B-9A63F9BBCC8C}" type="sibTrans" cxnId="{ACB84C03-5A39-4DF0-86A8-80E6F414CD21}">
      <dgm:prSet/>
      <dgm:spPr/>
      <dgm:t>
        <a:bodyPr/>
        <a:lstStyle/>
        <a:p>
          <a:endParaRPr lang="fi-FI"/>
        </a:p>
      </dgm:t>
    </dgm:pt>
    <dgm:pt modelId="{C9F92B91-C97A-4A9F-8C08-7802458BC173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3AB8ADFA-2E5A-49D9-A866-C3D3A2B27B13}" type="parTrans" cxnId="{C7384F1B-2EB4-41E4-AC72-CDB80D11482F}">
      <dgm:prSet/>
      <dgm:spPr/>
      <dgm:t>
        <a:bodyPr/>
        <a:lstStyle/>
        <a:p>
          <a:endParaRPr lang="fi-FI"/>
        </a:p>
      </dgm:t>
    </dgm:pt>
    <dgm:pt modelId="{51D36AFE-5AE3-457C-8BD9-6CCDDD5D5E56}" type="sibTrans" cxnId="{C7384F1B-2EB4-41E4-AC72-CDB80D11482F}">
      <dgm:prSet/>
      <dgm:spPr/>
      <dgm:t>
        <a:bodyPr/>
        <a:lstStyle/>
        <a:p>
          <a:endParaRPr lang="fi-FI"/>
        </a:p>
      </dgm:t>
    </dgm:pt>
    <dgm:pt modelId="{F64C275C-8699-47CE-89FB-BF1AE9B670F5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AD6B8941-86F3-4CC1-AF88-DC793C5888DF}" type="parTrans" cxnId="{76C60159-B2E1-4D6C-B9CA-6563AB517E84}">
      <dgm:prSet/>
      <dgm:spPr/>
      <dgm:t>
        <a:bodyPr/>
        <a:lstStyle/>
        <a:p>
          <a:endParaRPr lang="fi-FI"/>
        </a:p>
      </dgm:t>
    </dgm:pt>
    <dgm:pt modelId="{FA4BFF92-62BA-4C11-B33A-FAF88C5987E1}" type="sibTrans" cxnId="{76C60159-B2E1-4D6C-B9CA-6563AB517E84}">
      <dgm:prSet/>
      <dgm:spPr/>
      <dgm:t>
        <a:bodyPr/>
        <a:lstStyle/>
        <a:p>
          <a:endParaRPr lang="fi-FI"/>
        </a:p>
      </dgm:t>
    </dgm:pt>
    <dgm:pt modelId="{9F461B19-23C6-4A06-B85C-196D65F30942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8858A580-0603-47F0-A757-F6BD132FFBE1}" type="sibTrans" cxnId="{F16243F6-97F3-471B-A32A-DFA39B9FABB7}">
      <dgm:prSet/>
      <dgm:spPr/>
      <dgm:t>
        <a:bodyPr/>
        <a:lstStyle/>
        <a:p>
          <a:endParaRPr lang="fi-FI"/>
        </a:p>
      </dgm:t>
    </dgm:pt>
    <dgm:pt modelId="{9E408274-FF41-4DA1-AB64-5280CCB37DE8}" type="parTrans" cxnId="{F16243F6-97F3-471B-A32A-DFA39B9FABB7}">
      <dgm:prSet/>
      <dgm:spPr/>
      <dgm:t>
        <a:bodyPr/>
        <a:lstStyle/>
        <a:p>
          <a:endParaRPr lang="fi-FI"/>
        </a:p>
      </dgm:t>
    </dgm:pt>
    <dgm:pt modelId="{C924238F-A512-4BB1-B8FE-39E7DE2A9D21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85000C50-DB06-42C5-91EC-C73B7B7FCBC1}" type="sibTrans" cxnId="{5BC33F87-4AE5-499B-BFD9-16A4064681EB}">
      <dgm:prSet/>
      <dgm:spPr/>
      <dgm:t>
        <a:bodyPr/>
        <a:lstStyle/>
        <a:p>
          <a:endParaRPr lang="fi-FI"/>
        </a:p>
      </dgm:t>
    </dgm:pt>
    <dgm:pt modelId="{9686097B-BCD6-4112-B34E-D83CCCAEF2D6}" type="parTrans" cxnId="{5BC33F87-4AE5-499B-BFD9-16A4064681EB}">
      <dgm:prSet/>
      <dgm:spPr/>
      <dgm:t>
        <a:bodyPr/>
        <a:lstStyle/>
        <a:p>
          <a:endParaRPr lang="fi-FI"/>
        </a:p>
      </dgm:t>
    </dgm:pt>
    <dgm:pt modelId="{C697BA5F-5D37-4D1C-8AF0-E810ECAF8E39}" type="pres">
      <dgm:prSet presAssocID="{4C0CA4B4-E2E5-43DD-BD4F-0A67CD0AE2A1}" presName="Name0" presStyleCnt="0">
        <dgm:presLayoutVars>
          <dgm:dir/>
        </dgm:presLayoutVars>
      </dgm:prSet>
      <dgm:spPr/>
      <dgm:t>
        <a:bodyPr/>
        <a:lstStyle/>
        <a:p>
          <a:endParaRPr lang="fi-FI"/>
        </a:p>
      </dgm:t>
    </dgm:pt>
    <dgm:pt modelId="{BA067851-CF42-4F65-8C1E-39F9832789CC}" type="pres">
      <dgm:prSet presAssocID="{4DAF2047-976C-451A-A379-A069B5ADC6EC}" presName="parComposite" presStyleCnt="0"/>
      <dgm:spPr/>
    </dgm:pt>
    <dgm:pt modelId="{64162D83-57D7-48F9-ADD6-104DDAD11F39}" type="pres">
      <dgm:prSet presAssocID="{4DAF2047-976C-451A-A379-A069B5ADC6EC}" presName="parBigCircle" presStyleLbl="node0" presStyleIdx="0" presStyleCnt="2"/>
      <dgm:spPr>
        <a:solidFill>
          <a:schemeClr val="bg1">
            <a:lumMod val="65000"/>
          </a:schemeClr>
        </a:solidFill>
      </dgm:spPr>
    </dgm:pt>
    <dgm:pt modelId="{3E0BBF61-D63A-403E-B5FD-04D10EAD75D8}" type="pres">
      <dgm:prSet presAssocID="{4DAF2047-976C-451A-A379-A069B5ADC6EC}" presName="parTx" presStyleLbl="revTx" presStyleIdx="0" presStyleCnt="10"/>
      <dgm:spPr/>
      <dgm:t>
        <a:bodyPr/>
        <a:lstStyle/>
        <a:p>
          <a:endParaRPr lang="fi-FI"/>
        </a:p>
      </dgm:t>
    </dgm:pt>
    <dgm:pt modelId="{92C78A8C-DC74-43E1-971B-56CE16AA6E5D}" type="pres">
      <dgm:prSet presAssocID="{4DAF2047-976C-451A-A379-A069B5ADC6EC}" presName="bSpace" presStyleCnt="0"/>
      <dgm:spPr/>
    </dgm:pt>
    <dgm:pt modelId="{7C67A048-61DC-4879-AD59-7797AD47FEB8}" type="pres">
      <dgm:prSet presAssocID="{4DAF2047-976C-451A-A379-A069B5ADC6EC}" presName="parBackupNorm" presStyleCnt="0"/>
      <dgm:spPr/>
    </dgm:pt>
    <dgm:pt modelId="{796CB24E-97F9-49E5-9CC3-6FBC97A043E2}" type="pres">
      <dgm:prSet presAssocID="{863C70DD-F968-4BCC-A3FA-7C3A6202031F}" presName="parSpace" presStyleCnt="0"/>
      <dgm:spPr/>
    </dgm:pt>
    <dgm:pt modelId="{F37FF0FD-A98A-4F82-BD19-E9827F006975}" type="pres">
      <dgm:prSet presAssocID="{02DBC3E1-49B9-4B8E-B2BA-CC542A644CE2}" presName="desBackupLeftNorm" presStyleCnt="0"/>
      <dgm:spPr/>
    </dgm:pt>
    <dgm:pt modelId="{2704ED1C-3536-41A5-A712-6C74514E7D7D}" type="pres">
      <dgm:prSet presAssocID="{02DBC3E1-49B9-4B8E-B2BA-CC542A644CE2}" presName="desComposite" presStyleCnt="0"/>
      <dgm:spPr/>
    </dgm:pt>
    <dgm:pt modelId="{030C39F7-8121-4E6E-87C8-AACC14B9C8E7}" type="pres">
      <dgm:prSet presAssocID="{02DBC3E1-49B9-4B8E-B2BA-CC542A644CE2}" presName="desCircle" presStyleLbl="node1" presStyleIdx="0" presStyleCnt="4"/>
      <dgm:spPr>
        <a:solidFill>
          <a:schemeClr val="bg1">
            <a:lumMod val="75000"/>
          </a:schemeClr>
        </a:solidFill>
      </dgm:spPr>
    </dgm:pt>
    <dgm:pt modelId="{296AA7D5-5FAC-4CBE-B5F7-DC9B126160F5}" type="pres">
      <dgm:prSet presAssocID="{02DBC3E1-49B9-4B8E-B2BA-CC542A644CE2}" presName="chTx" presStyleLbl="revTx" presStyleIdx="1" presStyleCnt="10"/>
      <dgm:spPr/>
      <dgm:t>
        <a:bodyPr/>
        <a:lstStyle/>
        <a:p>
          <a:endParaRPr lang="fi-FI"/>
        </a:p>
      </dgm:t>
    </dgm:pt>
    <dgm:pt modelId="{1B18153B-0680-44E7-BAC3-F8F020E5E2E6}" type="pres">
      <dgm:prSet presAssocID="{02DBC3E1-49B9-4B8E-B2BA-CC542A644CE2}" presName="desTx" presStyleLbl="revTx" presStyleIdx="2" presStyleCnt="10">
        <dgm:presLayoutVars>
          <dgm:bulletEnabled val="1"/>
        </dgm:presLayoutVars>
      </dgm:prSet>
      <dgm:spPr/>
    </dgm:pt>
    <dgm:pt modelId="{B4A53FB7-EBE4-43BD-BECA-6DCD71EFD4DC}" type="pres">
      <dgm:prSet presAssocID="{02DBC3E1-49B9-4B8E-B2BA-CC542A644CE2}" presName="desBackupRightNorm" presStyleCnt="0"/>
      <dgm:spPr/>
    </dgm:pt>
    <dgm:pt modelId="{DCD6DF0D-F027-4DA1-8EC9-30C11A84A3D6}" type="pres">
      <dgm:prSet presAssocID="{9AF69D5E-3230-4FD5-9C4B-9A63F9BBCC8C}" presName="desSpace" presStyleCnt="0"/>
      <dgm:spPr/>
    </dgm:pt>
    <dgm:pt modelId="{847A9015-863B-44CE-B7B5-40EB90925BBB}" type="pres">
      <dgm:prSet presAssocID="{C9F92B91-C97A-4A9F-8C08-7802458BC173}" presName="desBackupLeftNorm" presStyleCnt="0"/>
      <dgm:spPr/>
    </dgm:pt>
    <dgm:pt modelId="{7B4AC0DB-5F61-4F64-A5DE-662507B32207}" type="pres">
      <dgm:prSet presAssocID="{C9F92B91-C97A-4A9F-8C08-7802458BC173}" presName="desComposite" presStyleCnt="0"/>
      <dgm:spPr/>
    </dgm:pt>
    <dgm:pt modelId="{129BF3F8-8E58-4DAC-8815-C03274351D09}" type="pres">
      <dgm:prSet presAssocID="{C9F92B91-C97A-4A9F-8C08-7802458BC173}" presName="desCircle" presStyleLbl="node1" presStyleIdx="1" presStyleCnt="4"/>
      <dgm:spPr>
        <a:solidFill>
          <a:schemeClr val="bg1">
            <a:lumMod val="65000"/>
          </a:schemeClr>
        </a:solidFill>
      </dgm:spPr>
    </dgm:pt>
    <dgm:pt modelId="{FED33C85-43C4-4AD5-AA77-D2C6A4E88384}" type="pres">
      <dgm:prSet presAssocID="{C9F92B91-C97A-4A9F-8C08-7802458BC173}" presName="chTx" presStyleLbl="revTx" presStyleIdx="3" presStyleCnt="10"/>
      <dgm:spPr/>
      <dgm:t>
        <a:bodyPr/>
        <a:lstStyle/>
        <a:p>
          <a:endParaRPr lang="fi-FI"/>
        </a:p>
      </dgm:t>
    </dgm:pt>
    <dgm:pt modelId="{F0095F70-1CF4-4C78-AE67-D199677B5B9A}" type="pres">
      <dgm:prSet presAssocID="{C9F92B91-C97A-4A9F-8C08-7802458BC173}" presName="desTx" presStyleLbl="revTx" presStyleIdx="4" presStyleCnt="10">
        <dgm:presLayoutVars>
          <dgm:bulletEnabled val="1"/>
        </dgm:presLayoutVars>
      </dgm:prSet>
      <dgm:spPr/>
    </dgm:pt>
    <dgm:pt modelId="{908D5901-28BB-4D5D-A6FF-02FD4451BBDE}" type="pres">
      <dgm:prSet presAssocID="{C9F92B91-C97A-4A9F-8C08-7802458BC173}" presName="desBackupRightNorm" presStyleCnt="0"/>
      <dgm:spPr/>
    </dgm:pt>
    <dgm:pt modelId="{F3E7FEC6-E175-4918-8540-DF8CAA40AD11}" type="pres">
      <dgm:prSet presAssocID="{51D36AFE-5AE3-457C-8BD9-6CCDDD5D5E56}" presName="desSpace" presStyleCnt="0"/>
      <dgm:spPr/>
    </dgm:pt>
    <dgm:pt modelId="{1FD0DB82-A665-4A1D-9B57-58089BF5CDE8}" type="pres">
      <dgm:prSet presAssocID="{9F461B19-23C6-4A06-B85C-196D65F30942}" presName="parComposite" presStyleCnt="0"/>
      <dgm:spPr/>
    </dgm:pt>
    <dgm:pt modelId="{FD4603AB-A7E4-45E3-822A-6C526B65585D}" type="pres">
      <dgm:prSet presAssocID="{9F461B19-23C6-4A06-B85C-196D65F30942}" presName="parBigCircle" presStyleLbl="node0" presStyleIdx="1" presStyleCnt="2"/>
      <dgm:spPr>
        <a:solidFill>
          <a:schemeClr val="bg1">
            <a:lumMod val="65000"/>
          </a:schemeClr>
        </a:solidFill>
      </dgm:spPr>
    </dgm:pt>
    <dgm:pt modelId="{0DC64653-AEF5-4620-B664-A057A8E4315F}" type="pres">
      <dgm:prSet presAssocID="{9F461B19-23C6-4A06-B85C-196D65F30942}" presName="parTx" presStyleLbl="revTx" presStyleIdx="5" presStyleCnt="10"/>
      <dgm:spPr/>
      <dgm:t>
        <a:bodyPr/>
        <a:lstStyle/>
        <a:p>
          <a:endParaRPr lang="fi-FI"/>
        </a:p>
      </dgm:t>
    </dgm:pt>
    <dgm:pt modelId="{3DA37BCA-B570-4223-A268-CBE804F52EEA}" type="pres">
      <dgm:prSet presAssocID="{9F461B19-23C6-4A06-B85C-196D65F30942}" presName="bSpace" presStyleCnt="0"/>
      <dgm:spPr/>
    </dgm:pt>
    <dgm:pt modelId="{AF66C973-5741-479B-9E90-89688AC73A2A}" type="pres">
      <dgm:prSet presAssocID="{9F461B19-23C6-4A06-B85C-196D65F30942}" presName="parBackupNorm" presStyleCnt="0"/>
      <dgm:spPr/>
    </dgm:pt>
    <dgm:pt modelId="{B9390E0B-1BE1-4EDD-948C-1FA4F81FFBDE}" type="pres">
      <dgm:prSet presAssocID="{8858A580-0603-47F0-A757-F6BD132FFBE1}" presName="parSpace" presStyleCnt="0"/>
      <dgm:spPr/>
    </dgm:pt>
    <dgm:pt modelId="{21F89560-5270-4ABF-8A78-94505E9C3A83}" type="pres">
      <dgm:prSet presAssocID="{C924238F-A512-4BB1-B8FE-39E7DE2A9D21}" presName="desBackupLeftNorm" presStyleCnt="0"/>
      <dgm:spPr/>
    </dgm:pt>
    <dgm:pt modelId="{1F9DB8E1-764E-43EE-A3C5-E9B4A6758005}" type="pres">
      <dgm:prSet presAssocID="{C924238F-A512-4BB1-B8FE-39E7DE2A9D21}" presName="desComposite" presStyleCnt="0"/>
      <dgm:spPr/>
    </dgm:pt>
    <dgm:pt modelId="{30C4F356-FD06-4AF5-A3C9-CCD918C33346}" type="pres">
      <dgm:prSet presAssocID="{C924238F-A512-4BB1-B8FE-39E7DE2A9D21}" presName="desCircle" presStyleLbl="node1" presStyleIdx="2" presStyleCnt="4"/>
      <dgm:spPr>
        <a:solidFill>
          <a:schemeClr val="bg1">
            <a:lumMod val="75000"/>
          </a:schemeClr>
        </a:solidFill>
      </dgm:spPr>
    </dgm:pt>
    <dgm:pt modelId="{7DD556E4-1ABD-4313-98E3-87D754FB82ED}" type="pres">
      <dgm:prSet presAssocID="{C924238F-A512-4BB1-B8FE-39E7DE2A9D21}" presName="chTx" presStyleLbl="revTx" presStyleIdx="6" presStyleCnt="10"/>
      <dgm:spPr/>
      <dgm:t>
        <a:bodyPr/>
        <a:lstStyle/>
        <a:p>
          <a:endParaRPr lang="fi-FI"/>
        </a:p>
      </dgm:t>
    </dgm:pt>
    <dgm:pt modelId="{4FE15F84-0008-4651-B755-34B8889FF713}" type="pres">
      <dgm:prSet presAssocID="{C924238F-A512-4BB1-B8FE-39E7DE2A9D21}" presName="desTx" presStyleLbl="revTx" presStyleIdx="7" presStyleCnt="10">
        <dgm:presLayoutVars>
          <dgm:bulletEnabled val="1"/>
        </dgm:presLayoutVars>
      </dgm:prSet>
      <dgm:spPr/>
    </dgm:pt>
    <dgm:pt modelId="{6F507DC9-32E0-437A-9366-615B5743D48B}" type="pres">
      <dgm:prSet presAssocID="{C924238F-A512-4BB1-B8FE-39E7DE2A9D21}" presName="desBackupRightNorm" presStyleCnt="0"/>
      <dgm:spPr/>
    </dgm:pt>
    <dgm:pt modelId="{7D706D21-9B91-4189-902B-F0028081BC92}" type="pres">
      <dgm:prSet presAssocID="{85000C50-DB06-42C5-91EC-C73B7B7FCBC1}" presName="desSpace" presStyleCnt="0"/>
      <dgm:spPr/>
    </dgm:pt>
    <dgm:pt modelId="{9CC8206A-2116-4AD7-868C-517B16833FBE}" type="pres">
      <dgm:prSet presAssocID="{F64C275C-8699-47CE-89FB-BF1AE9B670F5}" presName="desBackupLeftNorm" presStyleCnt="0"/>
      <dgm:spPr/>
    </dgm:pt>
    <dgm:pt modelId="{0D022A2B-936D-48D3-A1E5-366C6C6BFBA7}" type="pres">
      <dgm:prSet presAssocID="{F64C275C-8699-47CE-89FB-BF1AE9B670F5}" presName="desComposite" presStyleCnt="0"/>
      <dgm:spPr/>
    </dgm:pt>
    <dgm:pt modelId="{ADAE6095-8401-47C2-AFA5-26EA682CDB2F}" type="pres">
      <dgm:prSet presAssocID="{F64C275C-8699-47CE-89FB-BF1AE9B670F5}" presName="desCircle" presStyleLbl="node1" presStyleIdx="3" presStyleCnt="4"/>
      <dgm:spPr>
        <a:solidFill>
          <a:schemeClr val="bg1">
            <a:lumMod val="65000"/>
          </a:schemeClr>
        </a:solidFill>
      </dgm:spPr>
    </dgm:pt>
    <dgm:pt modelId="{2D178856-DD17-4C85-A320-55118120A642}" type="pres">
      <dgm:prSet presAssocID="{F64C275C-8699-47CE-89FB-BF1AE9B670F5}" presName="chTx" presStyleLbl="revTx" presStyleIdx="8" presStyleCnt="10"/>
      <dgm:spPr/>
      <dgm:t>
        <a:bodyPr/>
        <a:lstStyle/>
        <a:p>
          <a:endParaRPr lang="fi-FI"/>
        </a:p>
      </dgm:t>
    </dgm:pt>
    <dgm:pt modelId="{2DA9604B-4329-40B2-BDE8-D47612935C61}" type="pres">
      <dgm:prSet presAssocID="{F64C275C-8699-47CE-89FB-BF1AE9B670F5}" presName="desTx" presStyleLbl="revTx" presStyleIdx="9" presStyleCnt="10">
        <dgm:presLayoutVars>
          <dgm:bulletEnabled val="1"/>
        </dgm:presLayoutVars>
      </dgm:prSet>
      <dgm:spPr/>
    </dgm:pt>
    <dgm:pt modelId="{FFE20320-9FCB-4753-9F6D-835363E97DDE}" type="pres">
      <dgm:prSet presAssocID="{F64C275C-8699-47CE-89FB-BF1AE9B670F5}" presName="desBackupRightNorm" presStyleCnt="0"/>
      <dgm:spPr/>
    </dgm:pt>
    <dgm:pt modelId="{057F16E1-5789-423D-B93F-E5DEA8A60F9C}" type="pres">
      <dgm:prSet presAssocID="{FA4BFF92-62BA-4C11-B33A-FAF88C5987E1}" presName="desSpace" presStyleCnt="0"/>
      <dgm:spPr/>
    </dgm:pt>
  </dgm:ptLst>
  <dgm:cxnLst>
    <dgm:cxn modelId="{8620F771-C199-40F9-BACB-E303B0364BED}" type="presOf" srcId="{4DAF2047-976C-451A-A379-A069B5ADC6EC}" destId="{3E0BBF61-D63A-403E-B5FD-04D10EAD75D8}" srcOrd="0" destOrd="0" presId="urn:microsoft.com/office/officeart/2008/layout/CircleAccentTimeline"/>
    <dgm:cxn modelId="{07A9B49B-D3A6-49DA-A94F-0AF4A08A8783}" type="presOf" srcId="{9F461B19-23C6-4A06-B85C-196D65F30942}" destId="{0DC64653-AEF5-4620-B664-A057A8E4315F}" srcOrd="0" destOrd="0" presId="urn:microsoft.com/office/officeart/2008/layout/CircleAccentTimeline"/>
    <dgm:cxn modelId="{F16243F6-97F3-471B-A32A-DFA39B9FABB7}" srcId="{4C0CA4B4-E2E5-43DD-BD4F-0A67CD0AE2A1}" destId="{9F461B19-23C6-4A06-B85C-196D65F30942}" srcOrd="1" destOrd="0" parTransId="{9E408274-FF41-4DA1-AB64-5280CCB37DE8}" sibTransId="{8858A580-0603-47F0-A757-F6BD132FFBE1}"/>
    <dgm:cxn modelId="{C7384F1B-2EB4-41E4-AC72-CDB80D11482F}" srcId="{4DAF2047-976C-451A-A379-A069B5ADC6EC}" destId="{C9F92B91-C97A-4A9F-8C08-7802458BC173}" srcOrd="1" destOrd="0" parTransId="{3AB8ADFA-2E5A-49D9-A866-C3D3A2B27B13}" sibTransId="{51D36AFE-5AE3-457C-8BD9-6CCDDD5D5E56}"/>
    <dgm:cxn modelId="{A9AAF998-3C95-4863-A9F5-98E57DA3B6CE}" type="presOf" srcId="{4C0CA4B4-E2E5-43DD-BD4F-0A67CD0AE2A1}" destId="{C697BA5F-5D37-4D1C-8AF0-E810ECAF8E39}" srcOrd="0" destOrd="0" presId="urn:microsoft.com/office/officeart/2008/layout/CircleAccentTimeline"/>
    <dgm:cxn modelId="{ACB84C03-5A39-4DF0-86A8-80E6F414CD21}" srcId="{4DAF2047-976C-451A-A379-A069B5ADC6EC}" destId="{02DBC3E1-49B9-4B8E-B2BA-CC542A644CE2}" srcOrd="0" destOrd="0" parTransId="{04D0DA28-5C5C-4D95-9A29-1B7DBE908461}" sibTransId="{9AF69D5E-3230-4FD5-9C4B-9A63F9BBCC8C}"/>
    <dgm:cxn modelId="{2BDDED62-C09F-4BFD-A73E-C4FFC1459F3F}" type="presOf" srcId="{F64C275C-8699-47CE-89FB-BF1AE9B670F5}" destId="{2D178856-DD17-4C85-A320-55118120A642}" srcOrd="0" destOrd="0" presId="urn:microsoft.com/office/officeart/2008/layout/CircleAccentTimeline"/>
    <dgm:cxn modelId="{538BCD2C-B720-4BF2-A3EE-5639F7F2CC08}" type="presOf" srcId="{02DBC3E1-49B9-4B8E-B2BA-CC542A644CE2}" destId="{296AA7D5-5FAC-4CBE-B5F7-DC9B126160F5}" srcOrd="0" destOrd="0" presId="urn:microsoft.com/office/officeart/2008/layout/CircleAccentTimeline"/>
    <dgm:cxn modelId="{8766FA25-2E71-48FF-8863-7D128C8727EA}" type="presOf" srcId="{C9F92B91-C97A-4A9F-8C08-7802458BC173}" destId="{FED33C85-43C4-4AD5-AA77-D2C6A4E88384}" srcOrd="0" destOrd="0" presId="urn:microsoft.com/office/officeart/2008/layout/CircleAccentTimeline"/>
    <dgm:cxn modelId="{76C60159-B2E1-4D6C-B9CA-6563AB517E84}" srcId="{9F461B19-23C6-4A06-B85C-196D65F30942}" destId="{F64C275C-8699-47CE-89FB-BF1AE9B670F5}" srcOrd="1" destOrd="0" parTransId="{AD6B8941-86F3-4CC1-AF88-DC793C5888DF}" sibTransId="{FA4BFF92-62BA-4C11-B33A-FAF88C5987E1}"/>
    <dgm:cxn modelId="{5BC33F87-4AE5-499B-BFD9-16A4064681EB}" srcId="{9F461B19-23C6-4A06-B85C-196D65F30942}" destId="{C924238F-A512-4BB1-B8FE-39E7DE2A9D21}" srcOrd="0" destOrd="0" parTransId="{9686097B-BCD6-4112-B34E-D83CCCAEF2D6}" sibTransId="{85000C50-DB06-42C5-91EC-C73B7B7FCBC1}"/>
    <dgm:cxn modelId="{008D48A6-88FB-4B06-AFD3-78BD11C7DB9D}" type="presOf" srcId="{C924238F-A512-4BB1-B8FE-39E7DE2A9D21}" destId="{7DD556E4-1ABD-4313-98E3-87D754FB82ED}" srcOrd="0" destOrd="0" presId="urn:microsoft.com/office/officeart/2008/layout/CircleAccentTimeline"/>
    <dgm:cxn modelId="{73A92F1B-26C4-403C-9241-D26A15D5F30A}" srcId="{4C0CA4B4-E2E5-43DD-BD4F-0A67CD0AE2A1}" destId="{4DAF2047-976C-451A-A379-A069B5ADC6EC}" srcOrd="0" destOrd="0" parTransId="{F2EADA08-EA3A-4FA8-8DA9-25C0FA4CEB1D}" sibTransId="{863C70DD-F968-4BCC-A3FA-7C3A6202031F}"/>
    <dgm:cxn modelId="{E0916504-62A1-4CD5-B16C-A25C71DDA895}" type="presParOf" srcId="{C697BA5F-5D37-4D1C-8AF0-E810ECAF8E39}" destId="{BA067851-CF42-4F65-8C1E-39F9832789CC}" srcOrd="0" destOrd="0" presId="urn:microsoft.com/office/officeart/2008/layout/CircleAccentTimeline"/>
    <dgm:cxn modelId="{8240777C-6660-40B3-9D3C-B524284A78F6}" type="presParOf" srcId="{BA067851-CF42-4F65-8C1E-39F9832789CC}" destId="{64162D83-57D7-48F9-ADD6-104DDAD11F39}" srcOrd="0" destOrd="0" presId="urn:microsoft.com/office/officeart/2008/layout/CircleAccentTimeline"/>
    <dgm:cxn modelId="{E4F1033F-6FC3-4724-B77A-E7DC54E19CE2}" type="presParOf" srcId="{BA067851-CF42-4F65-8C1E-39F9832789CC}" destId="{3E0BBF61-D63A-403E-B5FD-04D10EAD75D8}" srcOrd="1" destOrd="0" presId="urn:microsoft.com/office/officeart/2008/layout/CircleAccentTimeline"/>
    <dgm:cxn modelId="{8F4F5FDE-0CFF-4763-8C2F-1AE0F385A360}" type="presParOf" srcId="{BA067851-CF42-4F65-8C1E-39F9832789CC}" destId="{92C78A8C-DC74-43E1-971B-56CE16AA6E5D}" srcOrd="2" destOrd="0" presId="urn:microsoft.com/office/officeart/2008/layout/CircleAccentTimeline"/>
    <dgm:cxn modelId="{FD9DA20B-E510-49AD-BF4B-4E605764BCC1}" type="presParOf" srcId="{C697BA5F-5D37-4D1C-8AF0-E810ECAF8E39}" destId="{7C67A048-61DC-4879-AD59-7797AD47FEB8}" srcOrd="1" destOrd="0" presId="urn:microsoft.com/office/officeart/2008/layout/CircleAccentTimeline"/>
    <dgm:cxn modelId="{4345AC86-9406-469A-A037-8616926BCC54}" type="presParOf" srcId="{C697BA5F-5D37-4D1C-8AF0-E810ECAF8E39}" destId="{796CB24E-97F9-49E5-9CC3-6FBC97A043E2}" srcOrd="2" destOrd="0" presId="urn:microsoft.com/office/officeart/2008/layout/CircleAccentTimeline"/>
    <dgm:cxn modelId="{E7C1C3CB-FD4F-4AB2-9128-27B7C65978BB}" type="presParOf" srcId="{C697BA5F-5D37-4D1C-8AF0-E810ECAF8E39}" destId="{F37FF0FD-A98A-4F82-BD19-E9827F006975}" srcOrd="3" destOrd="0" presId="urn:microsoft.com/office/officeart/2008/layout/CircleAccentTimeline"/>
    <dgm:cxn modelId="{2E3B89E3-CE02-4A9D-845A-207A97E97D5C}" type="presParOf" srcId="{C697BA5F-5D37-4D1C-8AF0-E810ECAF8E39}" destId="{2704ED1C-3536-41A5-A712-6C74514E7D7D}" srcOrd="4" destOrd="0" presId="urn:microsoft.com/office/officeart/2008/layout/CircleAccentTimeline"/>
    <dgm:cxn modelId="{BA27522C-30C4-453F-8D09-018A983AD1FE}" type="presParOf" srcId="{2704ED1C-3536-41A5-A712-6C74514E7D7D}" destId="{030C39F7-8121-4E6E-87C8-AACC14B9C8E7}" srcOrd="0" destOrd="0" presId="urn:microsoft.com/office/officeart/2008/layout/CircleAccentTimeline"/>
    <dgm:cxn modelId="{082E63FD-3141-4EA5-B257-48E01D8128B1}" type="presParOf" srcId="{2704ED1C-3536-41A5-A712-6C74514E7D7D}" destId="{296AA7D5-5FAC-4CBE-B5F7-DC9B126160F5}" srcOrd="1" destOrd="0" presId="urn:microsoft.com/office/officeart/2008/layout/CircleAccentTimeline"/>
    <dgm:cxn modelId="{0FB1E8EC-32E0-42F9-8A21-4CF772251E21}" type="presParOf" srcId="{2704ED1C-3536-41A5-A712-6C74514E7D7D}" destId="{1B18153B-0680-44E7-BAC3-F8F020E5E2E6}" srcOrd="2" destOrd="0" presId="urn:microsoft.com/office/officeart/2008/layout/CircleAccentTimeline"/>
    <dgm:cxn modelId="{F6D9404A-CB98-44C2-A208-634E2D8AF34C}" type="presParOf" srcId="{C697BA5F-5D37-4D1C-8AF0-E810ECAF8E39}" destId="{B4A53FB7-EBE4-43BD-BECA-6DCD71EFD4DC}" srcOrd="5" destOrd="0" presId="urn:microsoft.com/office/officeart/2008/layout/CircleAccentTimeline"/>
    <dgm:cxn modelId="{5E4D1C35-30A1-42EB-B6FE-60A3EDAA715E}" type="presParOf" srcId="{C697BA5F-5D37-4D1C-8AF0-E810ECAF8E39}" destId="{DCD6DF0D-F027-4DA1-8EC9-30C11A84A3D6}" srcOrd="6" destOrd="0" presId="urn:microsoft.com/office/officeart/2008/layout/CircleAccentTimeline"/>
    <dgm:cxn modelId="{71147F03-9BCB-41D6-BB2D-952D090E797D}" type="presParOf" srcId="{C697BA5F-5D37-4D1C-8AF0-E810ECAF8E39}" destId="{847A9015-863B-44CE-B7B5-40EB90925BBB}" srcOrd="7" destOrd="0" presId="urn:microsoft.com/office/officeart/2008/layout/CircleAccentTimeline"/>
    <dgm:cxn modelId="{65B7368A-3FF6-4FE1-B2AF-8C7AF2D3897E}" type="presParOf" srcId="{C697BA5F-5D37-4D1C-8AF0-E810ECAF8E39}" destId="{7B4AC0DB-5F61-4F64-A5DE-662507B32207}" srcOrd="8" destOrd="0" presId="urn:microsoft.com/office/officeart/2008/layout/CircleAccentTimeline"/>
    <dgm:cxn modelId="{6B083295-8764-431B-9125-3AC1784C9292}" type="presParOf" srcId="{7B4AC0DB-5F61-4F64-A5DE-662507B32207}" destId="{129BF3F8-8E58-4DAC-8815-C03274351D09}" srcOrd="0" destOrd="0" presId="urn:microsoft.com/office/officeart/2008/layout/CircleAccentTimeline"/>
    <dgm:cxn modelId="{99F3AB82-C767-46C4-AC41-A3B30AC38DBD}" type="presParOf" srcId="{7B4AC0DB-5F61-4F64-A5DE-662507B32207}" destId="{FED33C85-43C4-4AD5-AA77-D2C6A4E88384}" srcOrd="1" destOrd="0" presId="urn:microsoft.com/office/officeart/2008/layout/CircleAccentTimeline"/>
    <dgm:cxn modelId="{0D8BA717-A892-4E25-8651-B173151AE8C4}" type="presParOf" srcId="{7B4AC0DB-5F61-4F64-A5DE-662507B32207}" destId="{F0095F70-1CF4-4C78-AE67-D199677B5B9A}" srcOrd="2" destOrd="0" presId="urn:microsoft.com/office/officeart/2008/layout/CircleAccentTimeline"/>
    <dgm:cxn modelId="{10575DB9-88FF-4E66-BBEF-46992472F5D1}" type="presParOf" srcId="{C697BA5F-5D37-4D1C-8AF0-E810ECAF8E39}" destId="{908D5901-28BB-4D5D-A6FF-02FD4451BBDE}" srcOrd="9" destOrd="0" presId="urn:microsoft.com/office/officeart/2008/layout/CircleAccentTimeline"/>
    <dgm:cxn modelId="{4A8AA593-DA92-40FF-9356-7F77E7B56723}" type="presParOf" srcId="{C697BA5F-5D37-4D1C-8AF0-E810ECAF8E39}" destId="{F3E7FEC6-E175-4918-8540-DF8CAA40AD11}" srcOrd="10" destOrd="0" presId="urn:microsoft.com/office/officeart/2008/layout/CircleAccentTimeline"/>
    <dgm:cxn modelId="{931D2B80-8CE2-4ADB-B4FE-02E8DFC11CB0}" type="presParOf" srcId="{C697BA5F-5D37-4D1C-8AF0-E810ECAF8E39}" destId="{1FD0DB82-A665-4A1D-9B57-58089BF5CDE8}" srcOrd="11" destOrd="0" presId="urn:microsoft.com/office/officeart/2008/layout/CircleAccentTimeline"/>
    <dgm:cxn modelId="{041E31DC-4DC3-4345-90AD-2206D73B20A2}" type="presParOf" srcId="{1FD0DB82-A665-4A1D-9B57-58089BF5CDE8}" destId="{FD4603AB-A7E4-45E3-822A-6C526B65585D}" srcOrd="0" destOrd="0" presId="urn:microsoft.com/office/officeart/2008/layout/CircleAccentTimeline"/>
    <dgm:cxn modelId="{72BA4812-35A2-4340-85B4-AE20216C3FCB}" type="presParOf" srcId="{1FD0DB82-A665-4A1D-9B57-58089BF5CDE8}" destId="{0DC64653-AEF5-4620-B664-A057A8E4315F}" srcOrd="1" destOrd="0" presId="urn:microsoft.com/office/officeart/2008/layout/CircleAccentTimeline"/>
    <dgm:cxn modelId="{EF366DEA-A8A6-4163-A78D-A73BDF78AFC0}" type="presParOf" srcId="{1FD0DB82-A665-4A1D-9B57-58089BF5CDE8}" destId="{3DA37BCA-B570-4223-A268-CBE804F52EEA}" srcOrd="2" destOrd="0" presId="urn:microsoft.com/office/officeart/2008/layout/CircleAccentTimeline"/>
    <dgm:cxn modelId="{8D559584-262F-4C3B-AE83-6037D494C30A}" type="presParOf" srcId="{C697BA5F-5D37-4D1C-8AF0-E810ECAF8E39}" destId="{AF66C973-5741-479B-9E90-89688AC73A2A}" srcOrd="12" destOrd="0" presId="urn:microsoft.com/office/officeart/2008/layout/CircleAccentTimeline"/>
    <dgm:cxn modelId="{5FD54695-C615-437E-9E61-A12FA3486AE5}" type="presParOf" srcId="{C697BA5F-5D37-4D1C-8AF0-E810ECAF8E39}" destId="{B9390E0B-1BE1-4EDD-948C-1FA4F81FFBDE}" srcOrd="13" destOrd="0" presId="urn:microsoft.com/office/officeart/2008/layout/CircleAccentTimeline"/>
    <dgm:cxn modelId="{48792456-0334-4426-803E-88D68FB2EB54}" type="presParOf" srcId="{C697BA5F-5D37-4D1C-8AF0-E810ECAF8E39}" destId="{21F89560-5270-4ABF-8A78-94505E9C3A83}" srcOrd="14" destOrd="0" presId="urn:microsoft.com/office/officeart/2008/layout/CircleAccentTimeline"/>
    <dgm:cxn modelId="{A4981E42-2945-4560-988A-FD9B3D840ABC}" type="presParOf" srcId="{C697BA5F-5D37-4D1C-8AF0-E810ECAF8E39}" destId="{1F9DB8E1-764E-43EE-A3C5-E9B4A6758005}" srcOrd="15" destOrd="0" presId="urn:microsoft.com/office/officeart/2008/layout/CircleAccentTimeline"/>
    <dgm:cxn modelId="{B6F4AA95-AFD3-4B13-9F59-45AAF05816E7}" type="presParOf" srcId="{1F9DB8E1-764E-43EE-A3C5-E9B4A6758005}" destId="{30C4F356-FD06-4AF5-A3C9-CCD918C33346}" srcOrd="0" destOrd="0" presId="urn:microsoft.com/office/officeart/2008/layout/CircleAccentTimeline"/>
    <dgm:cxn modelId="{28A548C4-561C-438E-B918-84EC65F63D82}" type="presParOf" srcId="{1F9DB8E1-764E-43EE-A3C5-E9B4A6758005}" destId="{7DD556E4-1ABD-4313-98E3-87D754FB82ED}" srcOrd="1" destOrd="0" presId="urn:microsoft.com/office/officeart/2008/layout/CircleAccentTimeline"/>
    <dgm:cxn modelId="{EE4A838D-AA86-42DF-8EB5-E271D8CF644E}" type="presParOf" srcId="{1F9DB8E1-764E-43EE-A3C5-E9B4A6758005}" destId="{4FE15F84-0008-4651-B755-34B8889FF713}" srcOrd="2" destOrd="0" presId="urn:microsoft.com/office/officeart/2008/layout/CircleAccentTimeline"/>
    <dgm:cxn modelId="{88039138-BCB0-40B7-8DC1-66A432904820}" type="presParOf" srcId="{C697BA5F-5D37-4D1C-8AF0-E810ECAF8E39}" destId="{6F507DC9-32E0-437A-9366-615B5743D48B}" srcOrd="16" destOrd="0" presId="urn:microsoft.com/office/officeart/2008/layout/CircleAccentTimeline"/>
    <dgm:cxn modelId="{B0F3DF86-E57F-4E7D-9403-389FF39D5F27}" type="presParOf" srcId="{C697BA5F-5D37-4D1C-8AF0-E810ECAF8E39}" destId="{7D706D21-9B91-4189-902B-F0028081BC92}" srcOrd="17" destOrd="0" presId="urn:microsoft.com/office/officeart/2008/layout/CircleAccentTimeline"/>
    <dgm:cxn modelId="{832C4D7E-F5B7-494B-9695-0ECA0BB3708B}" type="presParOf" srcId="{C697BA5F-5D37-4D1C-8AF0-E810ECAF8E39}" destId="{9CC8206A-2116-4AD7-868C-517B16833FBE}" srcOrd="18" destOrd="0" presId="urn:microsoft.com/office/officeart/2008/layout/CircleAccentTimeline"/>
    <dgm:cxn modelId="{3211ED2C-4097-49E9-AEA8-848475B45DE1}" type="presParOf" srcId="{C697BA5F-5D37-4D1C-8AF0-E810ECAF8E39}" destId="{0D022A2B-936D-48D3-A1E5-366C6C6BFBA7}" srcOrd="19" destOrd="0" presId="urn:microsoft.com/office/officeart/2008/layout/CircleAccentTimeline"/>
    <dgm:cxn modelId="{85C63F33-6D0C-435E-B7A4-53BC49CE3D46}" type="presParOf" srcId="{0D022A2B-936D-48D3-A1E5-366C6C6BFBA7}" destId="{ADAE6095-8401-47C2-AFA5-26EA682CDB2F}" srcOrd="0" destOrd="0" presId="urn:microsoft.com/office/officeart/2008/layout/CircleAccentTimeline"/>
    <dgm:cxn modelId="{DABB3447-404F-47B2-96C3-2B5044CD9A63}" type="presParOf" srcId="{0D022A2B-936D-48D3-A1E5-366C6C6BFBA7}" destId="{2D178856-DD17-4C85-A320-55118120A642}" srcOrd="1" destOrd="0" presId="urn:microsoft.com/office/officeart/2008/layout/CircleAccentTimeline"/>
    <dgm:cxn modelId="{74D9AE85-51B0-4672-8EDD-070E572804B9}" type="presParOf" srcId="{0D022A2B-936D-48D3-A1E5-366C6C6BFBA7}" destId="{2DA9604B-4329-40B2-BDE8-D47612935C61}" srcOrd="2" destOrd="0" presId="urn:microsoft.com/office/officeart/2008/layout/CircleAccentTimeline"/>
    <dgm:cxn modelId="{E4F836DF-790A-4ECF-9AD2-43F45C73083A}" type="presParOf" srcId="{C697BA5F-5D37-4D1C-8AF0-E810ECAF8E39}" destId="{FFE20320-9FCB-4753-9F6D-835363E97DDE}" srcOrd="20" destOrd="0" presId="urn:microsoft.com/office/officeart/2008/layout/CircleAccentTimeline"/>
    <dgm:cxn modelId="{A42D5AC9-A7B0-4CAF-AF8A-984EE231D344}" type="presParOf" srcId="{C697BA5F-5D37-4D1C-8AF0-E810ECAF8E39}" destId="{057F16E1-5789-423D-B93F-E5DEA8A60F9C}" srcOrd="21" destOrd="0" presId="urn:microsoft.com/office/officeart/2008/layout/CircleAccentTimeline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0CA4B4-E2E5-43DD-BD4F-0A67CD0AE2A1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DAF2047-976C-451A-A379-A069B5ADC6EC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F2EADA08-EA3A-4FA8-8DA9-25C0FA4CEB1D}" type="parTrans" cxnId="{73A92F1B-26C4-403C-9241-D26A15D5F30A}">
      <dgm:prSet/>
      <dgm:spPr/>
      <dgm:t>
        <a:bodyPr/>
        <a:lstStyle/>
        <a:p>
          <a:endParaRPr lang="fi-FI"/>
        </a:p>
      </dgm:t>
    </dgm:pt>
    <dgm:pt modelId="{863C70DD-F968-4BCC-A3FA-7C3A6202031F}" type="sibTrans" cxnId="{73A92F1B-26C4-403C-9241-D26A15D5F30A}">
      <dgm:prSet/>
      <dgm:spPr/>
      <dgm:t>
        <a:bodyPr/>
        <a:lstStyle/>
        <a:p>
          <a:endParaRPr lang="fi-FI"/>
        </a:p>
      </dgm:t>
    </dgm:pt>
    <dgm:pt modelId="{02DBC3E1-49B9-4B8E-B2BA-CC542A644CE2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04D0DA28-5C5C-4D95-9A29-1B7DBE908461}" type="parTrans" cxnId="{ACB84C03-5A39-4DF0-86A8-80E6F414CD21}">
      <dgm:prSet/>
      <dgm:spPr/>
      <dgm:t>
        <a:bodyPr/>
        <a:lstStyle/>
        <a:p>
          <a:endParaRPr lang="fi-FI"/>
        </a:p>
      </dgm:t>
    </dgm:pt>
    <dgm:pt modelId="{9AF69D5E-3230-4FD5-9C4B-9A63F9BBCC8C}" type="sibTrans" cxnId="{ACB84C03-5A39-4DF0-86A8-80E6F414CD21}">
      <dgm:prSet/>
      <dgm:spPr/>
      <dgm:t>
        <a:bodyPr/>
        <a:lstStyle/>
        <a:p>
          <a:endParaRPr lang="fi-FI"/>
        </a:p>
      </dgm:t>
    </dgm:pt>
    <dgm:pt modelId="{C9F92B91-C97A-4A9F-8C08-7802458BC173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3AB8ADFA-2E5A-49D9-A866-C3D3A2B27B13}" type="parTrans" cxnId="{C7384F1B-2EB4-41E4-AC72-CDB80D11482F}">
      <dgm:prSet/>
      <dgm:spPr/>
      <dgm:t>
        <a:bodyPr/>
        <a:lstStyle/>
        <a:p>
          <a:endParaRPr lang="fi-FI"/>
        </a:p>
      </dgm:t>
    </dgm:pt>
    <dgm:pt modelId="{51D36AFE-5AE3-457C-8BD9-6CCDDD5D5E56}" type="sibTrans" cxnId="{C7384F1B-2EB4-41E4-AC72-CDB80D11482F}">
      <dgm:prSet/>
      <dgm:spPr/>
      <dgm:t>
        <a:bodyPr/>
        <a:lstStyle/>
        <a:p>
          <a:endParaRPr lang="fi-FI"/>
        </a:p>
      </dgm:t>
    </dgm:pt>
    <dgm:pt modelId="{F64C275C-8699-47CE-89FB-BF1AE9B670F5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AD6B8941-86F3-4CC1-AF88-DC793C5888DF}" type="parTrans" cxnId="{76C60159-B2E1-4D6C-B9CA-6563AB517E84}">
      <dgm:prSet/>
      <dgm:spPr/>
      <dgm:t>
        <a:bodyPr/>
        <a:lstStyle/>
        <a:p>
          <a:endParaRPr lang="fi-FI"/>
        </a:p>
      </dgm:t>
    </dgm:pt>
    <dgm:pt modelId="{FA4BFF92-62BA-4C11-B33A-FAF88C5987E1}" type="sibTrans" cxnId="{76C60159-B2E1-4D6C-B9CA-6563AB517E84}">
      <dgm:prSet/>
      <dgm:spPr/>
      <dgm:t>
        <a:bodyPr/>
        <a:lstStyle/>
        <a:p>
          <a:endParaRPr lang="fi-FI"/>
        </a:p>
      </dgm:t>
    </dgm:pt>
    <dgm:pt modelId="{9F461B19-23C6-4A06-B85C-196D65F30942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8858A580-0603-47F0-A757-F6BD132FFBE1}" type="sibTrans" cxnId="{F16243F6-97F3-471B-A32A-DFA39B9FABB7}">
      <dgm:prSet/>
      <dgm:spPr/>
      <dgm:t>
        <a:bodyPr/>
        <a:lstStyle/>
        <a:p>
          <a:endParaRPr lang="fi-FI"/>
        </a:p>
      </dgm:t>
    </dgm:pt>
    <dgm:pt modelId="{9E408274-FF41-4DA1-AB64-5280CCB37DE8}" type="parTrans" cxnId="{F16243F6-97F3-471B-A32A-DFA39B9FABB7}">
      <dgm:prSet/>
      <dgm:spPr/>
      <dgm:t>
        <a:bodyPr/>
        <a:lstStyle/>
        <a:p>
          <a:endParaRPr lang="fi-FI"/>
        </a:p>
      </dgm:t>
    </dgm:pt>
    <dgm:pt modelId="{C924238F-A512-4BB1-B8FE-39E7DE2A9D21}">
      <dgm:prSet phldrT="[Teksti]"/>
      <dgm:spPr/>
      <dgm:t>
        <a:bodyPr/>
        <a:lstStyle/>
        <a:p>
          <a:r>
            <a:rPr lang="fi-FI" dirty="0"/>
            <a:t> </a:t>
          </a:r>
        </a:p>
      </dgm:t>
    </dgm:pt>
    <dgm:pt modelId="{85000C50-DB06-42C5-91EC-C73B7B7FCBC1}" type="sibTrans" cxnId="{5BC33F87-4AE5-499B-BFD9-16A4064681EB}">
      <dgm:prSet/>
      <dgm:spPr/>
      <dgm:t>
        <a:bodyPr/>
        <a:lstStyle/>
        <a:p>
          <a:endParaRPr lang="fi-FI"/>
        </a:p>
      </dgm:t>
    </dgm:pt>
    <dgm:pt modelId="{9686097B-BCD6-4112-B34E-D83CCCAEF2D6}" type="parTrans" cxnId="{5BC33F87-4AE5-499B-BFD9-16A4064681EB}">
      <dgm:prSet/>
      <dgm:spPr/>
      <dgm:t>
        <a:bodyPr/>
        <a:lstStyle/>
        <a:p>
          <a:endParaRPr lang="fi-FI"/>
        </a:p>
      </dgm:t>
    </dgm:pt>
    <dgm:pt modelId="{C697BA5F-5D37-4D1C-8AF0-E810ECAF8E39}" type="pres">
      <dgm:prSet presAssocID="{4C0CA4B4-E2E5-43DD-BD4F-0A67CD0AE2A1}" presName="Name0" presStyleCnt="0">
        <dgm:presLayoutVars>
          <dgm:dir/>
        </dgm:presLayoutVars>
      </dgm:prSet>
      <dgm:spPr/>
      <dgm:t>
        <a:bodyPr/>
        <a:lstStyle/>
        <a:p>
          <a:endParaRPr lang="fi-FI"/>
        </a:p>
      </dgm:t>
    </dgm:pt>
    <dgm:pt modelId="{BA067851-CF42-4F65-8C1E-39F9832789CC}" type="pres">
      <dgm:prSet presAssocID="{4DAF2047-976C-451A-A379-A069B5ADC6EC}" presName="parComposite" presStyleCnt="0"/>
      <dgm:spPr/>
    </dgm:pt>
    <dgm:pt modelId="{64162D83-57D7-48F9-ADD6-104DDAD11F39}" type="pres">
      <dgm:prSet presAssocID="{4DAF2047-976C-451A-A379-A069B5ADC6EC}" presName="parBigCircle" presStyleLbl="node0" presStyleIdx="0" presStyleCnt="2"/>
      <dgm:spPr>
        <a:solidFill>
          <a:schemeClr val="bg1">
            <a:lumMod val="65000"/>
          </a:schemeClr>
        </a:solidFill>
      </dgm:spPr>
    </dgm:pt>
    <dgm:pt modelId="{3E0BBF61-D63A-403E-B5FD-04D10EAD75D8}" type="pres">
      <dgm:prSet presAssocID="{4DAF2047-976C-451A-A379-A069B5ADC6EC}" presName="parTx" presStyleLbl="revTx" presStyleIdx="0" presStyleCnt="10"/>
      <dgm:spPr/>
      <dgm:t>
        <a:bodyPr/>
        <a:lstStyle/>
        <a:p>
          <a:endParaRPr lang="fi-FI"/>
        </a:p>
      </dgm:t>
    </dgm:pt>
    <dgm:pt modelId="{92C78A8C-DC74-43E1-971B-56CE16AA6E5D}" type="pres">
      <dgm:prSet presAssocID="{4DAF2047-976C-451A-A379-A069B5ADC6EC}" presName="bSpace" presStyleCnt="0"/>
      <dgm:spPr/>
    </dgm:pt>
    <dgm:pt modelId="{7C67A048-61DC-4879-AD59-7797AD47FEB8}" type="pres">
      <dgm:prSet presAssocID="{4DAF2047-976C-451A-A379-A069B5ADC6EC}" presName="parBackupNorm" presStyleCnt="0"/>
      <dgm:spPr/>
    </dgm:pt>
    <dgm:pt modelId="{796CB24E-97F9-49E5-9CC3-6FBC97A043E2}" type="pres">
      <dgm:prSet presAssocID="{863C70DD-F968-4BCC-A3FA-7C3A6202031F}" presName="parSpace" presStyleCnt="0"/>
      <dgm:spPr/>
    </dgm:pt>
    <dgm:pt modelId="{F37FF0FD-A98A-4F82-BD19-E9827F006975}" type="pres">
      <dgm:prSet presAssocID="{02DBC3E1-49B9-4B8E-B2BA-CC542A644CE2}" presName="desBackupLeftNorm" presStyleCnt="0"/>
      <dgm:spPr/>
    </dgm:pt>
    <dgm:pt modelId="{2704ED1C-3536-41A5-A712-6C74514E7D7D}" type="pres">
      <dgm:prSet presAssocID="{02DBC3E1-49B9-4B8E-B2BA-CC542A644CE2}" presName="desComposite" presStyleCnt="0"/>
      <dgm:spPr/>
    </dgm:pt>
    <dgm:pt modelId="{030C39F7-8121-4E6E-87C8-AACC14B9C8E7}" type="pres">
      <dgm:prSet presAssocID="{02DBC3E1-49B9-4B8E-B2BA-CC542A644CE2}" presName="desCircle" presStyleLbl="node1" presStyleIdx="0" presStyleCnt="4"/>
      <dgm:spPr>
        <a:solidFill>
          <a:schemeClr val="bg1">
            <a:lumMod val="75000"/>
          </a:schemeClr>
        </a:solidFill>
      </dgm:spPr>
    </dgm:pt>
    <dgm:pt modelId="{296AA7D5-5FAC-4CBE-B5F7-DC9B126160F5}" type="pres">
      <dgm:prSet presAssocID="{02DBC3E1-49B9-4B8E-B2BA-CC542A644CE2}" presName="chTx" presStyleLbl="revTx" presStyleIdx="1" presStyleCnt="10"/>
      <dgm:spPr/>
      <dgm:t>
        <a:bodyPr/>
        <a:lstStyle/>
        <a:p>
          <a:endParaRPr lang="fi-FI"/>
        </a:p>
      </dgm:t>
    </dgm:pt>
    <dgm:pt modelId="{1B18153B-0680-44E7-BAC3-F8F020E5E2E6}" type="pres">
      <dgm:prSet presAssocID="{02DBC3E1-49B9-4B8E-B2BA-CC542A644CE2}" presName="desTx" presStyleLbl="revTx" presStyleIdx="2" presStyleCnt="10">
        <dgm:presLayoutVars>
          <dgm:bulletEnabled val="1"/>
        </dgm:presLayoutVars>
      </dgm:prSet>
      <dgm:spPr/>
    </dgm:pt>
    <dgm:pt modelId="{B4A53FB7-EBE4-43BD-BECA-6DCD71EFD4DC}" type="pres">
      <dgm:prSet presAssocID="{02DBC3E1-49B9-4B8E-B2BA-CC542A644CE2}" presName="desBackupRightNorm" presStyleCnt="0"/>
      <dgm:spPr/>
    </dgm:pt>
    <dgm:pt modelId="{DCD6DF0D-F027-4DA1-8EC9-30C11A84A3D6}" type="pres">
      <dgm:prSet presAssocID="{9AF69D5E-3230-4FD5-9C4B-9A63F9BBCC8C}" presName="desSpace" presStyleCnt="0"/>
      <dgm:spPr/>
    </dgm:pt>
    <dgm:pt modelId="{847A9015-863B-44CE-B7B5-40EB90925BBB}" type="pres">
      <dgm:prSet presAssocID="{C9F92B91-C97A-4A9F-8C08-7802458BC173}" presName="desBackupLeftNorm" presStyleCnt="0"/>
      <dgm:spPr/>
    </dgm:pt>
    <dgm:pt modelId="{7B4AC0DB-5F61-4F64-A5DE-662507B32207}" type="pres">
      <dgm:prSet presAssocID="{C9F92B91-C97A-4A9F-8C08-7802458BC173}" presName="desComposite" presStyleCnt="0"/>
      <dgm:spPr/>
    </dgm:pt>
    <dgm:pt modelId="{129BF3F8-8E58-4DAC-8815-C03274351D09}" type="pres">
      <dgm:prSet presAssocID="{C9F92B91-C97A-4A9F-8C08-7802458BC173}" presName="desCircle" presStyleLbl="node1" presStyleIdx="1" presStyleCnt="4"/>
      <dgm:spPr>
        <a:solidFill>
          <a:schemeClr val="bg1">
            <a:lumMod val="65000"/>
          </a:schemeClr>
        </a:solidFill>
      </dgm:spPr>
    </dgm:pt>
    <dgm:pt modelId="{FED33C85-43C4-4AD5-AA77-D2C6A4E88384}" type="pres">
      <dgm:prSet presAssocID="{C9F92B91-C97A-4A9F-8C08-7802458BC173}" presName="chTx" presStyleLbl="revTx" presStyleIdx="3" presStyleCnt="10"/>
      <dgm:spPr/>
      <dgm:t>
        <a:bodyPr/>
        <a:lstStyle/>
        <a:p>
          <a:endParaRPr lang="fi-FI"/>
        </a:p>
      </dgm:t>
    </dgm:pt>
    <dgm:pt modelId="{F0095F70-1CF4-4C78-AE67-D199677B5B9A}" type="pres">
      <dgm:prSet presAssocID="{C9F92B91-C97A-4A9F-8C08-7802458BC173}" presName="desTx" presStyleLbl="revTx" presStyleIdx="4" presStyleCnt="10">
        <dgm:presLayoutVars>
          <dgm:bulletEnabled val="1"/>
        </dgm:presLayoutVars>
      </dgm:prSet>
      <dgm:spPr/>
    </dgm:pt>
    <dgm:pt modelId="{908D5901-28BB-4D5D-A6FF-02FD4451BBDE}" type="pres">
      <dgm:prSet presAssocID="{C9F92B91-C97A-4A9F-8C08-7802458BC173}" presName="desBackupRightNorm" presStyleCnt="0"/>
      <dgm:spPr/>
    </dgm:pt>
    <dgm:pt modelId="{F3E7FEC6-E175-4918-8540-DF8CAA40AD11}" type="pres">
      <dgm:prSet presAssocID="{51D36AFE-5AE3-457C-8BD9-6CCDDD5D5E56}" presName="desSpace" presStyleCnt="0"/>
      <dgm:spPr/>
    </dgm:pt>
    <dgm:pt modelId="{1FD0DB82-A665-4A1D-9B57-58089BF5CDE8}" type="pres">
      <dgm:prSet presAssocID="{9F461B19-23C6-4A06-B85C-196D65F30942}" presName="parComposite" presStyleCnt="0"/>
      <dgm:spPr/>
    </dgm:pt>
    <dgm:pt modelId="{FD4603AB-A7E4-45E3-822A-6C526B65585D}" type="pres">
      <dgm:prSet presAssocID="{9F461B19-23C6-4A06-B85C-196D65F30942}" presName="parBigCircle" presStyleLbl="node0" presStyleIdx="1" presStyleCnt="2"/>
      <dgm:spPr>
        <a:solidFill>
          <a:schemeClr val="bg1">
            <a:lumMod val="65000"/>
          </a:schemeClr>
        </a:solidFill>
      </dgm:spPr>
    </dgm:pt>
    <dgm:pt modelId="{0DC64653-AEF5-4620-B664-A057A8E4315F}" type="pres">
      <dgm:prSet presAssocID="{9F461B19-23C6-4A06-B85C-196D65F30942}" presName="parTx" presStyleLbl="revTx" presStyleIdx="5" presStyleCnt="10"/>
      <dgm:spPr/>
      <dgm:t>
        <a:bodyPr/>
        <a:lstStyle/>
        <a:p>
          <a:endParaRPr lang="fi-FI"/>
        </a:p>
      </dgm:t>
    </dgm:pt>
    <dgm:pt modelId="{3DA37BCA-B570-4223-A268-CBE804F52EEA}" type="pres">
      <dgm:prSet presAssocID="{9F461B19-23C6-4A06-B85C-196D65F30942}" presName="bSpace" presStyleCnt="0"/>
      <dgm:spPr/>
    </dgm:pt>
    <dgm:pt modelId="{AF66C973-5741-479B-9E90-89688AC73A2A}" type="pres">
      <dgm:prSet presAssocID="{9F461B19-23C6-4A06-B85C-196D65F30942}" presName="parBackupNorm" presStyleCnt="0"/>
      <dgm:spPr/>
    </dgm:pt>
    <dgm:pt modelId="{B9390E0B-1BE1-4EDD-948C-1FA4F81FFBDE}" type="pres">
      <dgm:prSet presAssocID="{8858A580-0603-47F0-A757-F6BD132FFBE1}" presName="parSpace" presStyleCnt="0"/>
      <dgm:spPr/>
    </dgm:pt>
    <dgm:pt modelId="{21F89560-5270-4ABF-8A78-94505E9C3A83}" type="pres">
      <dgm:prSet presAssocID="{C924238F-A512-4BB1-B8FE-39E7DE2A9D21}" presName="desBackupLeftNorm" presStyleCnt="0"/>
      <dgm:spPr/>
    </dgm:pt>
    <dgm:pt modelId="{1F9DB8E1-764E-43EE-A3C5-E9B4A6758005}" type="pres">
      <dgm:prSet presAssocID="{C924238F-A512-4BB1-B8FE-39E7DE2A9D21}" presName="desComposite" presStyleCnt="0"/>
      <dgm:spPr/>
    </dgm:pt>
    <dgm:pt modelId="{30C4F356-FD06-4AF5-A3C9-CCD918C33346}" type="pres">
      <dgm:prSet presAssocID="{C924238F-A512-4BB1-B8FE-39E7DE2A9D21}" presName="desCircle" presStyleLbl="node1" presStyleIdx="2" presStyleCnt="4"/>
      <dgm:spPr>
        <a:solidFill>
          <a:schemeClr val="bg1">
            <a:lumMod val="75000"/>
          </a:schemeClr>
        </a:solidFill>
      </dgm:spPr>
    </dgm:pt>
    <dgm:pt modelId="{7DD556E4-1ABD-4313-98E3-87D754FB82ED}" type="pres">
      <dgm:prSet presAssocID="{C924238F-A512-4BB1-B8FE-39E7DE2A9D21}" presName="chTx" presStyleLbl="revTx" presStyleIdx="6" presStyleCnt="10"/>
      <dgm:spPr/>
      <dgm:t>
        <a:bodyPr/>
        <a:lstStyle/>
        <a:p>
          <a:endParaRPr lang="fi-FI"/>
        </a:p>
      </dgm:t>
    </dgm:pt>
    <dgm:pt modelId="{4FE15F84-0008-4651-B755-34B8889FF713}" type="pres">
      <dgm:prSet presAssocID="{C924238F-A512-4BB1-B8FE-39E7DE2A9D21}" presName="desTx" presStyleLbl="revTx" presStyleIdx="7" presStyleCnt="10">
        <dgm:presLayoutVars>
          <dgm:bulletEnabled val="1"/>
        </dgm:presLayoutVars>
      </dgm:prSet>
      <dgm:spPr/>
    </dgm:pt>
    <dgm:pt modelId="{6F507DC9-32E0-437A-9366-615B5743D48B}" type="pres">
      <dgm:prSet presAssocID="{C924238F-A512-4BB1-B8FE-39E7DE2A9D21}" presName="desBackupRightNorm" presStyleCnt="0"/>
      <dgm:spPr/>
    </dgm:pt>
    <dgm:pt modelId="{7D706D21-9B91-4189-902B-F0028081BC92}" type="pres">
      <dgm:prSet presAssocID="{85000C50-DB06-42C5-91EC-C73B7B7FCBC1}" presName="desSpace" presStyleCnt="0"/>
      <dgm:spPr/>
    </dgm:pt>
    <dgm:pt modelId="{9CC8206A-2116-4AD7-868C-517B16833FBE}" type="pres">
      <dgm:prSet presAssocID="{F64C275C-8699-47CE-89FB-BF1AE9B670F5}" presName="desBackupLeftNorm" presStyleCnt="0"/>
      <dgm:spPr/>
    </dgm:pt>
    <dgm:pt modelId="{0D022A2B-936D-48D3-A1E5-366C6C6BFBA7}" type="pres">
      <dgm:prSet presAssocID="{F64C275C-8699-47CE-89FB-BF1AE9B670F5}" presName="desComposite" presStyleCnt="0"/>
      <dgm:spPr/>
    </dgm:pt>
    <dgm:pt modelId="{ADAE6095-8401-47C2-AFA5-26EA682CDB2F}" type="pres">
      <dgm:prSet presAssocID="{F64C275C-8699-47CE-89FB-BF1AE9B670F5}" presName="desCircle" presStyleLbl="node1" presStyleIdx="3" presStyleCnt="4"/>
      <dgm:spPr>
        <a:solidFill>
          <a:schemeClr val="bg1">
            <a:lumMod val="65000"/>
          </a:schemeClr>
        </a:solidFill>
      </dgm:spPr>
    </dgm:pt>
    <dgm:pt modelId="{2D178856-DD17-4C85-A320-55118120A642}" type="pres">
      <dgm:prSet presAssocID="{F64C275C-8699-47CE-89FB-BF1AE9B670F5}" presName="chTx" presStyleLbl="revTx" presStyleIdx="8" presStyleCnt="10"/>
      <dgm:spPr/>
      <dgm:t>
        <a:bodyPr/>
        <a:lstStyle/>
        <a:p>
          <a:endParaRPr lang="fi-FI"/>
        </a:p>
      </dgm:t>
    </dgm:pt>
    <dgm:pt modelId="{2DA9604B-4329-40B2-BDE8-D47612935C61}" type="pres">
      <dgm:prSet presAssocID="{F64C275C-8699-47CE-89FB-BF1AE9B670F5}" presName="desTx" presStyleLbl="revTx" presStyleIdx="9" presStyleCnt="10">
        <dgm:presLayoutVars>
          <dgm:bulletEnabled val="1"/>
        </dgm:presLayoutVars>
      </dgm:prSet>
      <dgm:spPr/>
    </dgm:pt>
    <dgm:pt modelId="{FFE20320-9FCB-4753-9F6D-835363E97DDE}" type="pres">
      <dgm:prSet presAssocID="{F64C275C-8699-47CE-89FB-BF1AE9B670F5}" presName="desBackupRightNorm" presStyleCnt="0"/>
      <dgm:spPr/>
    </dgm:pt>
    <dgm:pt modelId="{057F16E1-5789-423D-B93F-E5DEA8A60F9C}" type="pres">
      <dgm:prSet presAssocID="{FA4BFF92-62BA-4C11-B33A-FAF88C5987E1}" presName="desSpace" presStyleCnt="0"/>
      <dgm:spPr/>
    </dgm:pt>
  </dgm:ptLst>
  <dgm:cxnLst>
    <dgm:cxn modelId="{8620F771-C199-40F9-BACB-E303B0364BED}" type="presOf" srcId="{4DAF2047-976C-451A-A379-A069B5ADC6EC}" destId="{3E0BBF61-D63A-403E-B5FD-04D10EAD75D8}" srcOrd="0" destOrd="0" presId="urn:microsoft.com/office/officeart/2008/layout/CircleAccentTimeline"/>
    <dgm:cxn modelId="{07A9B49B-D3A6-49DA-A94F-0AF4A08A8783}" type="presOf" srcId="{9F461B19-23C6-4A06-B85C-196D65F30942}" destId="{0DC64653-AEF5-4620-B664-A057A8E4315F}" srcOrd="0" destOrd="0" presId="urn:microsoft.com/office/officeart/2008/layout/CircleAccentTimeline"/>
    <dgm:cxn modelId="{F16243F6-97F3-471B-A32A-DFA39B9FABB7}" srcId="{4C0CA4B4-E2E5-43DD-BD4F-0A67CD0AE2A1}" destId="{9F461B19-23C6-4A06-B85C-196D65F30942}" srcOrd="1" destOrd="0" parTransId="{9E408274-FF41-4DA1-AB64-5280CCB37DE8}" sibTransId="{8858A580-0603-47F0-A757-F6BD132FFBE1}"/>
    <dgm:cxn modelId="{C7384F1B-2EB4-41E4-AC72-CDB80D11482F}" srcId="{4DAF2047-976C-451A-A379-A069B5ADC6EC}" destId="{C9F92B91-C97A-4A9F-8C08-7802458BC173}" srcOrd="1" destOrd="0" parTransId="{3AB8ADFA-2E5A-49D9-A866-C3D3A2B27B13}" sibTransId="{51D36AFE-5AE3-457C-8BD9-6CCDDD5D5E56}"/>
    <dgm:cxn modelId="{A9AAF998-3C95-4863-A9F5-98E57DA3B6CE}" type="presOf" srcId="{4C0CA4B4-E2E5-43DD-BD4F-0A67CD0AE2A1}" destId="{C697BA5F-5D37-4D1C-8AF0-E810ECAF8E39}" srcOrd="0" destOrd="0" presId="urn:microsoft.com/office/officeart/2008/layout/CircleAccentTimeline"/>
    <dgm:cxn modelId="{ACB84C03-5A39-4DF0-86A8-80E6F414CD21}" srcId="{4DAF2047-976C-451A-A379-A069B5ADC6EC}" destId="{02DBC3E1-49B9-4B8E-B2BA-CC542A644CE2}" srcOrd="0" destOrd="0" parTransId="{04D0DA28-5C5C-4D95-9A29-1B7DBE908461}" sibTransId="{9AF69D5E-3230-4FD5-9C4B-9A63F9BBCC8C}"/>
    <dgm:cxn modelId="{2BDDED62-C09F-4BFD-A73E-C4FFC1459F3F}" type="presOf" srcId="{F64C275C-8699-47CE-89FB-BF1AE9B670F5}" destId="{2D178856-DD17-4C85-A320-55118120A642}" srcOrd="0" destOrd="0" presId="urn:microsoft.com/office/officeart/2008/layout/CircleAccentTimeline"/>
    <dgm:cxn modelId="{538BCD2C-B720-4BF2-A3EE-5639F7F2CC08}" type="presOf" srcId="{02DBC3E1-49B9-4B8E-B2BA-CC542A644CE2}" destId="{296AA7D5-5FAC-4CBE-B5F7-DC9B126160F5}" srcOrd="0" destOrd="0" presId="urn:microsoft.com/office/officeart/2008/layout/CircleAccentTimeline"/>
    <dgm:cxn modelId="{8766FA25-2E71-48FF-8863-7D128C8727EA}" type="presOf" srcId="{C9F92B91-C97A-4A9F-8C08-7802458BC173}" destId="{FED33C85-43C4-4AD5-AA77-D2C6A4E88384}" srcOrd="0" destOrd="0" presId="urn:microsoft.com/office/officeart/2008/layout/CircleAccentTimeline"/>
    <dgm:cxn modelId="{76C60159-B2E1-4D6C-B9CA-6563AB517E84}" srcId="{9F461B19-23C6-4A06-B85C-196D65F30942}" destId="{F64C275C-8699-47CE-89FB-BF1AE9B670F5}" srcOrd="1" destOrd="0" parTransId="{AD6B8941-86F3-4CC1-AF88-DC793C5888DF}" sibTransId="{FA4BFF92-62BA-4C11-B33A-FAF88C5987E1}"/>
    <dgm:cxn modelId="{5BC33F87-4AE5-499B-BFD9-16A4064681EB}" srcId="{9F461B19-23C6-4A06-B85C-196D65F30942}" destId="{C924238F-A512-4BB1-B8FE-39E7DE2A9D21}" srcOrd="0" destOrd="0" parTransId="{9686097B-BCD6-4112-B34E-D83CCCAEF2D6}" sibTransId="{85000C50-DB06-42C5-91EC-C73B7B7FCBC1}"/>
    <dgm:cxn modelId="{008D48A6-88FB-4B06-AFD3-78BD11C7DB9D}" type="presOf" srcId="{C924238F-A512-4BB1-B8FE-39E7DE2A9D21}" destId="{7DD556E4-1ABD-4313-98E3-87D754FB82ED}" srcOrd="0" destOrd="0" presId="urn:microsoft.com/office/officeart/2008/layout/CircleAccentTimeline"/>
    <dgm:cxn modelId="{73A92F1B-26C4-403C-9241-D26A15D5F30A}" srcId="{4C0CA4B4-E2E5-43DD-BD4F-0A67CD0AE2A1}" destId="{4DAF2047-976C-451A-A379-A069B5ADC6EC}" srcOrd="0" destOrd="0" parTransId="{F2EADA08-EA3A-4FA8-8DA9-25C0FA4CEB1D}" sibTransId="{863C70DD-F968-4BCC-A3FA-7C3A6202031F}"/>
    <dgm:cxn modelId="{E0916504-62A1-4CD5-B16C-A25C71DDA895}" type="presParOf" srcId="{C697BA5F-5D37-4D1C-8AF0-E810ECAF8E39}" destId="{BA067851-CF42-4F65-8C1E-39F9832789CC}" srcOrd="0" destOrd="0" presId="urn:microsoft.com/office/officeart/2008/layout/CircleAccentTimeline"/>
    <dgm:cxn modelId="{8240777C-6660-40B3-9D3C-B524284A78F6}" type="presParOf" srcId="{BA067851-CF42-4F65-8C1E-39F9832789CC}" destId="{64162D83-57D7-48F9-ADD6-104DDAD11F39}" srcOrd="0" destOrd="0" presId="urn:microsoft.com/office/officeart/2008/layout/CircleAccentTimeline"/>
    <dgm:cxn modelId="{E4F1033F-6FC3-4724-B77A-E7DC54E19CE2}" type="presParOf" srcId="{BA067851-CF42-4F65-8C1E-39F9832789CC}" destId="{3E0BBF61-D63A-403E-B5FD-04D10EAD75D8}" srcOrd="1" destOrd="0" presId="urn:microsoft.com/office/officeart/2008/layout/CircleAccentTimeline"/>
    <dgm:cxn modelId="{8F4F5FDE-0CFF-4763-8C2F-1AE0F385A360}" type="presParOf" srcId="{BA067851-CF42-4F65-8C1E-39F9832789CC}" destId="{92C78A8C-DC74-43E1-971B-56CE16AA6E5D}" srcOrd="2" destOrd="0" presId="urn:microsoft.com/office/officeart/2008/layout/CircleAccentTimeline"/>
    <dgm:cxn modelId="{FD9DA20B-E510-49AD-BF4B-4E605764BCC1}" type="presParOf" srcId="{C697BA5F-5D37-4D1C-8AF0-E810ECAF8E39}" destId="{7C67A048-61DC-4879-AD59-7797AD47FEB8}" srcOrd="1" destOrd="0" presId="urn:microsoft.com/office/officeart/2008/layout/CircleAccentTimeline"/>
    <dgm:cxn modelId="{4345AC86-9406-469A-A037-8616926BCC54}" type="presParOf" srcId="{C697BA5F-5D37-4D1C-8AF0-E810ECAF8E39}" destId="{796CB24E-97F9-49E5-9CC3-6FBC97A043E2}" srcOrd="2" destOrd="0" presId="urn:microsoft.com/office/officeart/2008/layout/CircleAccentTimeline"/>
    <dgm:cxn modelId="{E7C1C3CB-FD4F-4AB2-9128-27B7C65978BB}" type="presParOf" srcId="{C697BA5F-5D37-4D1C-8AF0-E810ECAF8E39}" destId="{F37FF0FD-A98A-4F82-BD19-E9827F006975}" srcOrd="3" destOrd="0" presId="urn:microsoft.com/office/officeart/2008/layout/CircleAccentTimeline"/>
    <dgm:cxn modelId="{2E3B89E3-CE02-4A9D-845A-207A97E97D5C}" type="presParOf" srcId="{C697BA5F-5D37-4D1C-8AF0-E810ECAF8E39}" destId="{2704ED1C-3536-41A5-A712-6C74514E7D7D}" srcOrd="4" destOrd="0" presId="urn:microsoft.com/office/officeart/2008/layout/CircleAccentTimeline"/>
    <dgm:cxn modelId="{BA27522C-30C4-453F-8D09-018A983AD1FE}" type="presParOf" srcId="{2704ED1C-3536-41A5-A712-6C74514E7D7D}" destId="{030C39F7-8121-4E6E-87C8-AACC14B9C8E7}" srcOrd="0" destOrd="0" presId="urn:microsoft.com/office/officeart/2008/layout/CircleAccentTimeline"/>
    <dgm:cxn modelId="{082E63FD-3141-4EA5-B257-48E01D8128B1}" type="presParOf" srcId="{2704ED1C-3536-41A5-A712-6C74514E7D7D}" destId="{296AA7D5-5FAC-4CBE-B5F7-DC9B126160F5}" srcOrd="1" destOrd="0" presId="urn:microsoft.com/office/officeart/2008/layout/CircleAccentTimeline"/>
    <dgm:cxn modelId="{0FB1E8EC-32E0-42F9-8A21-4CF772251E21}" type="presParOf" srcId="{2704ED1C-3536-41A5-A712-6C74514E7D7D}" destId="{1B18153B-0680-44E7-BAC3-F8F020E5E2E6}" srcOrd="2" destOrd="0" presId="urn:microsoft.com/office/officeart/2008/layout/CircleAccentTimeline"/>
    <dgm:cxn modelId="{F6D9404A-CB98-44C2-A208-634E2D8AF34C}" type="presParOf" srcId="{C697BA5F-5D37-4D1C-8AF0-E810ECAF8E39}" destId="{B4A53FB7-EBE4-43BD-BECA-6DCD71EFD4DC}" srcOrd="5" destOrd="0" presId="urn:microsoft.com/office/officeart/2008/layout/CircleAccentTimeline"/>
    <dgm:cxn modelId="{5E4D1C35-30A1-42EB-B6FE-60A3EDAA715E}" type="presParOf" srcId="{C697BA5F-5D37-4D1C-8AF0-E810ECAF8E39}" destId="{DCD6DF0D-F027-4DA1-8EC9-30C11A84A3D6}" srcOrd="6" destOrd="0" presId="urn:microsoft.com/office/officeart/2008/layout/CircleAccentTimeline"/>
    <dgm:cxn modelId="{71147F03-9BCB-41D6-BB2D-952D090E797D}" type="presParOf" srcId="{C697BA5F-5D37-4D1C-8AF0-E810ECAF8E39}" destId="{847A9015-863B-44CE-B7B5-40EB90925BBB}" srcOrd="7" destOrd="0" presId="urn:microsoft.com/office/officeart/2008/layout/CircleAccentTimeline"/>
    <dgm:cxn modelId="{65B7368A-3FF6-4FE1-B2AF-8C7AF2D3897E}" type="presParOf" srcId="{C697BA5F-5D37-4D1C-8AF0-E810ECAF8E39}" destId="{7B4AC0DB-5F61-4F64-A5DE-662507B32207}" srcOrd="8" destOrd="0" presId="urn:microsoft.com/office/officeart/2008/layout/CircleAccentTimeline"/>
    <dgm:cxn modelId="{6B083295-8764-431B-9125-3AC1784C9292}" type="presParOf" srcId="{7B4AC0DB-5F61-4F64-A5DE-662507B32207}" destId="{129BF3F8-8E58-4DAC-8815-C03274351D09}" srcOrd="0" destOrd="0" presId="urn:microsoft.com/office/officeart/2008/layout/CircleAccentTimeline"/>
    <dgm:cxn modelId="{99F3AB82-C767-46C4-AC41-A3B30AC38DBD}" type="presParOf" srcId="{7B4AC0DB-5F61-4F64-A5DE-662507B32207}" destId="{FED33C85-43C4-4AD5-AA77-D2C6A4E88384}" srcOrd="1" destOrd="0" presId="urn:microsoft.com/office/officeart/2008/layout/CircleAccentTimeline"/>
    <dgm:cxn modelId="{0D8BA717-A892-4E25-8651-B173151AE8C4}" type="presParOf" srcId="{7B4AC0DB-5F61-4F64-A5DE-662507B32207}" destId="{F0095F70-1CF4-4C78-AE67-D199677B5B9A}" srcOrd="2" destOrd="0" presId="urn:microsoft.com/office/officeart/2008/layout/CircleAccentTimeline"/>
    <dgm:cxn modelId="{10575DB9-88FF-4E66-BBEF-46992472F5D1}" type="presParOf" srcId="{C697BA5F-5D37-4D1C-8AF0-E810ECAF8E39}" destId="{908D5901-28BB-4D5D-A6FF-02FD4451BBDE}" srcOrd="9" destOrd="0" presId="urn:microsoft.com/office/officeart/2008/layout/CircleAccentTimeline"/>
    <dgm:cxn modelId="{4A8AA593-DA92-40FF-9356-7F77E7B56723}" type="presParOf" srcId="{C697BA5F-5D37-4D1C-8AF0-E810ECAF8E39}" destId="{F3E7FEC6-E175-4918-8540-DF8CAA40AD11}" srcOrd="10" destOrd="0" presId="urn:microsoft.com/office/officeart/2008/layout/CircleAccentTimeline"/>
    <dgm:cxn modelId="{931D2B80-8CE2-4ADB-B4FE-02E8DFC11CB0}" type="presParOf" srcId="{C697BA5F-5D37-4D1C-8AF0-E810ECAF8E39}" destId="{1FD0DB82-A665-4A1D-9B57-58089BF5CDE8}" srcOrd="11" destOrd="0" presId="urn:microsoft.com/office/officeart/2008/layout/CircleAccentTimeline"/>
    <dgm:cxn modelId="{041E31DC-4DC3-4345-90AD-2206D73B20A2}" type="presParOf" srcId="{1FD0DB82-A665-4A1D-9B57-58089BF5CDE8}" destId="{FD4603AB-A7E4-45E3-822A-6C526B65585D}" srcOrd="0" destOrd="0" presId="urn:microsoft.com/office/officeart/2008/layout/CircleAccentTimeline"/>
    <dgm:cxn modelId="{72BA4812-35A2-4340-85B4-AE20216C3FCB}" type="presParOf" srcId="{1FD0DB82-A665-4A1D-9B57-58089BF5CDE8}" destId="{0DC64653-AEF5-4620-B664-A057A8E4315F}" srcOrd="1" destOrd="0" presId="urn:microsoft.com/office/officeart/2008/layout/CircleAccentTimeline"/>
    <dgm:cxn modelId="{EF366DEA-A8A6-4163-A78D-A73BDF78AFC0}" type="presParOf" srcId="{1FD0DB82-A665-4A1D-9B57-58089BF5CDE8}" destId="{3DA37BCA-B570-4223-A268-CBE804F52EEA}" srcOrd="2" destOrd="0" presId="urn:microsoft.com/office/officeart/2008/layout/CircleAccentTimeline"/>
    <dgm:cxn modelId="{8D559584-262F-4C3B-AE83-6037D494C30A}" type="presParOf" srcId="{C697BA5F-5D37-4D1C-8AF0-E810ECAF8E39}" destId="{AF66C973-5741-479B-9E90-89688AC73A2A}" srcOrd="12" destOrd="0" presId="urn:microsoft.com/office/officeart/2008/layout/CircleAccentTimeline"/>
    <dgm:cxn modelId="{5FD54695-C615-437E-9E61-A12FA3486AE5}" type="presParOf" srcId="{C697BA5F-5D37-4D1C-8AF0-E810ECAF8E39}" destId="{B9390E0B-1BE1-4EDD-948C-1FA4F81FFBDE}" srcOrd="13" destOrd="0" presId="urn:microsoft.com/office/officeart/2008/layout/CircleAccentTimeline"/>
    <dgm:cxn modelId="{48792456-0334-4426-803E-88D68FB2EB54}" type="presParOf" srcId="{C697BA5F-5D37-4D1C-8AF0-E810ECAF8E39}" destId="{21F89560-5270-4ABF-8A78-94505E9C3A83}" srcOrd="14" destOrd="0" presId="urn:microsoft.com/office/officeart/2008/layout/CircleAccentTimeline"/>
    <dgm:cxn modelId="{A4981E42-2945-4560-988A-FD9B3D840ABC}" type="presParOf" srcId="{C697BA5F-5D37-4D1C-8AF0-E810ECAF8E39}" destId="{1F9DB8E1-764E-43EE-A3C5-E9B4A6758005}" srcOrd="15" destOrd="0" presId="urn:microsoft.com/office/officeart/2008/layout/CircleAccentTimeline"/>
    <dgm:cxn modelId="{B6F4AA95-AFD3-4B13-9F59-45AAF05816E7}" type="presParOf" srcId="{1F9DB8E1-764E-43EE-A3C5-E9B4A6758005}" destId="{30C4F356-FD06-4AF5-A3C9-CCD918C33346}" srcOrd="0" destOrd="0" presId="urn:microsoft.com/office/officeart/2008/layout/CircleAccentTimeline"/>
    <dgm:cxn modelId="{28A548C4-561C-438E-B918-84EC65F63D82}" type="presParOf" srcId="{1F9DB8E1-764E-43EE-A3C5-E9B4A6758005}" destId="{7DD556E4-1ABD-4313-98E3-87D754FB82ED}" srcOrd="1" destOrd="0" presId="urn:microsoft.com/office/officeart/2008/layout/CircleAccentTimeline"/>
    <dgm:cxn modelId="{EE4A838D-AA86-42DF-8EB5-E271D8CF644E}" type="presParOf" srcId="{1F9DB8E1-764E-43EE-A3C5-E9B4A6758005}" destId="{4FE15F84-0008-4651-B755-34B8889FF713}" srcOrd="2" destOrd="0" presId="urn:microsoft.com/office/officeart/2008/layout/CircleAccentTimeline"/>
    <dgm:cxn modelId="{88039138-BCB0-40B7-8DC1-66A432904820}" type="presParOf" srcId="{C697BA5F-5D37-4D1C-8AF0-E810ECAF8E39}" destId="{6F507DC9-32E0-437A-9366-615B5743D48B}" srcOrd="16" destOrd="0" presId="urn:microsoft.com/office/officeart/2008/layout/CircleAccentTimeline"/>
    <dgm:cxn modelId="{B0F3DF86-E57F-4E7D-9403-389FF39D5F27}" type="presParOf" srcId="{C697BA5F-5D37-4D1C-8AF0-E810ECAF8E39}" destId="{7D706D21-9B91-4189-902B-F0028081BC92}" srcOrd="17" destOrd="0" presId="urn:microsoft.com/office/officeart/2008/layout/CircleAccentTimeline"/>
    <dgm:cxn modelId="{832C4D7E-F5B7-494B-9695-0ECA0BB3708B}" type="presParOf" srcId="{C697BA5F-5D37-4D1C-8AF0-E810ECAF8E39}" destId="{9CC8206A-2116-4AD7-868C-517B16833FBE}" srcOrd="18" destOrd="0" presId="urn:microsoft.com/office/officeart/2008/layout/CircleAccentTimeline"/>
    <dgm:cxn modelId="{3211ED2C-4097-49E9-AEA8-848475B45DE1}" type="presParOf" srcId="{C697BA5F-5D37-4D1C-8AF0-E810ECAF8E39}" destId="{0D022A2B-936D-48D3-A1E5-366C6C6BFBA7}" srcOrd="19" destOrd="0" presId="urn:microsoft.com/office/officeart/2008/layout/CircleAccentTimeline"/>
    <dgm:cxn modelId="{85C63F33-6D0C-435E-B7A4-53BC49CE3D46}" type="presParOf" srcId="{0D022A2B-936D-48D3-A1E5-366C6C6BFBA7}" destId="{ADAE6095-8401-47C2-AFA5-26EA682CDB2F}" srcOrd="0" destOrd="0" presId="urn:microsoft.com/office/officeart/2008/layout/CircleAccentTimeline"/>
    <dgm:cxn modelId="{DABB3447-404F-47B2-96C3-2B5044CD9A63}" type="presParOf" srcId="{0D022A2B-936D-48D3-A1E5-366C6C6BFBA7}" destId="{2D178856-DD17-4C85-A320-55118120A642}" srcOrd="1" destOrd="0" presId="urn:microsoft.com/office/officeart/2008/layout/CircleAccentTimeline"/>
    <dgm:cxn modelId="{74D9AE85-51B0-4672-8EDD-070E572804B9}" type="presParOf" srcId="{0D022A2B-936D-48D3-A1E5-366C6C6BFBA7}" destId="{2DA9604B-4329-40B2-BDE8-D47612935C61}" srcOrd="2" destOrd="0" presId="urn:microsoft.com/office/officeart/2008/layout/CircleAccentTimeline"/>
    <dgm:cxn modelId="{E4F836DF-790A-4ECF-9AD2-43F45C73083A}" type="presParOf" srcId="{C697BA5F-5D37-4D1C-8AF0-E810ECAF8E39}" destId="{FFE20320-9FCB-4753-9F6D-835363E97DDE}" srcOrd="20" destOrd="0" presId="urn:microsoft.com/office/officeart/2008/layout/CircleAccentTimeline"/>
    <dgm:cxn modelId="{A42D5AC9-A7B0-4CAF-AF8A-984EE231D344}" type="presParOf" srcId="{C697BA5F-5D37-4D1C-8AF0-E810ECAF8E39}" destId="{057F16E1-5789-423D-B93F-E5DEA8A60F9C}" srcOrd="21" destOrd="0" presId="urn:microsoft.com/office/officeart/2008/layout/CircleAccentTimeline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62D83-57D7-48F9-ADD6-104DDAD11F39}">
      <dsp:nvSpPr>
        <dsp:cNvPr id="0" name=""/>
        <dsp:cNvSpPr/>
      </dsp:nvSpPr>
      <dsp:spPr>
        <a:xfrm>
          <a:off x="338983" y="374123"/>
          <a:ext cx="310327" cy="310327"/>
        </a:xfrm>
        <a:prstGeom prst="donut">
          <a:avLst>
            <a:gd name="adj" fmla="val 2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BBF61-D63A-403E-B5FD-04D10EAD75D8}">
      <dsp:nvSpPr>
        <dsp:cNvPr id="0" name=""/>
        <dsp:cNvSpPr/>
      </dsp:nvSpPr>
      <dsp:spPr>
        <a:xfrm rot="17700000">
          <a:off x="448328" y="121142"/>
          <a:ext cx="385771" cy="18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 </a:t>
          </a:r>
        </a:p>
      </dsp:txBody>
      <dsp:txXfrm>
        <a:off x="448328" y="121142"/>
        <a:ext cx="385771" cy="185912"/>
      </dsp:txXfrm>
    </dsp:sp>
    <dsp:sp modelId="{030C39F7-8121-4E6E-87C8-AACC14B9C8E7}">
      <dsp:nvSpPr>
        <dsp:cNvPr id="0" name=""/>
        <dsp:cNvSpPr/>
      </dsp:nvSpPr>
      <dsp:spPr>
        <a:xfrm>
          <a:off x="672686" y="448747"/>
          <a:ext cx="161079" cy="161079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AA7D5-5FAC-4CBE-B5F7-DC9B126160F5}">
      <dsp:nvSpPr>
        <dsp:cNvPr id="0" name=""/>
        <dsp:cNvSpPr/>
      </dsp:nvSpPr>
      <dsp:spPr>
        <a:xfrm rot="17700000">
          <a:off x="481909" y="672944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481909" y="672944"/>
        <a:ext cx="333710" cy="160902"/>
      </dsp:txXfrm>
    </dsp:sp>
    <dsp:sp modelId="{1B18153B-0680-44E7-BAC3-F8F020E5E2E6}">
      <dsp:nvSpPr>
        <dsp:cNvPr id="0" name=""/>
        <dsp:cNvSpPr/>
      </dsp:nvSpPr>
      <dsp:spPr>
        <a:xfrm rot="17700000">
          <a:off x="690831" y="224726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BF3F8-8E58-4DAC-8815-C03274351D09}">
      <dsp:nvSpPr>
        <dsp:cNvPr id="0" name=""/>
        <dsp:cNvSpPr/>
      </dsp:nvSpPr>
      <dsp:spPr>
        <a:xfrm>
          <a:off x="857116" y="448747"/>
          <a:ext cx="161079" cy="161079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3C85-43C4-4AD5-AA77-D2C6A4E88384}">
      <dsp:nvSpPr>
        <dsp:cNvPr id="0" name=""/>
        <dsp:cNvSpPr/>
      </dsp:nvSpPr>
      <dsp:spPr>
        <a:xfrm rot="17700000">
          <a:off x="666339" y="672944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666339" y="672944"/>
        <a:ext cx="333710" cy="160902"/>
      </dsp:txXfrm>
    </dsp:sp>
    <dsp:sp modelId="{F0095F70-1CF4-4C78-AE67-D199677B5B9A}">
      <dsp:nvSpPr>
        <dsp:cNvPr id="0" name=""/>
        <dsp:cNvSpPr/>
      </dsp:nvSpPr>
      <dsp:spPr>
        <a:xfrm rot="17700000">
          <a:off x="875261" y="224726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603AB-A7E4-45E3-822A-6C526B65585D}">
      <dsp:nvSpPr>
        <dsp:cNvPr id="0" name=""/>
        <dsp:cNvSpPr/>
      </dsp:nvSpPr>
      <dsp:spPr>
        <a:xfrm>
          <a:off x="1041570" y="374123"/>
          <a:ext cx="310327" cy="310327"/>
        </a:xfrm>
        <a:prstGeom prst="donut">
          <a:avLst>
            <a:gd name="adj" fmla="val 2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C64653-AEF5-4620-B664-A057A8E4315F}">
      <dsp:nvSpPr>
        <dsp:cNvPr id="0" name=""/>
        <dsp:cNvSpPr/>
      </dsp:nvSpPr>
      <dsp:spPr>
        <a:xfrm rot="17700000">
          <a:off x="1150916" y="121142"/>
          <a:ext cx="385771" cy="18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 </a:t>
          </a:r>
        </a:p>
      </dsp:txBody>
      <dsp:txXfrm>
        <a:off x="1150916" y="121142"/>
        <a:ext cx="385771" cy="185912"/>
      </dsp:txXfrm>
    </dsp:sp>
    <dsp:sp modelId="{30C4F356-FD06-4AF5-A3C9-CCD918C33346}">
      <dsp:nvSpPr>
        <dsp:cNvPr id="0" name=""/>
        <dsp:cNvSpPr/>
      </dsp:nvSpPr>
      <dsp:spPr>
        <a:xfrm>
          <a:off x="1375273" y="448747"/>
          <a:ext cx="161079" cy="161079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556E4-1ABD-4313-98E3-87D754FB82ED}">
      <dsp:nvSpPr>
        <dsp:cNvPr id="0" name=""/>
        <dsp:cNvSpPr/>
      </dsp:nvSpPr>
      <dsp:spPr>
        <a:xfrm rot="17700000">
          <a:off x="1184496" y="672944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1184496" y="672944"/>
        <a:ext cx="333710" cy="160902"/>
      </dsp:txXfrm>
    </dsp:sp>
    <dsp:sp modelId="{4FE15F84-0008-4651-B755-34B8889FF713}">
      <dsp:nvSpPr>
        <dsp:cNvPr id="0" name=""/>
        <dsp:cNvSpPr/>
      </dsp:nvSpPr>
      <dsp:spPr>
        <a:xfrm rot="17700000">
          <a:off x="1393419" y="224726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E6095-8401-47C2-AFA5-26EA682CDB2F}">
      <dsp:nvSpPr>
        <dsp:cNvPr id="0" name=""/>
        <dsp:cNvSpPr/>
      </dsp:nvSpPr>
      <dsp:spPr>
        <a:xfrm>
          <a:off x="1559703" y="448747"/>
          <a:ext cx="161079" cy="161079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78856-DD17-4C85-A320-55118120A642}">
      <dsp:nvSpPr>
        <dsp:cNvPr id="0" name=""/>
        <dsp:cNvSpPr/>
      </dsp:nvSpPr>
      <dsp:spPr>
        <a:xfrm rot="17700000">
          <a:off x="1368926" y="672944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1368926" y="672944"/>
        <a:ext cx="333710" cy="160902"/>
      </dsp:txXfrm>
    </dsp:sp>
    <dsp:sp modelId="{2DA9604B-4329-40B2-BDE8-D47612935C61}">
      <dsp:nvSpPr>
        <dsp:cNvPr id="0" name=""/>
        <dsp:cNvSpPr/>
      </dsp:nvSpPr>
      <dsp:spPr>
        <a:xfrm rot="17700000">
          <a:off x="1577849" y="224726"/>
          <a:ext cx="333710" cy="160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62D83-57D7-48F9-ADD6-104DDAD11F39}">
      <dsp:nvSpPr>
        <dsp:cNvPr id="0" name=""/>
        <dsp:cNvSpPr/>
      </dsp:nvSpPr>
      <dsp:spPr>
        <a:xfrm>
          <a:off x="338982" y="374123"/>
          <a:ext cx="310328" cy="310328"/>
        </a:xfrm>
        <a:prstGeom prst="donut">
          <a:avLst>
            <a:gd name="adj" fmla="val 2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BBF61-D63A-403E-B5FD-04D10EAD75D8}">
      <dsp:nvSpPr>
        <dsp:cNvPr id="0" name=""/>
        <dsp:cNvSpPr/>
      </dsp:nvSpPr>
      <dsp:spPr>
        <a:xfrm rot="17700000">
          <a:off x="448328" y="121143"/>
          <a:ext cx="385772" cy="18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 </a:t>
          </a:r>
        </a:p>
      </dsp:txBody>
      <dsp:txXfrm>
        <a:off x="448328" y="121143"/>
        <a:ext cx="385772" cy="185912"/>
      </dsp:txXfrm>
    </dsp:sp>
    <dsp:sp modelId="{030C39F7-8121-4E6E-87C8-AACC14B9C8E7}">
      <dsp:nvSpPr>
        <dsp:cNvPr id="0" name=""/>
        <dsp:cNvSpPr/>
      </dsp:nvSpPr>
      <dsp:spPr>
        <a:xfrm>
          <a:off x="672685" y="448747"/>
          <a:ext cx="161079" cy="161079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AA7D5-5FAC-4CBE-B5F7-DC9B126160F5}">
      <dsp:nvSpPr>
        <dsp:cNvPr id="0" name=""/>
        <dsp:cNvSpPr/>
      </dsp:nvSpPr>
      <dsp:spPr>
        <a:xfrm rot="17700000">
          <a:off x="481908" y="672945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481908" y="672945"/>
        <a:ext cx="333711" cy="160903"/>
      </dsp:txXfrm>
    </dsp:sp>
    <dsp:sp modelId="{1B18153B-0680-44E7-BAC3-F8F020E5E2E6}">
      <dsp:nvSpPr>
        <dsp:cNvPr id="0" name=""/>
        <dsp:cNvSpPr/>
      </dsp:nvSpPr>
      <dsp:spPr>
        <a:xfrm rot="17700000">
          <a:off x="690831" y="224726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BF3F8-8E58-4DAC-8815-C03274351D09}">
      <dsp:nvSpPr>
        <dsp:cNvPr id="0" name=""/>
        <dsp:cNvSpPr/>
      </dsp:nvSpPr>
      <dsp:spPr>
        <a:xfrm>
          <a:off x="857115" y="448747"/>
          <a:ext cx="161079" cy="161079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3C85-43C4-4AD5-AA77-D2C6A4E88384}">
      <dsp:nvSpPr>
        <dsp:cNvPr id="0" name=""/>
        <dsp:cNvSpPr/>
      </dsp:nvSpPr>
      <dsp:spPr>
        <a:xfrm rot="17700000">
          <a:off x="666338" y="672945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666338" y="672945"/>
        <a:ext cx="333711" cy="160903"/>
      </dsp:txXfrm>
    </dsp:sp>
    <dsp:sp modelId="{F0095F70-1CF4-4C78-AE67-D199677B5B9A}">
      <dsp:nvSpPr>
        <dsp:cNvPr id="0" name=""/>
        <dsp:cNvSpPr/>
      </dsp:nvSpPr>
      <dsp:spPr>
        <a:xfrm rot="17700000">
          <a:off x="875261" y="224726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603AB-A7E4-45E3-822A-6C526B65585D}">
      <dsp:nvSpPr>
        <dsp:cNvPr id="0" name=""/>
        <dsp:cNvSpPr/>
      </dsp:nvSpPr>
      <dsp:spPr>
        <a:xfrm>
          <a:off x="1041570" y="374123"/>
          <a:ext cx="310328" cy="310328"/>
        </a:xfrm>
        <a:prstGeom prst="donut">
          <a:avLst>
            <a:gd name="adj" fmla="val 2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C64653-AEF5-4620-B664-A057A8E4315F}">
      <dsp:nvSpPr>
        <dsp:cNvPr id="0" name=""/>
        <dsp:cNvSpPr/>
      </dsp:nvSpPr>
      <dsp:spPr>
        <a:xfrm rot="17700000">
          <a:off x="1150916" y="121143"/>
          <a:ext cx="385772" cy="18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0" rIns="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/>
            <a:t> </a:t>
          </a:r>
        </a:p>
      </dsp:txBody>
      <dsp:txXfrm>
        <a:off x="1150916" y="121143"/>
        <a:ext cx="385772" cy="185912"/>
      </dsp:txXfrm>
    </dsp:sp>
    <dsp:sp modelId="{30C4F356-FD06-4AF5-A3C9-CCD918C33346}">
      <dsp:nvSpPr>
        <dsp:cNvPr id="0" name=""/>
        <dsp:cNvSpPr/>
      </dsp:nvSpPr>
      <dsp:spPr>
        <a:xfrm>
          <a:off x="1375273" y="448747"/>
          <a:ext cx="161079" cy="161079"/>
        </a:xfrm>
        <a:prstGeom prst="ellips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556E4-1ABD-4313-98E3-87D754FB82ED}">
      <dsp:nvSpPr>
        <dsp:cNvPr id="0" name=""/>
        <dsp:cNvSpPr/>
      </dsp:nvSpPr>
      <dsp:spPr>
        <a:xfrm rot="17700000">
          <a:off x="1184496" y="672945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1184496" y="672945"/>
        <a:ext cx="333711" cy="160903"/>
      </dsp:txXfrm>
    </dsp:sp>
    <dsp:sp modelId="{4FE15F84-0008-4651-B755-34B8889FF713}">
      <dsp:nvSpPr>
        <dsp:cNvPr id="0" name=""/>
        <dsp:cNvSpPr/>
      </dsp:nvSpPr>
      <dsp:spPr>
        <a:xfrm rot="17700000">
          <a:off x="1393419" y="224726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E6095-8401-47C2-AFA5-26EA682CDB2F}">
      <dsp:nvSpPr>
        <dsp:cNvPr id="0" name=""/>
        <dsp:cNvSpPr/>
      </dsp:nvSpPr>
      <dsp:spPr>
        <a:xfrm>
          <a:off x="1559703" y="448747"/>
          <a:ext cx="161079" cy="161079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78856-DD17-4C85-A320-55118120A642}">
      <dsp:nvSpPr>
        <dsp:cNvPr id="0" name=""/>
        <dsp:cNvSpPr/>
      </dsp:nvSpPr>
      <dsp:spPr>
        <a:xfrm rot="17700000">
          <a:off x="1368926" y="672945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480" bIns="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/>
            <a:t> </a:t>
          </a:r>
        </a:p>
      </dsp:txBody>
      <dsp:txXfrm>
        <a:off x="1368926" y="672945"/>
        <a:ext cx="333711" cy="160903"/>
      </dsp:txXfrm>
    </dsp:sp>
    <dsp:sp modelId="{2DA9604B-4329-40B2-BDE8-D47612935C61}">
      <dsp:nvSpPr>
        <dsp:cNvPr id="0" name=""/>
        <dsp:cNvSpPr/>
      </dsp:nvSpPr>
      <dsp:spPr>
        <a:xfrm rot="17700000">
          <a:off x="1577849" y="224726"/>
          <a:ext cx="333711" cy="16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t>2.9.2022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i-FI" dirty="0"/>
              <a:t>Kun asiakas lähetetään monialaiseen yhteispalveluun, lähettävä taho arvioi, että henkilöllä todennäköisesti on monialaisen yhteispalvelun tarve</a:t>
            </a:r>
          </a:p>
          <a:p>
            <a:pPr marL="171450" indent="-171450">
              <a:buFontTx/>
              <a:buChar char="-"/>
            </a:pPr>
            <a:r>
              <a:rPr lang="fi-FI" dirty="0"/>
              <a:t>Monialainen palvelutarvearvio tehdään </a:t>
            </a:r>
            <a:r>
              <a:rPr lang="fi-FI" dirty="0" err="1"/>
              <a:t>TYP:ssä</a:t>
            </a:r>
            <a:r>
              <a:rPr lang="fi-FI" dirty="0"/>
              <a:t> yhdessä ja siihen osallistuu TE-palveluista vastaava, </a:t>
            </a:r>
            <a:r>
              <a:rPr lang="fi-FI" dirty="0" err="1"/>
              <a:t>sote</a:t>
            </a:r>
            <a:r>
              <a:rPr lang="fi-FI" dirty="0"/>
              <a:t>-palveluista vastaava ja Kela (kuntoutuspalvelut)</a:t>
            </a:r>
          </a:p>
          <a:p>
            <a:pPr marL="171450" indent="-171450">
              <a:buFontTx/>
              <a:buChar char="-"/>
            </a:pPr>
            <a:r>
              <a:rPr lang="fi-FI" dirty="0"/>
              <a:t>Monialaisen palvelutarvearvion perusteella voidaan myös todeta, että asiakkaalla ei ole monialaista palvelutarvetta. </a:t>
            </a:r>
            <a:r>
              <a:rPr lang="fi-FI" dirty="0" err="1"/>
              <a:t>Asiakkuus</a:t>
            </a:r>
            <a:r>
              <a:rPr lang="fi-FI" dirty="0"/>
              <a:t> jatkuu tällaisessa tapauksessa pääsääntöisesti lähettävällä taholla (palautuu saattaen vaihtaen). Arvio kirjataan monialaiseen suunnitelmaan, joka muodostaa seuraavan suunnitelman pohjan.</a:t>
            </a:r>
          </a:p>
          <a:p>
            <a:pPr marL="171450" indent="-171450">
              <a:buFontTx/>
              <a:buChar char="-"/>
            </a:pPr>
            <a:r>
              <a:rPr lang="fi-FI" dirty="0"/>
              <a:t>Lähettävien tahojen tulee välttää kategorisia linjauksia esimerkiksi päihdeongelmien suhteen. Jos henkilö on työtön ja täyttää TYP-lain kriteerit, mahdollistettava monialaiseen yhteispalveluun pääsy.</a:t>
            </a:r>
          </a:p>
          <a:p>
            <a:pPr marL="171450" indent="-171450">
              <a:buFontTx/>
              <a:buChar char="-"/>
            </a:pPr>
            <a:r>
              <a:rPr lang="fi-FI" dirty="0"/>
              <a:t>TYP-toimijat ovat oikea taho arvioimaan esim. päihdeongelmaisen tilanteen ja millä prosessilla työllistymistä lähdetään edistämään. (Laitoshoito </a:t>
            </a:r>
            <a:r>
              <a:rPr lang="fi-FI" dirty="0" err="1"/>
              <a:t>tms</a:t>
            </a:r>
            <a:r>
              <a:rPr lang="fi-FI" dirty="0"/>
              <a:t> todennäköisesti este sille, että TYP-prosessi ei pääse alkuun, mutta sosiaalipalveluille joka tapauksessa tarve ja vastuu on sosiaalipuolella  tuoda asiakas TYP-prosessiin tilanteen kohentuessa.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6060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568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7594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400" dirty="0" smtClean="0"/>
              <a:t>HUOM! </a:t>
            </a:r>
            <a:r>
              <a:rPr lang="fi-FI" sz="1400" dirty="0" err="1" smtClean="0"/>
              <a:t>SOTEn</a:t>
            </a:r>
            <a:r>
              <a:rPr lang="fi-FI" sz="1400" dirty="0" smtClean="0"/>
              <a:t> ja </a:t>
            </a:r>
            <a:r>
              <a:rPr lang="fi-FI" sz="1400" dirty="0" err="1" smtClean="0"/>
              <a:t>KELAn</a:t>
            </a:r>
            <a:r>
              <a:rPr lang="fi-FI" sz="1400" dirty="0" smtClean="0"/>
              <a:t> TYP-ohjauksesta varmasti myös mallikuvia / prosessikaavioita</a:t>
            </a:r>
            <a:endParaRPr lang="fi-FI" sz="1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437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1" dirty="0" smtClean="0"/>
              <a:t>TYP-asetuksesta:</a:t>
            </a:r>
          </a:p>
          <a:p>
            <a:r>
              <a:rPr lang="fi-FI" dirty="0" smtClean="0"/>
              <a:t>JOHTORYHMÄN TEHTÄVÄT</a:t>
            </a:r>
          </a:p>
          <a:p>
            <a:r>
              <a:rPr lang="fi-FI" dirty="0"/>
              <a:t>Monialaisen yhteispalvelun johtoryhmä </a:t>
            </a:r>
            <a:r>
              <a:rPr lang="fi-FI" dirty="0">
                <a:solidFill>
                  <a:srgbClr val="FF0000"/>
                </a:solidFill>
              </a:rPr>
              <a:t>tekee yhteistyösopimuksen </a:t>
            </a:r>
            <a:r>
              <a:rPr lang="fi-FI" dirty="0"/>
              <a:t>työllistymistä edistävän monialaisen yhteispalvelun järjestämisestä johtoryhmän toimialueella. Yhteistyösopimuksessa </a:t>
            </a:r>
            <a:r>
              <a:rPr lang="fi-FI" dirty="0">
                <a:solidFill>
                  <a:srgbClr val="FF0000"/>
                </a:solidFill>
              </a:rPr>
              <a:t>sovitaan</a:t>
            </a:r>
            <a:r>
              <a:rPr lang="fi-FI" dirty="0"/>
              <a:t>:</a:t>
            </a:r>
          </a:p>
          <a:p>
            <a:r>
              <a:rPr lang="fi-FI" dirty="0"/>
              <a:t>1) työ- ja elinkeinotoimiston, kuntien ja Kansaeläkelaitoksen </a:t>
            </a:r>
            <a:r>
              <a:rPr lang="fi-FI" dirty="0">
                <a:solidFill>
                  <a:srgbClr val="FF0000"/>
                </a:solidFill>
              </a:rPr>
              <a:t>yhteisistä toimipisteistä </a:t>
            </a:r>
            <a:r>
              <a:rPr lang="fi-FI" dirty="0"/>
              <a:t>monialaisen yhteispalvelun tarjoamiseksi;</a:t>
            </a:r>
          </a:p>
          <a:p>
            <a:r>
              <a:rPr lang="fi-FI" dirty="0"/>
              <a:t>2) monialaisen </a:t>
            </a:r>
            <a:r>
              <a:rPr lang="fi-FI" dirty="0">
                <a:solidFill>
                  <a:srgbClr val="FF0000"/>
                </a:solidFill>
              </a:rPr>
              <a:t>yhteispalvelun tarjoamisesta muualla </a:t>
            </a:r>
            <a:r>
              <a:rPr lang="fi-FI" dirty="0"/>
              <a:t>kuin yhteisissä toimipisteissä;</a:t>
            </a:r>
          </a:p>
          <a:p>
            <a:r>
              <a:rPr lang="fi-FI" dirty="0"/>
              <a:t>3) työ- ja elinkeinotoimiston, kuntien ja Kansaneläkelaitoksen monialaiseen yhteispalveluun osoittamasta </a:t>
            </a:r>
            <a:r>
              <a:rPr lang="fi-FI" dirty="0">
                <a:solidFill>
                  <a:srgbClr val="FF0000"/>
                </a:solidFill>
              </a:rPr>
              <a:t>henkilöstöstä</a:t>
            </a:r>
            <a:r>
              <a:rPr lang="fi-FI" dirty="0"/>
              <a:t>;</a:t>
            </a:r>
          </a:p>
          <a:p>
            <a:r>
              <a:rPr lang="fi-FI" dirty="0"/>
              <a:t>4) työttömille monialaisen yhteispalvelun </a:t>
            </a:r>
            <a:r>
              <a:rPr lang="fi-FI" dirty="0">
                <a:solidFill>
                  <a:srgbClr val="FF0000"/>
                </a:solidFill>
              </a:rPr>
              <a:t>yhteisissä toimipisteissä ja muualla kuin yhteisissä toimipisteissä tarjottavista palveluista.</a:t>
            </a:r>
          </a:p>
          <a:p>
            <a:r>
              <a:rPr lang="fi-FI" dirty="0"/>
              <a:t>Johtoryhmä asettaa vuosittain monialaisen yhteispalvelun valtakunnallisiin tavoitteisiin perustuvat toimialueensa </a:t>
            </a:r>
            <a:r>
              <a:rPr lang="fi-FI" dirty="0">
                <a:solidFill>
                  <a:srgbClr val="FF0000"/>
                </a:solidFill>
              </a:rPr>
              <a:t>tavoitteet</a:t>
            </a:r>
            <a:r>
              <a:rPr lang="fi-FI" dirty="0"/>
              <a:t> ja sopii monialaisena yhteispalveluna tarjottavien palvelujen järjestämiseen tarkoitettujen </a:t>
            </a:r>
            <a:r>
              <a:rPr lang="fi-FI" dirty="0">
                <a:solidFill>
                  <a:srgbClr val="FF0000"/>
                </a:solidFill>
              </a:rPr>
              <a:t>määrärahojen käyttösuunnitelmasta</a:t>
            </a:r>
            <a:r>
              <a:rPr lang="fi-FI" dirty="0"/>
              <a:t>. Johtoryhmä </a:t>
            </a:r>
            <a:r>
              <a:rPr lang="fi-FI" dirty="0">
                <a:solidFill>
                  <a:srgbClr val="FF0000"/>
                </a:solidFill>
              </a:rPr>
              <a:t>seuraa ja arvioi </a:t>
            </a:r>
            <a:r>
              <a:rPr lang="fi-FI" dirty="0"/>
              <a:t>monialaisen yhteispalvelun toimeenpanoa ja tavoitteiden toteutumista.</a:t>
            </a:r>
          </a:p>
          <a:p>
            <a:endParaRPr lang="fi-FI" dirty="0" smtClean="0"/>
          </a:p>
          <a:p>
            <a:r>
              <a:rPr lang="fi-FI" dirty="0" smtClean="0"/>
              <a:t>TYP-JOHTAJAN TEHTÄVÄT</a:t>
            </a:r>
          </a:p>
          <a:p>
            <a:r>
              <a:rPr lang="fi-FI" dirty="0" smtClean="0"/>
              <a:t>Vastaa </a:t>
            </a:r>
            <a:r>
              <a:rPr lang="fi-FI" dirty="0"/>
              <a:t>johtoryhmän asettamissa </a:t>
            </a:r>
            <a:r>
              <a:rPr lang="fi-FI" dirty="0" smtClean="0"/>
              <a:t>puitteissa:</a:t>
            </a:r>
            <a:endParaRPr lang="fi-FI" dirty="0"/>
          </a:p>
          <a:p>
            <a:r>
              <a:rPr lang="fi-FI" dirty="0"/>
              <a:t>1) monialaisen yhteispalvelun yhteisten toimipisteiden toiminnan ja muualla kuin yhteisissä toimipisteissä tarjottavan </a:t>
            </a:r>
            <a:r>
              <a:rPr lang="fi-FI" dirty="0">
                <a:solidFill>
                  <a:srgbClr val="FF0000"/>
                </a:solidFill>
              </a:rPr>
              <a:t>monialaisen yhteispalvelun organisoinnista</a:t>
            </a:r>
            <a:r>
              <a:rPr lang="fi-FI" dirty="0"/>
              <a:t>;</a:t>
            </a:r>
          </a:p>
          <a:p>
            <a:r>
              <a:rPr lang="fi-FI" dirty="0"/>
              <a:t>2) monialaisen yhteispalvelun tavoitteiden ja palvelujen järjestämiseen tarkoitettujen </a:t>
            </a:r>
            <a:r>
              <a:rPr lang="fi-FI" dirty="0">
                <a:solidFill>
                  <a:srgbClr val="FF0000"/>
                </a:solidFill>
              </a:rPr>
              <a:t>määrärahojen käyttösuunnitelman toteutumisen seurannasta</a:t>
            </a:r>
            <a:r>
              <a:rPr lang="fi-FI" dirty="0"/>
              <a:t>;</a:t>
            </a:r>
          </a:p>
          <a:p>
            <a:r>
              <a:rPr lang="fi-FI" dirty="0"/>
              <a:t>3) johtoryhmässä käsiteltävien </a:t>
            </a:r>
            <a:r>
              <a:rPr lang="fi-FI" dirty="0">
                <a:solidFill>
                  <a:srgbClr val="FF0000"/>
                </a:solidFill>
              </a:rPr>
              <a:t>asioiden valmistelusta ja esittelystä </a:t>
            </a:r>
            <a:r>
              <a:rPr lang="fi-FI" dirty="0"/>
              <a:t>johtoryhmälle;</a:t>
            </a:r>
          </a:p>
          <a:p>
            <a:r>
              <a:rPr lang="fi-FI" dirty="0"/>
              <a:t>4) monialaisen yhteispalvelun </a:t>
            </a:r>
            <a:r>
              <a:rPr lang="fi-FI" dirty="0">
                <a:solidFill>
                  <a:srgbClr val="FF0000"/>
                </a:solidFill>
              </a:rPr>
              <a:t>yhteistyökäytäntöjen ja asiakasprosessien kehittämisestä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6461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1" dirty="0" smtClean="0"/>
              <a:t>TYP-asetuksesta:</a:t>
            </a:r>
          </a:p>
          <a:p>
            <a:r>
              <a:rPr lang="fi-FI" dirty="0" smtClean="0"/>
              <a:t>JOHTORYHMÄN TEHTÄVÄT</a:t>
            </a:r>
          </a:p>
          <a:p>
            <a:r>
              <a:rPr lang="fi-FI" dirty="0"/>
              <a:t>Monialaisen yhteispalvelun johtoryhmä </a:t>
            </a:r>
            <a:r>
              <a:rPr lang="fi-FI" dirty="0">
                <a:solidFill>
                  <a:srgbClr val="FF0000"/>
                </a:solidFill>
              </a:rPr>
              <a:t>tekee yhteistyösopimuksen </a:t>
            </a:r>
            <a:r>
              <a:rPr lang="fi-FI" dirty="0"/>
              <a:t>työllistymistä edistävän monialaisen yhteispalvelun järjestämisestä johtoryhmän toimialueella. Yhteistyösopimuksessa </a:t>
            </a:r>
            <a:r>
              <a:rPr lang="fi-FI" dirty="0">
                <a:solidFill>
                  <a:srgbClr val="FF0000"/>
                </a:solidFill>
              </a:rPr>
              <a:t>sovitaan</a:t>
            </a:r>
            <a:r>
              <a:rPr lang="fi-FI" dirty="0"/>
              <a:t>:</a:t>
            </a:r>
          </a:p>
          <a:p>
            <a:r>
              <a:rPr lang="fi-FI" dirty="0"/>
              <a:t>1) työ- ja elinkeinotoimiston, kuntien ja Kansaeläkelaitoksen </a:t>
            </a:r>
            <a:r>
              <a:rPr lang="fi-FI" dirty="0">
                <a:solidFill>
                  <a:srgbClr val="FF0000"/>
                </a:solidFill>
              </a:rPr>
              <a:t>yhteisistä toimipisteistä </a:t>
            </a:r>
            <a:r>
              <a:rPr lang="fi-FI" dirty="0"/>
              <a:t>monialaisen yhteispalvelun tarjoamiseksi;</a:t>
            </a:r>
          </a:p>
          <a:p>
            <a:r>
              <a:rPr lang="fi-FI" dirty="0"/>
              <a:t>2) monialaisen </a:t>
            </a:r>
            <a:r>
              <a:rPr lang="fi-FI" dirty="0">
                <a:solidFill>
                  <a:srgbClr val="FF0000"/>
                </a:solidFill>
              </a:rPr>
              <a:t>yhteispalvelun tarjoamisesta muualla </a:t>
            </a:r>
            <a:r>
              <a:rPr lang="fi-FI" dirty="0"/>
              <a:t>kuin yhteisissä toimipisteissä;</a:t>
            </a:r>
          </a:p>
          <a:p>
            <a:r>
              <a:rPr lang="fi-FI" dirty="0"/>
              <a:t>3) työ- ja elinkeinotoimiston, kuntien ja Kansaneläkelaitoksen monialaiseen yhteispalveluun osoittamasta </a:t>
            </a:r>
            <a:r>
              <a:rPr lang="fi-FI" dirty="0">
                <a:solidFill>
                  <a:srgbClr val="FF0000"/>
                </a:solidFill>
              </a:rPr>
              <a:t>henkilöstöstä</a:t>
            </a:r>
            <a:r>
              <a:rPr lang="fi-FI" dirty="0"/>
              <a:t>;</a:t>
            </a:r>
          </a:p>
          <a:p>
            <a:r>
              <a:rPr lang="fi-FI" dirty="0"/>
              <a:t>4) työttömille monialaisen yhteispalvelun </a:t>
            </a:r>
            <a:r>
              <a:rPr lang="fi-FI" dirty="0">
                <a:solidFill>
                  <a:srgbClr val="FF0000"/>
                </a:solidFill>
              </a:rPr>
              <a:t>yhteisissä toimipisteissä ja muualla kuin yhteisissä toimipisteissä tarjottavista palveluista.</a:t>
            </a:r>
          </a:p>
          <a:p>
            <a:r>
              <a:rPr lang="fi-FI" dirty="0"/>
              <a:t>Johtoryhmä asettaa vuosittain monialaisen yhteispalvelun valtakunnallisiin tavoitteisiin perustuvat toimialueensa </a:t>
            </a:r>
            <a:r>
              <a:rPr lang="fi-FI" dirty="0">
                <a:solidFill>
                  <a:srgbClr val="FF0000"/>
                </a:solidFill>
              </a:rPr>
              <a:t>tavoitteet</a:t>
            </a:r>
            <a:r>
              <a:rPr lang="fi-FI" dirty="0"/>
              <a:t> ja sopii monialaisena yhteispalveluna tarjottavien palvelujen järjestämiseen tarkoitettujen </a:t>
            </a:r>
            <a:r>
              <a:rPr lang="fi-FI" dirty="0">
                <a:solidFill>
                  <a:srgbClr val="FF0000"/>
                </a:solidFill>
              </a:rPr>
              <a:t>määrärahojen käyttösuunnitelmasta</a:t>
            </a:r>
            <a:r>
              <a:rPr lang="fi-FI" dirty="0"/>
              <a:t>. Johtoryhmä </a:t>
            </a:r>
            <a:r>
              <a:rPr lang="fi-FI" dirty="0">
                <a:solidFill>
                  <a:srgbClr val="FF0000"/>
                </a:solidFill>
              </a:rPr>
              <a:t>seuraa ja arvioi </a:t>
            </a:r>
            <a:r>
              <a:rPr lang="fi-FI" dirty="0"/>
              <a:t>monialaisen yhteispalvelun toimeenpanoa ja tavoitteiden toteutumista.</a:t>
            </a:r>
          </a:p>
          <a:p>
            <a:endParaRPr lang="fi-FI" dirty="0" smtClean="0"/>
          </a:p>
          <a:p>
            <a:r>
              <a:rPr lang="fi-FI" dirty="0" smtClean="0"/>
              <a:t>TYP-JOHTAJAN TEHTÄVÄT</a:t>
            </a:r>
          </a:p>
          <a:p>
            <a:r>
              <a:rPr lang="fi-FI" dirty="0" smtClean="0"/>
              <a:t>Vastaa </a:t>
            </a:r>
            <a:r>
              <a:rPr lang="fi-FI" dirty="0"/>
              <a:t>johtoryhmän asettamissa </a:t>
            </a:r>
            <a:r>
              <a:rPr lang="fi-FI" dirty="0" smtClean="0"/>
              <a:t>puitteissa:</a:t>
            </a:r>
            <a:endParaRPr lang="fi-FI" dirty="0"/>
          </a:p>
          <a:p>
            <a:r>
              <a:rPr lang="fi-FI" dirty="0"/>
              <a:t>1) monialaisen yhteispalvelun yhteisten toimipisteiden toiminnan ja muualla kuin yhteisissä toimipisteissä tarjottavan </a:t>
            </a:r>
            <a:r>
              <a:rPr lang="fi-FI" dirty="0">
                <a:solidFill>
                  <a:srgbClr val="FF0000"/>
                </a:solidFill>
              </a:rPr>
              <a:t>monialaisen yhteispalvelun organisoinnista</a:t>
            </a:r>
            <a:r>
              <a:rPr lang="fi-FI" dirty="0"/>
              <a:t>;</a:t>
            </a:r>
          </a:p>
          <a:p>
            <a:r>
              <a:rPr lang="fi-FI" dirty="0"/>
              <a:t>2) monialaisen yhteispalvelun tavoitteiden ja palvelujen järjestämiseen tarkoitettujen </a:t>
            </a:r>
            <a:r>
              <a:rPr lang="fi-FI" dirty="0">
                <a:solidFill>
                  <a:srgbClr val="FF0000"/>
                </a:solidFill>
              </a:rPr>
              <a:t>määrärahojen käyttösuunnitelman toteutumisen seurannasta</a:t>
            </a:r>
            <a:r>
              <a:rPr lang="fi-FI" dirty="0"/>
              <a:t>;</a:t>
            </a:r>
          </a:p>
          <a:p>
            <a:r>
              <a:rPr lang="fi-FI" dirty="0"/>
              <a:t>3) johtoryhmässä käsiteltävien </a:t>
            </a:r>
            <a:r>
              <a:rPr lang="fi-FI" dirty="0">
                <a:solidFill>
                  <a:srgbClr val="FF0000"/>
                </a:solidFill>
              </a:rPr>
              <a:t>asioiden valmistelusta ja esittelystä </a:t>
            </a:r>
            <a:r>
              <a:rPr lang="fi-FI" dirty="0"/>
              <a:t>johtoryhmälle;</a:t>
            </a:r>
          </a:p>
          <a:p>
            <a:r>
              <a:rPr lang="fi-FI" dirty="0"/>
              <a:t>4) monialaisen yhteispalvelun </a:t>
            </a:r>
            <a:r>
              <a:rPr lang="fi-FI" dirty="0">
                <a:solidFill>
                  <a:srgbClr val="FF0000"/>
                </a:solidFill>
              </a:rPr>
              <a:t>yhteistyökäytäntöjen ja asiakasprosessien kehittämisestä</a:t>
            </a:r>
            <a:r>
              <a:rPr lang="fi-FI" dirty="0"/>
              <a:t>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5271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i-FI" dirty="0"/>
              <a:t>Kun asiakas lähetetään monialaiseen yhteispalveluun, lähettävä taho arvioi, että henkilöllä todennäköisesti on monialaisen yhteispalvelun tarve</a:t>
            </a:r>
          </a:p>
          <a:p>
            <a:pPr marL="171450" indent="-171450">
              <a:buFontTx/>
              <a:buChar char="-"/>
            </a:pPr>
            <a:r>
              <a:rPr lang="fi-FI" dirty="0"/>
              <a:t>Monialainen palvelutarvearvio tehdään </a:t>
            </a:r>
            <a:r>
              <a:rPr lang="fi-FI" dirty="0" err="1"/>
              <a:t>TYP:ssä</a:t>
            </a:r>
            <a:r>
              <a:rPr lang="fi-FI" dirty="0"/>
              <a:t> yhdessä ja siihen osallistuu TE-palveluista vastaava, </a:t>
            </a:r>
            <a:r>
              <a:rPr lang="fi-FI" dirty="0" err="1"/>
              <a:t>sote</a:t>
            </a:r>
            <a:r>
              <a:rPr lang="fi-FI" dirty="0"/>
              <a:t>-palveluista vastaava ja Kela (kuntoutuspalvelut)</a:t>
            </a:r>
          </a:p>
          <a:p>
            <a:pPr marL="171450" indent="-171450">
              <a:buFontTx/>
              <a:buChar char="-"/>
            </a:pPr>
            <a:r>
              <a:rPr lang="fi-FI" dirty="0"/>
              <a:t>Monialaisen palvelutarvearvion perusteella voidaan myös todeta, että asiakkaalla ei ole monialaista palvelutarvetta. </a:t>
            </a:r>
            <a:r>
              <a:rPr lang="fi-FI" dirty="0" err="1"/>
              <a:t>Asiakkuus</a:t>
            </a:r>
            <a:r>
              <a:rPr lang="fi-FI" dirty="0"/>
              <a:t> jatkuu tällaisessa tapauksessa pääsääntöisesti lähettävällä taholla (palautuu saattaen vaihtaen). Arvio kirjataan monialaiseen suunnitelmaan, joka muodostaa seuraavan suunnitelman pohjan.</a:t>
            </a:r>
          </a:p>
          <a:p>
            <a:pPr marL="171450" indent="-171450">
              <a:buFontTx/>
              <a:buChar char="-"/>
            </a:pPr>
            <a:r>
              <a:rPr lang="fi-FI" dirty="0"/>
              <a:t>Lähettävien tahojen tulee välttää kategorisia linjauksia esimerkiksi päihdeongelmien suhteen. Jos henkilö on työtön ja täyttää TYP-lain kriteerit, mahdollistettava monialaiseen yhteispalveluun pääsy.</a:t>
            </a:r>
          </a:p>
          <a:p>
            <a:pPr marL="171450" indent="-171450">
              <a:buFontTx/>
              <a:buChar char="-"/>
            </a:pPr>
            <a:r>
              <a:rPr lang="fi-FI" dirty="0"/>
              <a:t>TYP-toimijat ovat oikea taho arvioimaan esim. päihdeongelmaisen tilanteen ja millä prosessilla työllistymistä lähdetään edistämään. (Laitoshoito </a:t>
            </a:r>
            <a:r>
              <a:rPr lang="fi-FI" dirty="0" err="1"/>
              <a:t>tms</a:t>
            </a:r>
            <a:r>
              <a:rPr lang="fi-FI" dirty="0"/>
              <a:t> todennäköisesti este sille, että TYP-prosessi ei pääse alkuun, mutta sosiaalipalveluille joka tapauksessa tarve ja vastuu on sosiaalipuolella  tuoda asiakas TYP-prosessiin tilanteen kohentuessa.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2627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i-FI" dirty="0"/>
              <a:t>Kun asiakas lähetetään monialaiseen yhteispalveluun, lähettävä taho arvioi, että henkilöllä todennäköisesti on monialaisen yhteispalvelun tarve</a:t>
            </a:r>
          </a:p>
          <a:p>
            <a:pPr marL="171450" indent="-171450">
              <a:buFontTx/>
              <a:buChar char="-"/>
            </a:pPr>
            <a:r>
              <a:rPr lang="fi-FI" dirty="0"/>
              <a:t>Monialainen palvelutarvearvio tehdään </a:t>
            </a:r>
            <a:r>
              <a:rPr lang="fi-FI" dirty="0" err="1"/>
              <a:t>TYP:ssä</a:t>
            </a:r>
            <a:r>
              <a:rPr lang="fi-FI" dirty="0"/>
              <a:t> yhdessä ja siihen osallistuu TE-palveluista vastaava, </a:t>
            </a:r>
            <a:r>
              <a:rPr lang="fi-FI" dirty="0" err="1"/>
              <a:t>sote</a:t>
            </a:r>
            <a:r>
              <a:rPr lang="fi-FI" dirty="0"/>
              <a:t>-palveluista vastaava ja Kela (kuntoutuspalvelut)</a:t>
            </a:r>
          </a:p>
          <a:p>
            <a:pPr marL="171450" indent="-171450">
              <a:buFontTx/>
              <a:buChar char="-"/>
            </a:pPr>
            <a:r>
              <a:rPr lang="fi-FI" dirty="0"/>
              <a:t>Monialaisen palvelutarvearvion perusteella voidaan myös todeta, että asiakkaalla ei ole monialaista palvelutarvetta. </a:t>
            </a:r>
            <a:r>
              <a:rPr lang="fi-FI" dirty="0" err="1"/>
              <a:t>Asiakkuus</a:t>
            </a:r>
            <a:r>
              <a:rPr lang="fi-FI" dirty="0"/>
              <a:t> jatkuu tällaisessa tapauksessa pääsääntöisesti lähettävällä taholla (palautuu saattaen vaihtaen). Arvio kirjataan monialaiseen suunnitelmaan, joka muodostaa seuraavan suunnitelman pohjan.</a:t>
            </a:r>
          </a:p>
          <a:p>
            <a:pPr marL="171450" indent="-171450">
              <a:buFontTx/>
              <a:buChar char="-"/>
            </a:pPr>
            <a:r>
              <a:rPr lang="fi-FI" dirty="0"/>
              <a:t>Lähettävien tahojen tulee välttää kategorisia linjauksia esimerkiksi päihdeongelmien suhteen. Jos henkilö on työtön ja täyttää TYP-lain kriteerit, mahdollistettava monialaiseen yhteispalveluun pääsy.</a:t>
            </a:r>
          </a:p>
          <a:p>
            <a:pPr marL="171450" indent="-171450">
              <a:buFontTx/>
              <a:buChar char="-"/>
            </a:pPr>
            <a:r>
              <a:rPr lang="fi-FI" dirty="0"/>
              <a:t>TYP-toimijat ovat oikea taho arvioimaan esim. päihdeongelmaisen tilanteen ja millä prosessilla työllistymistä lähdetään edistämään. (Laitoshoito </a:t>
            </a:r>
            <a:r>
              <a:rPr lang="fi-FI" dirty="0" err="1"/>
              <a:t>tms</a:t>
            </a:r>
            <a:r>
              <a:rPr lang="fi-FI" dirty="0"/>
              <a:t> todennäköisesti este sille, että TYP-prosessi ei pääse alkuun, mutta sosiaalipalveluille joka tapauksessa tarve ja vastuu on sosiaalipuolella  tuoda asiakas TYP-prosessiin tilanteen kohentuessa.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794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59774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76073"/>
            <a:ext cx="6858000" cy="675291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7" name="Picture 6" descr="Työ- ja elinkeinoministeriö&#10;Arbets- och näringsministerie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602" y="3928500"/>
            <a:ext cx="1596951" cy="81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63843" y="591312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3" y="579120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203017" cy="746936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4398"/>
            <a:ext cx="7886700" cy="333552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3868340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3868340" cy="276441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144398"/>
            <a:ext cx="3887391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608661"/>
            <a:ext cx="3887391" cy="287126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8301-0B2F-DD49-84BB-AA91E35A26A2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7885508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7885508" cy="276441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5DFD-2799-7041-80D0-99A07D09A2CA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5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18D1-828F-624F-B233-BF7AD71CC7E8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096" y="446728"/>
            <a:ext cx="2834250" cy="4254545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116932" y="1134665"/>
            <a:ext cx="4910137" cy="2692401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4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 userDrawn="1"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235340"/>
            <a:ext cx="305495" cy="419486"/>
          </a:xfrm>
          <a:prstGeom prst="rect">
            <a:avLst/>
          </a:prstGeom>
        </p:spPr>
      </p:pic>
      <p:sp>
        <p:nvSpPr>
          <p:cNvPr id="17" name="Päivämäärän paikkamerkki 3"/>
          <p:cNvSpPr>
            <a:spLocks noGrp="1"/>
          </p:cNvSpPr>
          <p:nvPr userDrawn="1"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2.9.2022</a:t>
            </a:fld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 smtClean="0"/>
              <a:t>  </a:t>
            </a:r>
            <a:r>
              <a:rPr lang="fi-FI" b="0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12" name="Group 4"/>
          <p:cNvGrpSpPr>
            <a:grpSpLocks noChangeAspect="1"/>
          </p:cNvGrpSpPr>
          <p:nvPr userDrawn="1"/>
        </p:nvGrpSpPr>
        <p:grpSpPr bwMode="auto">
          <a:xfrm>
            <a:off x="7596336" y="4746819"/>
            <a:ext cx="1295097" cy="223200"/>
            <a:chOff x="200" y="1158"/>
            <a:chExt cx="5315" cy="916"/>
          </a:xfrm>
        </p:grpSpPr>
        <p:sp>
          <p:nvSpPr>
            <p:cNvPr id="15" name="Freeform 5"/>
            <p:cNvSpPr>
              <a:spLocks/>
            </p:cNvSpPr>
            <p:nvPr/>
          </p:nvSpPr>
          <p:spPr bwMode="auto">
            <a:xfrm>
              <a:off x="200" y="1158"/>
              <a:ext cx="454" cy="916"/>
            </a:xfrm>
            <a:custGeom>
              <a:avLst/>
              <a:gdLst>
                <a:gd name="T0" fmla="*/ 190 w 190"/>
                <a:gd name="T1" fmla="*/ 0 h 380"/>
                <a:gd name="T2" fmla="*/ 0 w 190"/>
                <a:gd name="T3" fmla="*/ 190 h 380"/>
                <a:gd name="T4" fmla="*/ 190 w 190"/>
                <a:gd name="T5" fmla="*/ 380 h 380"/>
                <a:gd name="T6" fmla="*/ 190 w 190"/>
                <a:gd name="T7" fmla="*/ 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380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0"/>
                    <a:pt x="190" y="380"/>
                  </a:cubicBezTo>
                  <a:lnTo>
                    <a:pt x="1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922" y="1419"/>
              <a:ext cx="326" cy="385"/>
            </a:xfrm>
            <a:custGeom>
              <a:avLst/>
              <a:gdLst>
                <a:gd name="T0" fmla="*/ 108 w 326"/>
                <a:gd name="T1" fmla="*/ 87 h 385"/>
                <a:gd name="T2" fmla="*/ 0 w 326"/>
                <a:gd name="T3" fmla="*/ 87 h 385"/>
                <a:gd name="T4" fmla="*/ 0 w 326"/>
                <a:gd name="T5" fmla="*/ 0 h 385"/>
                <a:gd name="T6" fmla="*/ 326 w 326"/>
                <a:gd name="T7" fmla="*/ 0 h 385"/>
                <a:gd name="T8" fmla="*/ 326 w 326"/>
                <a:gd name="T9" fmla="*/ 87 h 385"/>
                <a:gd name="T10" fmla="*/ 216 w 326"/>
                <a:gd name="T11" fmla="*/ 87 h 385"/>
                <a:gd name="T12" fmla="*/ 216 w 326"/>
                <a:gd name="T13" fmla="*/ 385 h 385"/>
                <a:gd name="T14" fmla="*/ 108 w 326"/>
                <a:gd name="T15" fmla="*/ 385 h 385"/>
                <a:gd name="T16" fmla="*/ 108 w 326"/>
                <a:gd name="T17" fmla="*/ 87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6" h="385">
                  <a:moveTo>
                    <a:pt x="108" y="87"/>
                  </a:moveTo>
                  <a:lnTo>
                    <a:pt x="0" y="87"/>
                  </a:lnTo>
                  <a:lnTo>
                    <a:pt x="0" y="0"/>
                  </a:lnTo>
                  <a:lnTo>
                    <a:pt x="326" y="0"/>
                  </a:lnTo>
                  <a:lnTo>
                    <a:pt x="326" y="87"/>
                  </a:lnTo>
                  <a:lnTo>
                    <a:pt x="216" y="87"/>
                  </a:lnTo>
                  <a:lnTo>
                    <a:pt x="216" y="385"/>
                  </a:lnTo>
                  <a:lnTo>
                    <a:pt x="108" y="385"/>
                  </a:lnTo>
                  <a:lnTo>
                    <a:pt x="108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286" y="1419"/>
              <a:ext cx="283" cy="385"/>
            </a:xfrm>
            <a:custGeom>
              <a:avLst/>
              <a:gdLst>
                <a:gd name="T0" fmla="*/ 263 w 283"/>
                <a:gd name="T1" fmla="*/ 234 h 385"/>
                <a:gd name="T2" fmla="*/ 108 w 283"/>
                <a:gd name="T3" fmla="*/ 234 h 385"/>
                <a:gd name="T4" fmla="*/ 108 w 283"/>
                <a:gd name="T5" fmla="*/ 299 h 385"/>
                <a:gd name="T6" fmla="*/ 283 w 283"/>
                <a:gd name="T7" fmla="*/ 299 h 385"/>
                <a:gd name="T8" fmla="*/ 283 w 283"/>
                <a:gd name="T9" fmla="*/ 385 h 385"/>
                <a:gd name="T10" fmla="*/ 0 w 283"/>
                <a:gd name="T11" fmla="*/ 385 h 385"/>
                <a:gd name="T12" fmla="*/ 0 w 283"/>
                <a:gd name="T13" fmla="*/ 0 h 385"/>
                <a:gd name="T14" fmla="*/ 273 w 283"/>
                <a:gd name="T15" fmla="*/ 0 h 385"/>
                <a:gd name="T16" fmla="*/ 273 w 283"/>
                <a:gd name="T17" fmla="*/ 87 h 385"/>
                <a:gd name="T18" fmla="*/ 108 w 283"/>
                <a:gd name="T19" fmla="*/ 87 h 385"/>
                <a:gd name="T20" fmla="*/ 108 w 283"/>
                <a:gd name="T21" fmla="*/ 147 h 385"/>
                <a:gd name="T22" fmla="*/ 263 w 283"/>
                <a:gd name="T23" fmla="*/ 147 h 385"/>
                <a:gd name="T24" fmla="*/ 263 w 283"/>
                <a:gd name="T25" fmla="*/ 23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3" h="385">
                  <a:moveTo>
                    <a:pt x="263" y="234"/>
                  </a:moveTo>
                  <a:lnTo>
                    <a:pt x="108" y="234"/>
                  </a:lnTo>
                  <a:lnTo>
                    <a:pt x="108" y="299"/>
                  </a:lnTo>
                  <a:lnTo>
                    <a:pt x="283" y="299"/>
                  </a:lnTo>
                  <a:lnTo>
                    <a:pt x="283" y="385"/>
                  </a:lnTo>
                  <a:lnTo>
                    <a:pt x="0" y="385"/>
                  </a:lnTo>
                  <a:lnTo>
                    <a:pt x="0" y="0"/>
                  </a:lnTo>
                  <a:lnTo>
                    <a:pt x="273" y="0"/>
                  </a:lnTo>
                  <a:lnTo>
                    <a:pt x="273" y="87"/>
                  </a:lnTo>
                  <a:lnTo>
                    <a:pt x="108" y="87"/>
                  </a:lnTo>
                  <a:lnTo>
                    <a:pt x="108" y="147"/>
                  </a:lnTo>
                  <a:lnTo>
                    <a:pt x="263" y="147"/>
                  </a:lnTo>
                  <a:lnTo>
                    <a:pt x="263" y="2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1612" y="1626"/>
              <a:ext cx="167" cy="7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9"/>
            <p:cNvSpPr>
              <a:spLocks noEditPoints="1"/>
            </p:cNvSpPr>
            <p:nvPr/>
          </p:nvSpPr>
          <p:spPr bwMode="auto">
            <a:xfrm>
              <a:off x="1829" y="1515"/>
              <a:ext cx="323" cy="405"/>
            </a:xfrm>
            <a:custGeom>
              <a:avLst/>
              <a:gdLst>
                <a:gd name="T0" fmla="*/ 1 w 135"/>
                <a:gd name="T1" fmla="*/ 44 h 168"/>
                <a:gd name="T2" fmla="*/ 0 w 135"/>
                <a:gd name="T3" fmla="*/ 3 h 168"/>
                <a:gd name="T4" fmla="*/ 39 w 135"/>
                <a:gd name="T5" fmla="*/ 3 h 168"/>
                <a:gd name="T6" fmla="*/ 41 w 135"/>
                <a:gd name="T7" fmla="*/ 19 h 168"/>
                <a:gd name="T8" fmla="*/ 41 w 135"/>
                <a:gd name="T9" fmla="*/ 19 h 168"/>
                <a:gd name="T10" fmla="*/ 83 w 135"/>
                <a:gd name="T11" fmla="*/ 0 h 168"/>
                <a:gd name="T12" fmla="*/ 135 w 135"/>
                <a:gd name="T13" fmla="*/ 60 h 168"/>
                <a:gd name="T14" fmla="*/ 77 w 135"/>
                <a:gd name="T15" fmla="*/ 123 h 168"/>
                <a:gd name="T16" fmla="*/ 46 w 135"/>
                <a:gd name="T17" fmla="*/ 112 h 168"/>
                <a:gd name="T18" fmla="*/ 46 w 135"/>
                <a:gd name="T19" fmla="*/ 112 h 168"/>
                <a:gd name="T20" fmla="*/ 46 w 135"/>
                <a:gd name="T21" fmla="*/ 168 h 168"/>
                <a:gd name="T22" fmla="*/ 1 w 135"/>
                <a:gd name="T23" fmla="*/ 168 h 168"/>
                <a:gd name="T24" fmla="*/ 1 w 135"/>
                <a:gd name="T25" fmla="*/ 44 h 168"/>
                <a:gd name="T26" fmla="*/ 46 w 135"/>
                <a:gd name="T27" fmla="*/ 66 h 168"/>
                <a:gd name="T28" fmla="*/ 46 w 135"/>
                <a:gd name="T29" fmla="*/ 72 h 168"/>
                <a:gd name="T30" fmla="*/ 66 w 135"/>
                <a:gd name="T31" fmla="*/ 90 h 168"/>
                <a:gd name="T32" fmla="*/ 89 w 135"/>
                <a:gd name="T33" fmla="*/ 62 h 168"/>
                <a:gd name="T34" fmla="*/ 67 w 135"/>
                <a:gd name="T35" fmla="*/ 35 h 168"/>
                <a:gd name="T36" fmla="*/ 46 w 135"/>
                <a:gd name="T37" fmla="*/ 53 h 168"/>
                <a:gd name="T38" fmla="*/ 46 w 135"/>
                <a:gd name="T39" fmla="*/ 58 h 168"/>
                <a:gd name="T40" fmla="*/ 46 w 135"/>
                <a:gd name="T41" fmla="*/ 6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5" h="168">
                  <a:moveTo>
                    <a:pt x="1" y="44"/>
                  </a:moveTo>
                  <a:cubicBezTo>
                    <a:pt x="1" y="27"/>
                    <a:pt x="1" y="14"/>
                    <a:pt x="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51" y="6"/>
                    <a:pt x="66" y="0"/>
                    <a:pt x="83" y="0"/>
                  </a:cubicBezTo>
                  <a:cubicBezTo>
                    <a:pt x="107" y="0"/>
                    <a:pt x="135" y="19"/>
                    <a:pt x="135" y="60"/>
                  </a:cubicBezTo>
                  <a:cubicBezTo>
                    <a:pt x="135" y="103"/>
                    <a:pt x="104" y="123"/>
                    <a:pt x="77" y="123"/>
                  </a:cubicBezTo>
                  <a:cubicBezTo>
                    <a:pt x="63" y="123"/>
                    <a:pt x="51" y="118"/>
                    <a:pt x="46" y="112"/>
                  </a:cubicBezTo>
                  <a:cubicBezTo>
                    <a:pt x="46" y="112"/>
                    <a:pt x="46" y="112"/>
                    <a:pt x="46" y="112"/>
                  </a:cubicBezTo>
                  <a:cubicBezTo>
                    <a:pt x="46" y="168"/>
                    <a:pt x="46" y="168"/>
                    <a:pt x="46" y="168"/>
                  </a:cubicBezTo>
                  <a:cubicBezTo>
                    <a:pt x="1" y="168"/>
                    <a:pt x="1" y="168"/>
                    <a:pt x="1" y="168"/>
                  </a:cubicBezTo>
                  <a:lnTo>
                    <a:pt x="1" y="44"/>
                  </a:lnTo>
                  <a:close/>
                  <a:moveTo>
                    <a:pt x="46" y="66"/>
                  </a:moveTo>
                  <a:cubicBezTo>
                    <a:pt x="46" y="68"/>
                    <a:pt x="46" y="70"/>
                    <a:pt x="46" y="72"/>
                  </a:cubicBezTo>
                  <a:cubicBezTo>
                    <a:pt x="48" y="81"/>
                    <a:pt x="56" y="90"/>
                    <a:pt x="66" y="90"/>
                  </a:cubicBezTo>
                  <a:cubicBezTo>
                    <a:pt x="80" y="90"/>
                    <a:pt x="89" y="80"/>
                    <a:pt x="89" y="62"/>
                  </a:cubicBezTo>
                  <a:cubicBezTo>
                    <a:pt x="89" y="47"/>
                    <a:pt x="82" y="35"/>
                    <a:pt x="67" y="35"/>
                  </a:cubicBezTo>
                  <a:cubicBezTo>
                    <a:pt x="56" y="35"/>
                    <a:pt x="48" y="43"/>
                    <a:pt x="46" y="53"/>
                  </a:cubicBezTo>
                  <a:cubicBezTo>
                    <a:pt x="46" y="55"/>
                    <a:pt x="46" y="56"/>
                    <a:pt x="46" y="58"/>
                  </a:cubicBezTo>
                  <a:lnTo>
                    <a:pt x="46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0"/>
            <p:cNvSpPr>
              <a:spLocks noEditPoints="1"/>
            </p:cNvSpPr>
            <p:nvPr/>
          </p:nvSpPr>
          <p:spPr bwMode="auto">
            <a:xfrm>
              <a:off x="2181" y="1515"/>
              <a:ext cx="283" cy="297"/>
            </a:xfrm>
            <a:custGeom>
              <a:avLst/>
              <a:gdLst>
                <a:gd name="T0" fmla="*/ 78 w 118"/>
                <a:gd name="T1" fmla="*/ 120 h 123"/>
                <a:gd name="T2" fmla="*/ 76 w 118"/>
                <a:gd name="T3" fmla="*/ 110 h 123"/>
                <a:gd name="T4" fmla="*/ 75 w 118"/>
                <a:gd name="T5" fmla="*/ 110 h 123"/>
                <a:gd name="T6" fmla="*/ 40 w 118"/>
                <a:gd name="T7" fmla="*/ 123 h 123"/>
                <a:gd name="T8" fmla="*/ 0 w 118"/>
                <a:gd name="T9" fmla="*/ 86 h 123"/>
                <a:gd name="T10" fmla="*/ 72 w 118"/>
                <a:gd name="T11" fmla="*/ 40 h 123"/>
                <a:gd name="T12" fmla="*/ 72 w 118"/>
                <a:gd name="T13" fmla="*/ 40 h 123"/>
                <a:gd name="T14" fmla="*/ 51 w 118"/>
                <a:gd name="T15" fmla="*/ 30 h 123"/>
                <a:gd name="T16" fmla="*/ 16 w 118"/>
                <a:gd name="T17" fmla="*/ 39 h 123"/>
                <a:gd name="T18" fmla="*/ 8 w 118"/>
                <a:gd name="T19" fmla="*/ 11 h 123"/>
                <a:gd name="T20" fmla="*/ 59 w 118"/>
                <a:gd name="T21" fmla="*/ 0 h 123"/>
                <a:gd name="T22" fmla="*/ 117 w 118"/>
                <a:gd name="T23" fmla="*/ 52 h 123"/>
                <a:gd name="T24" fmla="*/ 117 w 118"/>
                <a:gd name="T25" fmla="*/ 91 h 123"/>
                <a:gd name="T26" fmla="*/ 118 w 118"/>
                <a:gd name="T27" fmla="*/ 120 h 123"/>
                <a:gd name="T28" fmla="*/ 78 w 118"/>
                <a:gd name="T29" fmla="*/ 120 h 123"/>
                <a:gd name="T30" fmla="*/ 73 w 118"/>
                <a:gd name="T31" fmla="*/ 67 h 123"/>
                <a:gd name="T32" fmla="*/ 44 w 118"/>
                <a:gd name="T33" fmla="*/ 82 h 123"/>
                <a:gd name="T34" fmla="*/ 57 w 118"/>
                <a:gd name="T35" fmla="*/ 92 h 123"/>
                <a:gd name="T36" fmla="*/ 73 w 118"/>
                <a:gd name="T37" fmla="*/ 80 h 123"/>
                <a:gd name="T38" fmla="*/ 73 w 118"/>
                <a:gd name="T39" fmla="*/ 74 h 123"/>
                <a:gd name="T40" fmla="*/ 73 w 118"/>
                <a:gd name="T41" fmla="*/ 6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8" h="123">
                  <a:moveTo>
                    <a:pt x="78" y="120"/>
                  </a:moveTo>
                  <a:cubicBezTo>
                    <a:pt x="76" y="110"/>
                    <a:pt x="76" y="110"/>
                    <a:pt x="76" y="110"/>
                  </a:cubicBezTo>
                  <a:cubicBezTo>
                    <a:pt x="75" y="110"/>
                    <a:pt x="75" y="110"/>
                    <a:pt x="75" y="110"/>
                  </a:cubicBezTo>
                  <a:cubicBezTo>
                    <a:pt x="66" y="120"/>
                    <a:pt x="54" y="123"/>
                    <a:pt x="40" y="123"/>
                  </a:cubicBezTo>
                  <a:cubicBezTo>
                    <a:pt x="15" y="123"/>
                    <a:pt x="0" y="105"/>
                    <a:pt x="0" y="86"/>
                  </a:cubicBezTo>
                  <a:cubicBezTo>
                    <a:pt x="0" y="55"/>
                    <a:pt x="28" y="40"/>
                    <a:pt x="72" y="40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2" y="35"/>
                    <a:pt x="69" y="30"/>
                    <a:pt x="51" y="30"/>
                  </a:cubicBezTo>
                  <a:cubicBezTo>
                    <a:pt x="38" y="30"/>
                    <a:pt x="24" y="35"/>
                    <a:pt x="16" y="39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16" y="7"/>
                    <a:pt x="33" y="0"/>
                    <a:pt x="59" y="0"/>
                  </a:cubicBezTo>
                  <a:cubicBezTo>
                    <a:pt x="99" y="0"/>
                    <a:pt x="117" y="21"/>
                    <a:pt x="117" y="52"/>
                  </a:cubicBezTo>
                  <a:cubicBezTo>
                    <a:pt x="117" y="91"/>
                    <a:pt x="117" y="91"/>
                    <a:pt x="117" y="91"/>
                  </a:cubicBezTo>
                  <a:cubicBezTo>
                    <a:pt x="117" y="104"/>
                    <a:pt x="117" y="115"/>
                    <a:pt x="118" y="120"/>
                  </a:cubicBezTo>
                  <a:lnTo>
                    <a:pt x="78" y="120"/>
                  </a:lnTo>
                  <a:close/>
                  <a:moveTo>
                    <a:pt x="73" y="67"/>
                  </a:moveTo>
                  <a:cubicBezTo>
                    <a:pt x="54" y="67"/>
                    <a:pt x="44" y="72"/>
                    <a:pt x="44" y="82"/>
                  </a:cubicBezTo>
                  <a:cubicBezTo>
                    <a:pt x="44" y="89"/>
                    <a:pt x="49" y="92"/>
                    <a:pt x="57" y="92"/>
                  </a:cubicBezTo>
                  <a:cubicBezTo>
                    <a:pt x="64" y="92"/>
                    <a:pt x="71" y="87"/>
                    <a:pt x="73" y="80"/>
                  </a:cubicBezTo>
                  <a:cubicBezTo>
                    <a:pt x="73" y="78"/>
                    <a:pt x="73" y="76"/>
                    <a:pt x="73" y="74"/>
                  </a:cubicBezTo>
                  <a:lnTo>
                    <a:pt x="73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Rectangle 11"/>
            <p:cNvSpPr>
              <a:spLocks noChangeArrowheads="1"/>
            </p:cNvSpPr>
            <p:nvPr/>
          </p:nvSpPr>
          <p:spPr bwMode="auto">
            <a:xfrm>
              <a:off x="2521" y="1395"/>
              <a:ext cx="108" cy="40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2657" y="1522"/>
              <a:ext cx="328" cy="282"/>
            </a:xfrm>
            <a:custGeom>
              <a:avLst/>
              <a:gdLst>
                <a:gd name="T0" fmla="*/ 49 w 137"/>
                <a:gd name="T1" fmla="*/ 0 h 117"/>
                <a:gd name="T2" fmla="*/ 64 w 137"/>
                <a:gd name="T3" fmla="*/ 51 h 117"/>
                <a:gd name="T4" fmla="*/ 69 w 137"/>
                <a:gd name="T5" fmla="*/ 76 h 117"/>
                <a:gd name="T6" fmla="*/ 70 w 137"/>
                <a:gd name="T7" fmla="*/ 76 h 117"/>
                <a:gd name="T8" fmla="*/ 76 w 137"/>
                <a:gd name="T9" fmla="*/ 51 h 117"/>
                <a:gd name="T10" fmla="*/ 89 w 137"/>
                <a:gd name="T11" fmla="*/ 0 h 117"/>
                <a:gd name="T12" fmla="*/ 137 w 137"/>
                <a:gd name="T13" fmla="*/ 0 h 117"/>
                <a:gd name="T14" fmla="*/ 91 w 137"/>
                <a:gd name="T15" fmla="*/ 117 h 117"/>
                <a:gd name="T16" fmla="*/ 45 w 137"/>
                <a:gd name="T17" fmla="*/ 117 h 117"/>
                <a:gd name="T18" fmla="*/ 0 w 137"/>
                <a:gd name="T19" fmla="*/ 0 h 117"/>
                <a:gd name="T20" fmla="*/ 49 w 137"/>
                <a:gd name="T2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17">
                  <a:moveTo>
                    <a:pt x="49" y="0"/>
                  </a:moveTo>
                  <a:cubicBezTo>
                    <a:pt x="64" y="51"/>
                    <a:pt x="64" y="51"/>
                    <a:pt x="64" y="51"/>
                  </a:cubicBezTo>
                  <a:cubicBezTo>
                    <a:pt x="66" y="60"/>
                    <a:pt x="68" y="68"/>
                    <a:pt x="69" y="76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2" y="68"/>
                    <a:pt x="73" y="60"/>
                    <a:pt x="76" y="51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45" y="117"/>
                    <a:pt x="45" y="117"/>
                    <a:pt x="45" y="11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988" y="1515"/>
              <a:ext cx="289" cy="297"/>
            </a:xfrm>
            <a:custGeom>
              <a:avLst/>
              <a:gdLst>
                <a:gd name="T0" fmla="*/ 42 w 121"/>
                <a:gd name="T1" fmla="*/ 77 h 123"/>
                <a:gd name="T2" fmla="*/ 74 w 121"/>
                <a:gd name="T3" fmla="*/ 90 h 123"/>
                <a:gd name="T4" fmla="*/ 109 w 121"/>
                <a:gd name="T5" fmla="*/ 85 h 123"/>
                <a:gd name="T6" fmla="*/ 115 w 121"/>
                <a:gd name="T7" fmla="*/ 115 h 123"/>
                <a:gd name="T8" fmla="*/ 68 w 121"/>
                <a:gd name="T9" fmla="*/ 123 h 123"/>
                <a:gd name="T10" fmla="*/ 0 w 121"/>
                <a:gd name="T11" fmla="*/ 62 h 123"/>
                <a:gd name="T12" fmla="*/ 64 w 121"/>
                <a:gd name="T13" fmla="*/ 0 h 123"/>
                <a:gd name="T14" fmla="*/ 121 w 121"/>
                <a:gd name="T15" fmla="*/ 61 h 123"/>
                <a:gd name="T16" fmla="*/ 120 w 121"/>
                <a:gd name="T17" fmla="*/ 77 h 123"/>
                <a:gd name="T18" fmla="*/ 42 w 121"/>
                <a:gd name="T19" fmla="*/ 77 h 123"/>
                <a:gd name="T20" fmla="*/ 80 w 121"/>
                <a:gd name="T21" fmla="*/ 47 h 123"/>
                <a:gd name="T22" fmla="*/ 62 w 121"/>
                <a:gd name="T23" fmla="*/ 29 h 123"/>
                <a:gd name="T24" fmla="*/ 41 w 121"/>
                <a:gd name="T25" fmla="*/ 47 h 123"/>
                <a:gd name="T26" fmla="*/ 80 w 121"/>
                <a:gd name="T27" fmla="*/ 4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" h="123">
                  <a:moveTo>
                    <a:pt x="42" y="77"/>
                  </a:moveTo>
                  <a:cubicBezTo>
                    <a:pt x="44" y="85"/>
                    <a:pt x="59" y="90"/>
                    <a:pt x="74" y="90"/>
                  </a:cubicBezTo>
                  <a:cubicBezTo>
                    <a:pt x="86" y="90"/>
                    <a:pt x="97" y="89"/>
                    <a:pt x="109" y="85"/>
                  </a:cubicBezTo>
                  <a:cubicBezTo>
                    <a:pt x="115" y="115"/>
                    <a:pt x="115" y="115"/>
                    <a:pt x="115" y="115"/>
                  </a:cubicBezTo>
                  <a:cubicBezTo>
                    <a:pt x="99" y="121"/>
                    <a:pt x="83" y="123"/>
                    <a:pt x="68" y="123"/>
                  </a:cubicBezTo>
                  <a:cubicBezTo>
                    <a:pt x="24" y="123"/>
                    <a:pt x="0" y="100"/>
                    <a:pt x="0" y="62"/>
                  </a:cubicBezTo>
                  <a:cubicBezTo>
                    <a:pt x="0" y="39"/>
                    <a:pt x="15" y="0"/>
                    <a:pt x="64" y="0"/>
                  </a:cubicBezTo>
                  <a:cubicBezTo>
                    <a:pt x="105" y="0"/>
                    <a:pt x="121" y="32"/>
                    <a:pt x="121" y="61"/>
                  </a:cubicBezTo>
                  <a:cubicBezTo>
                    <a:pt x="121" y="67"/>
                    <a:pt x="120" y="74"/>
                    <a:pt x="120" y="77"/>
                  </a:cubicBezTo>
                  <a:lnTo>
                    <a:pt x="42" y="77"/>
                  </a:lnTo>
                  <a:close/>
                  <a:moveTo>
                    <a:pt x="80" y="47"/>
                  </a:moveTo>
                  <a:cubicBezTo>
                    <a:pt x="80" y="41"/>
                    <a:pt x="76" y="29"/>
                    <a:pt x="62" y="29"/>
                  </a:cubicBezTo>
                  <a:cubicBezTo>
                    <a:pt x="48" y="29"/>
                    <a:pt x="42" y="40"/>
                    <a:pt x="41" y="47"/>
                  </a:cubicBezTo>
                  <a:lnTo>
                    <a:pt x="80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3325" y="1395"/>
              <a:ext cx="108" cy="40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15"/>
            <p:cNvSpPr>
              <a:spLocks/>
            </p:cNvSpPr>
            <p:nvPr/>
          </p:nvSpPr>
          <p:spPr bwMode="auto">
            <a:xfrm>
              <a:off x="3493" y="1522"/>
              <a:ext cx="296" cy="290"/>
            </a:xfrm>
            <a:custGeom>
              <a:avLst/>
              <a:gdLst>
                <a:gd name="T0" fmla="*/ 123 w 124"/>
                <a:gd name="T1" fmla="*/ 77 h 120"/>
                <a:gd name="T2" fmla="*/ 124 w 124"/>
                <a:gd name="T3" fmla="*/ 117 h 120"/>
                <a:gd name="T4" fmla="*/ 85 w 124"/>
                <a:gd name="T5" fmla="*/ 117 h 120"/>
                <a:gd name="T6" fmla="*/ 83 w 124"/>
                <a:gd name="T7" fmla="*/ 101 h 120"/>
                <a:gd name="T8" fmla="*/ 82 w 124"/>
                <a:gd name="T9" fmla="*/ 101 h 120"/>
                <a:gd name="T10" fmla="*/ 44 w 124"/>
                <a:gd name="T11" fmla="*/ 120 h 120"/>
                <a:gd name="T12" fmla="*/ 0 w 124"/>
                <a:gd name="T13" fmla="*/ 69 h 120"/>
                <a:gd name="T14" fmla="*/ 0 w 124"/>
                <a:gd name="T15" fmla="*/ 0 h 120"/>
                <a:gd name="T16" fmla="*/ 45 w 124"/>
                <a:gd name="T17" fmla="*/ 0 h 120"/>
                <a:gd name="T18" fmla="*/ 45 w 124"/>
                <a:gd name="T19" fmla="*/ 61 h 120"/>
                <a:gd name="T20" fmla="*/ 62 w 124"/>
                <a:gd name="T21" fmla="*/ 84 h 120"/>
                <a:gd name="T22" fmla="*/ 77 w 124"/>
                <a:gd name="T23" fmla="*/ 73 h 120"/>
                <a:gd name="T24" fmla="*/ 78 w 124"/>
                <a:gd name="T25" fmla="*/ 68 h 120"/>
                <a:gd name="T26" fmla="*/ 78 w 124"/>
                <a:gd name="T27" fmla="*/ 0 h 120"/>
                <a:gd name="T28" fmla="*/ 123 w 124"/>
                <a:gd name="T29" fmla="*/ 0 h 120"/>
                <a:gd name="T30" fmla="*/ 123 w 124"/>
                <a:gd name="T31" fmla="*/ 7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0">
                  <a:moveTo>
                    <a:pt x="123" y="77"/>
                  </a:moveTo>
                  <a:cubicBezTo>
                    <a:pt x="123" y="94"/>
                    <a:pt x="124" y="108"/>
                    <a:pt x="124" y="117"/>
                  </a:cubicBezTo>
                  <a:cubicBezTo>
                    <a:pt x="85" y="117"/>
                    <a:pt x="85" y="117"/>
                    <a:pt x="85" y="117"/>
                  </a:cubicBezTo>
                  <a:cubicBezTo>
                    <a:pt x="83" y="101"/>
                    <a:pt x="83" y="101"/>
                    <a:pt x="83" y="101"/>
                  </a:cubicBezTo>
                  <a:cubicBezTo>
                    <a:pt x="82" y="101"/>
                    <a:pt x="82" y="101"/>
                    <a:pt x="82" y="101"/>
                  </a:cubicBezTo>
                  <a:cubicBezTo>
                    <a:pt x="79" y="106"/>
                    <a:pt x="68" y="120"/>
                    <a:pt x="44" y="120"/>
                  </a:cubicBezTo>
                  <a:cubicBezTo>
                    <a:pt x="17" y="120"/>
                    <a:pt x="0" y="103"/>
                    <a:pt x="0" y="6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61"/>
                    <a:pt x="45" y="61"/>
                    <a:pt x="45" y="61"/>
                  </a:cubicBezTo>
                  <a:cubicBezTo>
                    <a:pt x="45" y="76"/>
                    <a:pt x="50" y="84"/>
                    <a:pt x="62" y="84"/>
                  </a:cubicBezTo>
                  <a:cubicBezTo>
                    <a:pt x="71" y="84"/>
                    <a:pt x="76" y="77"/>
                    <a:pt x="77" y="73"/>
                  </a:cubicBezTo>
                  <a:cubicBezTo>
                    <a:pt x="78" y="71"/>
                    <a:pt x="78" y="69"/>
                    <a:pt x="78" y="68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23" y="0"/>
                    <a:pt x="123" y="0"/>
                    <a:pt x="123" y="0"/>
                  </a:cubicBezTo>
                  <a:lnTo>
                    <a:pt x="123" y="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16"/>
            <p:cNvSpPr>
              <a:spLocks/>
            </p:cNvSpPr>
            <p:nvPr/>
          </p:nvSpPr>
          <p:spPr bwMode="auto">
            <a:xfrm>
              <a:off x="3828" y="1443"/>
              <a:ext cx="198" cy="369"/>
            </a:xfrm>
            <a:custGeom>
              <a:avLst/>
              <a:gdLst>
                <a:gd name="T0" fmla="*/ 58 w 83"/>
                <a:gd name="T1" fmla="*/ 0 h 153"/>
                <a:gd name="T2" fmla="*/ 58 w 83"/>
                <a:gd name="T3" fmla="*/ 33 h 153"/>
                <a:gd name="T4" fmla="*/ 82 w 83"/>
                <a:gd name="T5" fmla="*/ 33 h 153"/>
                <a:gd name="T6" fmla="*/ 82 w 83"/>
                <a:gd name="T7" fmla="*/ 67 h 153"/>
                <a:gd name="T8" fmla="*/ 58 w 83"/>
                <a:gd name="T9" fmla="*/ 67 h 153"/>
                <a:gd name="T10" fmla="*/ 58 w 83"/>
                <a:gd name="T11" fmla="*/ 96 h 153"/>
                <a:gd name="T12" fmla="*/ 72 w 83"/>
                <a:gd name="T13" fmla="*/ 117 h 153"/>
                <a:gd name="T14" fmla="*/ 83 w 83"/>
                <a:gd name="T15" fmla="*/ 116 h 153"/>
                <a:gd name="T16" fmla="*/ 83 w 83"/>
                <a:gd name="T17" fmla="*/ 149 h 153"/>
                <a:gd name="T18" fmla="*/ 56 w 83"/>
                <a:gd name="T19" fmla="*/ 153 h 153"/>
                <a:gd name="T20" fmla="*/ 25 w 83"/>
                <a:gd name="T21" fmla="*/ 141 h 153"/>
                <a:gd name="T22" fmla="*/ 14 w 83"/>
                <a:gd name="T23" fmla="*/ 105 h 153"/>
                <a:gd name="T24" fmla="*/ 14 w 83"/>
                <a:gd name="T25" fmla="*/ 67 h 153"/>
                <a:gd name="T26" fmla="*/ 0 w 83"/>
                <a:gd name="T27" fmla="*/ 67 h 153"/>
                <a:gd name="T28" fmla="*/ 0 w 83"/>
                <a:gd name="T29" fmla="*/ 33 h 153"/>
                <a:gd name="T30" fmla="*/ 14 w 83"/>
                <a:gd name="T31" fmla="*/ 33 h 153"/>
                <a:gd name="T32" fmla="*/ 14 w 83"/>
                <a:gd name="T33" fmla="*/ 9 h 153"/>
                <a:gd name="T34" fmla="*/ 58 w 83"/>
                <a:gd name="T3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" h="153">
                  <a:moveTo>
                    <a:pt x="58" y="0"/>
                  </a:moveTo>
                  <a:cubicBezTo>
                    <a:pt x="58" y="33"/>
                    <a:pt x="58" y="33"/>
                    <a:pt x="58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2" y="67"/>
                    <a:pt x="82" y="67"/>
                    <a:pt x="82" y="67"/>
                  </a:cubicBezTo>
                  <a:cubicBezTo>
                    <a:pt x="58" y="67"/>
                    <a:pt x="58" y="67"/>
                    <a:pt x="58" y="67"/>
                  </a:cubicBezTo>
                  <a:cubicBezTo>
                    <a:pt x="58" y="96"/>
                    <a:pt x="58" y="96"/>
                    <a:pt x="58" y="96"/>
                  </a:cubicBezTo>
                  <a:cubicBezTo>
                    <a:pt x="58" y="110"/>
                    <a:pt x="60" y="117"/>
                    <a:pt x="72" y="117"/>
                  </a:cubicBezTo>
                  <a:cubicBezTo>
                    <a:pt x="77" y="117"/>
                    <a:pt x="81" y="116"/>
                    <a:pt x="83" y="116"/>
                  </a:cubicBezTo>
                  <a:cubicBezTo>
                    <a:pt x="83" y="149"/>
                    <a:pt x="83" y="149"/>
                    <a:pt x="83" y="149"/>
                  </a:cubicBezTo>
                  <a:cubicBezTo>
                    <a:pt x="78" y="151"/>
                    <a:pt x="68" y="153"/>
                    <a:pt x="56" y="153"/>
                  </a:cubicBezTo>
                  <a:cubicBezTo>
                    <a:pt x="42" y="153"/>
                    <a:pt x="31" y="148"/>
                    <a:pt x="25" y="141"/>
                  </a:cubicBezTo>
                  <a:cubicBezTo>
                    <a:pt x="18" y="134"/>
                    <a:pt x="14" y="122"/>
                    <a:pt x="14" y="105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9"/>
                    <a:pt x="14" y="9"/>
                    <a:pt x="14" y="9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17"/>
            <p:cNvSpPr>
              <a:spLocks/>
            </p:cNvSpPr>
            <p:nvPr/>
          </p:nvSpPr>
          <p:spPr bwMode="auto">
            <a:xfrm>
              <a:off x="4189" y="1426"/>
              <a:ext cx="294" cy="378"/>
            </a:xfrm>
            <a:custGeom>
              <a:avLst/>
              <a:gdLst>
                <a:gd name="T0" fmla="*/ 0 w 123"/>
                <a:gd name="T1" fmla="*/ 157 h 157"/>
                <a:gd name="T2" fmla="*/ 0 w 123"/>
                <a:gd name="T3" fmla="*/ 131 h 157"/>
                <a:gd name="T4" fmla="*/ 23 w 123"/>
                <a:gd name="T5" fmla="*/ 113 h 157"/>
                <a:gd name="T6" fmla="*/ 75 w 123"/>
                <a:gd name="T7" fmla="*/ 55 h 157"/>
                <a:gd name="T8" fmla="*/ 51 w 123"/>
                <a:gd name="T9" fmla="*/ 35 h 157"/>
                <a:gd name="T10" fmla="*/ 14 w 123"/>
                <a:gd name="T11" fmla="*/ 50 h 157"/>
                <a:gd name="T12" fmla="*/ 1 w 123"/>
                <a:gd name="T13" fmla="*/ 18 h 157"/>
                <a:gd name="T14" fmla="*/ 60 w 123"/>
                <a:gd name="T15" fmla="*/ 0 h 157"/>
                <a:gd name="T16" fmla="*/ 120 w 123"/>
                <a:gd name="T17" fmla="*/ 51 h 157"/>
                <a:gd name="T18" fmla="*/ 84 w 123"/>
                <a:gd name="T19" fmla="*/ 108 h 157"/>
                <a:gd name="T20" fmla="*/ 66 w 123"/>
                <a:gd name="T21" fmla="*/ 121 h 157"/>
                <a:gd name="T22" fmla="*/ 66 w 123"/>
                <a:gd name="T23" fmla="*/ 121 h 157"/>
                <a:gd name="T24" fmla="*/ 123 w 123"/>
                <a:gd name="T25" fmla="*/ 121 h 157"/>
                <a:gd name="T26" fmla="*/ 123 w 123"/>
                <a:gd name="T27" fmla="*/ 157 h 157"/>
                <a:gd name="T28" fmla="*/ 0 w 123"/>
                <a:gd name="T2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57">
                  <a:moveTo>
                    <a:pt x="0" y="157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58" y="85"/>
                    <a:pt x="75" y="69"/>
                    <a:pt x="75" y="55"/>
                  </a:cubicBezTo>
                  <a:cubicBezTo>
                    <a:pt x="75" y="43"/>
                    <a:pt x="67" y="35"/>
                    <a:pt x="51" y="35"/>
                  </a:cubicBezTo>
                  <a:cubicBezTo>
                    <a:pt x="36" y="35"/>
                    <a:pt x="23" y="43"/>
                    <a:pt x="14" y="50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4" y="8"/>
                    <a:pt x="35" y="0"/>
                    <a:pt x="60" y="0"/>
                  </a:cubicBezTo>
                  <a:cubicBezTo>
                    <a:pt x="95" y="0"/>
                    <a:pt x="120" y="18"/>
                    <a:pt x="120" y="51"/>
                  </a:cubicBezTo>
                  <a:cubicBezTo>
                    <a:pt x="120" y="74"/>
                    <a:pt x="102" y="94"/>
                    <a:pt x="84" y="108"/>
                  </a:cubicBezTo>
                  <a:cubicBezTo>
                    <a:pt x="66" y="121"/>
                    <a:pt x="66" y="121"/>
                    <a:pt x="66" y="121"/>
                  </a:cubicBezTo>
                  <a:cubicBezTo>
                    <a:pt x="66" y="121"/>
                    <a:pt x="66" y="121"/>
                    <a:pt x="66" y="121"/>
                  </a:cubicBezTo>
                  <a:cubicBezTo>
                    <a:pt x="123" y="121"/>
                    <a:pt x="123" y="121"/>
                    <a:pt x="123" y="121"/>
                  </a:cubicBezTo>
                  <a:cubicBezTo>
                    <a:pt x="123" y="157"/>
                    <a:pt x="123" y="157"/>
                    <a:pt x="123" y="157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18"/>
            <p:cNvSpPr>
              <a:spLocks noEditPoints="1"/>
            </p:cNvSpPr>
            <p:nvPr/>
          </p:nvSpPr>
          <p:spPr bwMode="auto">
            <a:xfrm>
              <a:off x="4524" y="1426"/>
              <a:ext cx="311" cy="386"/>
            </a:xfrm>
            <a:custGeom>
              <a:avLst/>
              <a:gdLst>
                <a:gd name="T0" fmla="*/ 130 w 130"/>
                <a:gd name="T1" fmla="*/ 80 h 160"/>
                <a:gd name="T2" fmla="*/ 65 w 130"/>
                <a:gd name="T3" fmla="*/ 160 h 160"/>
                <a:gd name="T4" fmla="*/ 0 w 130"/>
                <a:gd name="T5" fmla="*/ 80 h 160"/>
                <a:gd name="T6" fmla="*/ 65 w 130"/>
                <a:gd name="T7" fmla="*/ 0 h 160"/>
                <a:gd name="T8" fmla="*/ 130 w 130"/>
                <a:gd name="T9" fmla="*/ 80 h 160"/>
                <a:gd name="T10" fmla="*/ 45 w 130"/>
                <a:gd name="T11" fmla="*/ 80 h 160"/>
                <a:gd name="T12" fmla="*/ 65 w 130"/>
                <a:gd name="T13" fmla="*/ 128 h 160"/>
                <a:gd name="T14" fmla="*/ 86 w 130"/>
                <a:gd name="T15" fmla="*/ 80 h 160"/>
                <a:gd name="T16" fmla="*/ 65 w 130"/>
                <a:gd name="T17" fmla="*/ 32 h 160"/>
                <a:gd name="T18" fmla="*/ 45 w 130"/>
                <a:gd name="T19" fmla="*/ 8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60">
                  <a:moveTo>
                    <a:pt x="130" y="80"/>
                  </a:moveTo>
                  <a:cubicBezTo>
                    <a:pt x="130" y="122"/>
                    <a:pt x="112" y="160"/>
                    <a:pt x="65" y="160"/>
                  </a:cubicBezTo>
                  <a:cubicBezTo>
                    <a:pt x="19" y="160"/>
                    <a:pt x="0" y="122"/>
                    <a:pt x="0" y="80"/>
                  </a:cubicBezTo>
                  <a:cubicBezTo>
                    <a:pt x="0" y="38"/>
                    <a:pt x="19" y="0"/>
                    <a:pt x="65" y="0"/>
                  </a:cubicBezTo>
                  <a:cubicBezTo>
                    <a:pt x="112" y="0"/>
                    <a:pt x="130" y="38"/>
                    <a:pt x="130" y="80"/>
                  </a:cubicBezTo>
                  <a:close/>
                  <a:moveTo>
                    <a:pt x="45" y="80"/>
                  </a:moveTo>
                  <a:cubicBezTo>
                    <a:pt x="45" y="113"/>
                    <a:pt x="53" y="128"/>
                    <a:pt x="65" y="128"/>
                  </a:cubicBezTo>
                  <a:cubicBezTo>
                    <a:pt x="78" y="128"/>
                    <a:pt x="86" y="113"/>
                    <a:pt x="86" y="80"/>
                  </a:cubicBezTo>
                  <a:cubicBezTo>
                    <a:pt x="86" y="47"/>
                    <a:pt x="78" y="32"/>
                    <a:pt x="65" y="32"/>
                  </a:cubicBezTo>
                  <a:cubicBezTo>
                    <a:pt x="53" y="32"/>
                    <a:pt x="45" y="47"/>
                    <a:pt x="45" y="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19"/>
            <p:cNvSpPr>
              <a:spLocks/>
            </p:cNvSpPr>
            <p:nvPr/>
          </p:nvSpPr>
          <p:spPr bwMode="auto">
            <a:xfrm>
              <a:off x="4866" y="1426"/>
              <a:ext cx="295" cy="378"/>
            </a:xfrm>
            <a:custGeom>
              <a:avLst/>
              <a:gdLst>
                <a:gd name="T0" fmla="*/ 0 w 123"/>
                <a:gd name="T1" fmla="*/ 157 h 157"/>
                <a:gd name="T2" fmla="*/ 0 w 123"/>
                <a:gd name="T3" fmla="*/ 131 h 157"/>
                <a:gd name="T4" fmla="*/ 23 w 123"/>
                <a:gd name="T5" fmla="*/ 113 h 157"/>
                <a:gd name="T6" fmla="*/ 75 w 123"/>
                <a:gd name="T7" fmla="*/ 55 h 157"/>
                <a:gd name="T8" fmla="*/ 51 w 123"/>
                <a:gd name="T9" fmla="*/ 35 h 157"/>
                <a:gd name="T10" fmla="*/ 14 w 123"/>
                <a:gd name="T11" fmla="*/ 50 h 157"/>
                <a:gd name="T12" fmla="*/ 1 w 123"/>
                <a:gd name="T13" fmla="*/ 18 h 157"/>
                <a:gd name="T14" fmla="*/ 60 w 123"/>
                <a:gd name="T15" fmla="*/ 0 h 157"/>
                <a:gd name="T16" fmla="*/ 120 w 123"/>
                <a:gd name="T17" fmla="*/ 51 h 157"/>
                <a:gd name="T18" fmla="*/ 84 w 123"/>
                <a:gd name="T19" fmla="*/ 108 h 157"/>
                <a:gd name="T20" fmla="*/ 67 w 123"/>
                <a:gd name="T21" fmla="*/ 121 h 157"/>
                <a:gd name="T22" fmla="*/ 67 w 123"/>
                <a:gd name="T23" fmla="*/ 121 h 157"/>
                <a:gd name="T24" fmla="*/ 123 w 123"/>
                <a:gd name="T25" fmla="*/ 121 h 157"/>
                <a:gd name="T26" fmla="*/ 123 w 123"/>
                <a:gd name="T27" fmla="*/ 157 h 157"/>
                <a:gd name="T28" fmla="*/ 0 w 123"/>
                <a:gd name="T2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57">
                  <a:moveTo>
                    <a:pt x="0" y="157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58" y="85"/>
                    <a:pt x="75" y="69"/>
                    <a:pt x="75" y="55"/>
                  </a:cubicBezTo>
                  <a:cubicBezTo>
                    <a:pt x="75" y="43"/>
                    <a:pt x="68" y="35"/>
                    <a:pt x="51" y="35"/>
                  </a:cubicBezTo>
                  <a:cubicBezTo>
                    <a:pt x="37" y="35"/>
                    <a:pt x="24" y="43"/>
                    <a:pt x="14" y="50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4" y="8"/>
                    <a:pt x="35" y="0"/>
                    <a:pt x="60" y="0"/>
                  </a:cubicBezTo>
                  <a:cubicBezTo>
                    <a:pt x="95" y="0"/>
                    <a:pt x="120" y="18"/>
                    <a:pt x="120" y="51"/>
                  </a:cubicBezTo>
                  <a:cubicBezTo>
                    <a:pt x="120" y="74"/>
                    <a:pt x="103" y="94"/>
                    <a:pt x="84" y="108"/>
                  </a:cubicBezTo>
                  <a:cubicBezTo>
                    <a:pt x="67" y="121"/>
                    <a:pt x="67" y="121"/>
                    <a:pt x="67" y="121"/>
                  </a:cubicBezTo>
                  <a:cubicBezTo>
                    <a:pt x="67" y="121"/>
                    <a:pt x="67" y="121"/>
                    <a:pt x="67" y="121"/>
                  </a:cubicBezTo>
                  <a:cubicBezTo>
                    <a:pt x="123" y="121"/>
                    <a:pt x="123" y="121"/>
                    <a:pt x="123" y="121"/>
                  </a:cubicBezTo>
                  <a:cubicBezTo>
                    <a:pt x="123" y="157"/>
                    <a:pt x="123" y="157"/>
                    <a:pt x="123" y="157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Freeform 20"/>
            <p:cNvSpPr>
              <a:spLocks noEditPoints="1"/>
            </p:cNvSpPr>
            <p:nvPr/>
          </p:nvSpPr>
          <p:spPr bwMode="auto">
            <a:xfrm>
              <a:off x="5199" y="1433"/>
              <a:ext cx="316" cy="371"/>
            </a:xfrm>
            <a:custGeom>
              <a:avLst/>
              <a:gdLst>
                <a:gd name="T0" fmla="*/ 71 w 132"/>
                <a:gd name="T1" fmla="*/ 154 h 154"/>
                <a:gd name="T2" fmla="*/ 71 w 132"/>
                <a:gd name="T3" fmla="*/ 119 h 154"/>
                <a:gd name="T4" fmla="*/ 0 w 132"/>
                <a:gd name="T5" fmla="*/ 119 h 154"/>
                <a:gd name="T6" fmla="*/ 0 w 132"/>
                <a:gd name="T7" fmla="*/ 91 h 154"/>
                <a:gd name="T8" fmla="*/ 55 w 132"/>
                <a:gd name="T9" fmla="*/ 0 h 154"/>
                <a:gd name="T10" fmla="*/ 114 w 132"/>
                <a:gd name="T11" fmla="*/ 0 h 154"/>
                <a:gd name="T12" fmla="*/ 114 w 132"/>
                <a:gd name="T13" fmla="*/ 87 h 154"/>
                <a:gd name="T14" fmla="*/ 132 w 132"/>
                <a:gd name="T15" fmla="*/ 87 h 154"/>
                <a:gd name="T16" fmla="*/ 132 w 132"/>
                <a:gd name="T17" fmla="*/ 119 h 154"/>
                <a:gd name="T18" fmla="*/ 114 w 132"/>
                <a:gd name="T19" fmla="*/ 119 h 154"/>
                <a:gd name="T20" fmla="*/ 114 w 132"/>
                <a:gd name="T21" fmla="*/ 154 h 154"/>
                <a:gd name="T22" fmla="*/ 71 w 132"/>
                <a:gd name="T23" fmla="*/ 154 h 154"/>
                <a:gd name="T24" fmla="*/ 71 w 132"/>
                <a:gd name="T25" fmla="*/ 87 h 154"/>
                <a:gd name="T26" fmla="*/ 71 w 132"/>
                <a:gd name="T27" fmla="*/ 60 h 154"/>
                <a:gd name="T28" fmla="*/ 72 w 132"/>
                <a:gd name="T29" fmla="*/ 27 h 154"/>
                <a:gd name="T30" fmla="*/ 71 w 132"/>
                <a:gd name="T31" fmla="*/ 27 h 154"/>
                <a:gd name="T32" fmla="*/ 55 w 132"/>
                <a:gd name="T33" fmla="*/ 61 h 154"/>
                <a:gd name="T34" fmla="*/ 42 w 132"/>
                <a:gd name="T35" fmla="*/ 86 h 154"/>
                <a:gd name="T36" fmla="*/ 42 w 132"/>
                <a:gd name="T37" fmla="*/ 87 h 154"/>
                <a:gd name="T38" fmla="*/ 71 w 132"/>
                <a:gd name="T39" fmla="*/ 87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2" h="154">
                  <a:moveTo>
                    <a:pt x="71" y="154"/>
                  </a:moveTo>
                  <a:cubicBezTo>
                    <a:pt x="71" y="119"/>
                    <a:pt x="71" y="119"/>
                    <a:pt x="71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87"/>
                    <a:pt x="114" y="87"/>
                    <a:pt x="114" y="87"/>
                  </a:cubicBezTo>
                  <a:cubicBezTo>
                    <a:pt x="132" y="87"/>
                    <a:pt x="132" y="87"/>
                    <a:pt x="132" y="87"/>
                  </a:cubicBezTo>
                  <a:cubicBezTo>
                    <a:pt x="132" y="119"/>
                    <a:pt x="132" y="119"/>
                    <a:pt x="132" y="119"/>
                  </a:cubicBezTo>
                  <a:cubicBezTo>
                    <a:pt x="114" y="119"/>
                    <a:pt x="114" y="119"/>
                    <a:pt x="114" y="119"/>
                  </a:cubicBezTo>
                  <a:cubicBezTo>
                    <a:pt x="114" y="154"/>
                    <a:pt x="114" y="154"/>
                    <a:pt x="114" y="154"/>
                  </a:cubicBezTo>
                  <a:lnTo>
                    <a:pt x="71" y="154"/>
                  </a:lnTo>
                  <a:close/>
                  <a:moveTo>
                    <a:pt x="71" y="87"/>
                  </a:moveTo>
                  <a:cubicBezTo>
                    <a:pt x="71" y="60"/>
                    <a:pt x="71" y="60"/>
                    <a:pt x="71" y="60"/>
                  </a:cubicBezTo>
                  <a:cubicBezTo>
                    <a:pt x="71" y="50"/>
                    <a:pt x="72" y="39"/>
                    <a:pt x="72" y="27"/>
                  </a:cubicBezTo>
                  <a:cubicBezTo>
                    <a:pt x="71" y="27"/>
                    <a:pt x="71" y="27"/>
                    <a:pt x="71" y="27"/>
                  </a:cubicBezTo>
                  <a:cubicBezTo>
                    <a:pt x="66" y="39"/>
                    <a:pt x="61" y="50"/>
                    <a:pt x="55" y="61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2" y="87"/>
                    <a:pt x="42" y="87"/>
                    <a:pt x="42" y="87"/>
                  </a:cubicBezTo>
                  <a:lnTo>
                    <a:pt x="71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374244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83500"/>
            <a:ext cx="9144000" cy="360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886700" cy="74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44398"/>
            <a:ext cx="7886700" cy="3335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4886212"/>
            <a:ext cx="3080611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Työ- ja elinkeinoministeriö </a:t>
            </a:r>
            <a:r>
              <a:rPr lang="bg-BG" dirty="0"/>
              <a:t>•</a:t>
            </a:r>
            <a:r>
              <a:rPr lang="fi-FI" dirty="0"/>
              <a:t> </a:t>
            </a:r>
            <a:r>
              <a:rPr lang="fi-FI" dirty="0" err="1"/>
              <a:t>www.tem.fi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3" y="4886212"/>
            <a:ext cx="703447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3F2DB349-D844-F140-BD48-943C54C28848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2" y="4886212"/>
            <a:ext cx="538239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  <p:sldLayoutId id="2147483681" r:id="rId7"/>
  </p:sldLayoutIdLst>
  <p:hf hdr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lex.fi/fi/laki/alkup/2014/20141377" TargetMode="External"/><Relationship Id="rId2" Type="http://schemas.openxmlformats.org/officeDocument/2006/relationships/hyperlink" Target="https://finlex.fi/fi/laki/ajantasa/2014/20141369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lex.fi/fi/laki/alkup/2014/20141377" TargetMode="External"/><Relationship Id="rId2" Type="http://schemas.openxmlformats.org/officeDocument/2006/relationships/hyperlink" Target="https://finlex.fi/fi/laki/ajantasa/2014/2014136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valtioneuvosto.fi/hanke?tunnus=TEM011:00/2022" TargetMode="External"/><Relationship Id="rId3" Type="http://schemas.openxmlformats.org/officeDocument/2006/relationships/hyperlink" Target="https://tem.fi/usein-kysyttyja-kysymyksia-typ-toimintamallista" TargetMode="External"/><Relationship Id="rId7" Type="http://schemas.openxmlformats.org/officeDocument/2006/relationships/hyperlink" Target="https://tem.fi/hanke?tunnus=TEM075:00/2021" TargetMode="External"/><Relationship Id="rId2" Type="http://schemas.openxmlformats.org/officeDocument/2006/relationships/hyperlink" Target="https://tem.fi/tyollistymista-edistava-monialainen-yhteispalvel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uskunta.fi/FI/vaski/KasittelytiedotValtiopaivaasia/Sivut/HE_84+2022.aspx" TargetMode="External"/><Relationship Id="rId5" Type="http://schemas.openxmlformats.org/officeDocument/2006/relationships/hyperlink" Target="https://tem.fi/kysymyksia-ja-vastauksia-te-palvelut-2024-uudistuksesta" TargetMode="External"/><Relationship Id="rId4" Type="http://schemas.openxmlformats.org/officeDocument/2006/relationships/hyperlink" Target="https://tem.fi/te-palvelut-2024-uudistus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valtioneuvosto.fi/hanke?tunnus=TEM011:00/2022" TargetMode="External"/><Relationship Id="rId3" Type="http://schemas.openxmlformats.org/officeDocument/2006/relationships/hyperlink" Target="https://tem.fi/usein-kysyttyja-kysymyksia-typ-toimintamallista" TargetMode="External"/><Relationship Id="rId7" Type="http://schemas.openxmlformats.org/officeDocument/2006/relationships/hyperlink" Target="https://tem.fi/hanke?tunnus=TEM075:00/2021" TargetMode="External"/><Relationship Id="rId2" Type="http://schemas.openxmlformats.org/officeDocument/2006/relationships/hyperlink" Target="https://tem.fi/sv/sektorovergripande-samservice-som-framjar-sysselsattning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uskunta.fi/FI/vaski/KasittelytiedotValtiopaivaasia/Sivut/HE_84+2022.aspx" TargetMode="External"/><Relationship Id="rId5" Type="http://schemas.openxmlformats.org/officeDocument/2006/relationships/hyperlink" Target="https://tem.fi/kysymyksia-ja-vastauksia-te-palvelut-2024-uudistuksesta" TargetMode="External"/><Relationship Id="rId4" Type="http://schemas.openxmlformats.org/officeDocument/2006/relationships/hyperlink" Target="https://tem.fi/sv/reformen-av-arbets-och-naringstjansterna-2024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lex.fi/fi/laki/alkup/2014/20141377" TargetMode="External"/><Relationship Id="rId2" Type="http://schemas.openxmlformats.org/officeDocument/2006/relationships/hyperlink" Target="https://finlex.fi/fi/laki/ajantasa/2014/2014136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lex.fi/sv/laki/ajantasa/2014/20141369" TargetMode="External"/><Relationship Id="rId2" Type="http://schemas.openxmlformats.org/officeDocument/2006/relationships/hyperlink" Target="https://finlex.fi/fi/laki/ajantasa/2014/2014136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nlex.fi/sv/laki/alkup/2014/20141377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3600" dirty="0" smtClean="0"/>
              <a:t>TYP nyt ja tulevaisuudessa /</a:t>
            </a:r>
            <a:br>
              <a:rPr lang="fi-FI" sz="3600" dirty="0" smtClean="0"/>
            </a:br>
            <a:r>
              <a:rPr lang="fi-FI" sz="3600" dirty="0" smtClean="0"/>
              <a:t>TYP i </a:t>
            </a:r>
            <a:r>
              <a:rPr lang="fi-FI" sz="3600" dirty="0" err="1" smtClean="0"/>
              <a:t>dag</a:t>
            </a:r>
            <a:r>
              <a:rPr lang="fi-FI" sz="3600" dirty="0" smtClean="0"/>
              <a:t> </a:t>
            </a:r>
            <a:r>
              <a:rPr lang="fi-FI" sz="3600" dirty="0" err="1" smtClean="0"/>
              <a:t>och</a:t>
            </a:r>
            <a:r>
              <a:rPr lang="fi-FI" sz="3600" dirty="0" smtClean="0"/>
              <a:t> i </a:t>
            </a:r>
            <a:r>
              <a:rPr lang="fi-FI" sz="3600" dirty="0" err="1" smtClean="0"/>
              <a:t>framtiden</a:t>
            </a:r>
            <a:r>
              <a:rPr lang="fi-FI" sz="3600" dirty="0" smtClean="0"/>
              <a:t/>
            </a:r>
            <a:br>
              <a:rPr lang="fi-FI" sz="3600" dirty="0" smtClean="0"/>
            </a:br>
            <a:endParaRPr lang="en-GB" sz="2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2538091"/>
            <a:ext cx="6858000" cy="100991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b="1" dirty="0" err="1" smtClean="0"/>
              <a:t>Valtakunnalliset</a:t>
            </a:r>
            <a:r>
              <a:rPr lang="en-GB" b="1" dirty="0" smtClean="0"/>
              <a:t> TYP-</a:t>
            </a:r>
            <a:r>
              <a:rPr lang="en-GB" b="1" dirty="0" err="1" smtClean="0"/>
              <a:t>päivät</a:t>
            </a:r>
            <a:r>
              <a:rPr lang="en-GB" b="1" dirty="0" smtClean="0"/>
              <a:t> / De </a:t>
            </a:r>
            <a:r>
              <a:rPr lang="en-GB" b="1" dirty="0" err="1" smtClean="0"/>
              <a:t>nationella</a:t>
            </a:r>
            <a:r>
              <a:rPr lang="en-GB" b="1" dirty="0" smtClean="0"/>
              <a:t> TYP-</a:t>
            </a:r>
            <a:r>
              <a:rPr lang="en-GB" b="1" dirty="0" err="1" smtClean="0"/>
              <a:t>dagarna</a:t>
            </a:r>
            <a:endParaRPr lang="en-GB" b="1" dirty="0" smtClean="0"/>
          </a:p>
          <a:p>
            <a:r>
              <a:rPr lang="en-GB" b="1" dirty="0" smtClean="0"/>
              <a:t>Vaasa 6.9.2022 Vasa</a:t>
            </a:r>
          </a:p>
          <a:p>
            <a:r>
              <a:rPr lang="en-GB" dirty="0" smtClean="0"/>
              <a:t>Lari Anttonen, </a:t>
            </a:r>
            <a:r>
              <a:rPr lang="en-GB" dirty="0" err="1" smtClean="0"/>
              <a:t>neuvotteleva</a:t>
            </a:r>
            <a:r>
              <a:rPr lang="en-GB" dirty="0" smtClean="0"/>
              <a:t> </a:t>
            </a:r>
            <a:r>
              <a:rPr lang="en-GB" dirty="0" err="1" smtClean="0"/>
              <a:t>virkamies</a:t>
            </a:r>
            <a:r>
              <a:rPr lang="en-GB" dirty="0" smtClean="0"/>
              <a:t> / </a:t>
            </a:r>
            <a:r>
              <a:rPr lang="en-GB" dirty="0" err="1" smtClean="0"/>
              <a:t>konsultativ</a:t>
            </a:r>
            <a:r>
              <a:rPr lang="en-GB" dirty="0" smtClean="0"/>
              <a:t> </a:t>
            </a:r>
            <a:r>
              <a:rPr lang="en-GB" dirty="0" err="1" smtClean="0"/>
              <a:t>tjänsteman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3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t>10</a:t>
            </a:fld>
            <a:endParaRPr lang="fi-FI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03" y="112362"/>
            <a:ext cx="9025705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5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12248"/>
            <a:ext cx="7203017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Monialainen yhteispalvelu TYP </a:t>
            </a:r>
            <a:r>
              <a:rPr lang="fi-FI" sz="2400" dirty="0" smtClean="0"/>
              <a:t>tänään</a:t>
            </a:r>
            <a:endParaRPr lang="fi-FI" sz="240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9142" y="826729"/>
            <a:ext cx="8593873" cy="413382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sz="1800" u="sng" dirty="0" smtClean="0">
                <a:ea typeface="+mn-lt"/>
                <a:cs typeface="+mn-lt"/>
              </a:rPr>
              <a:t>Toimintamallin organisointi ja johtaminen</a:t>
            </a:r>
            <a:endParaRPr lang="fi-FI" sz="1800" u="sng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800" dirty="0" smtClean="0">
                <a:ea typeface="+mn-lt"/>
                <a:cs typeface="+mn-lt"/>
              </a:rPr>
              <a:t>TYP-yhteistoimintamallin paikallisesta johtamisesta, toiminnan resursoinnista ja organisoinnista vastaa TYP-johtoryhmä. Johtoryhmä asettaa paikalliset tavoitteet.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ea typeface="+mn-lt"/>
                <a:cs typeface="+mn-lt"/>
              </a:rPr>
              <a:t>TE-toimisto asettaa johtoryhmän kolmeksi vuodeksi kerrallaan neuvoteltuaan toimialueensa kuntien ja Kelan kanssa johtoryhmien lukumäärästä. (TYP-johtoryhmiä eli -verkostoja on 31 + kuntakokeiluun integroituneet verkostot.)</a:t>
            </a:r>
          </a:p>
          <a:p>
            <a:pPr marL="170815" indent="-170815"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ea typeface="+mn-lt"/>
                <a:cs typeface="+mn-lt"/>
              </a:rPr>
              <a:t>Johtoryhmän puheenjohtajina toimivat kuntien nimeämät henkilöt. Johtoryhmään voi kutsua myös muita toimijoita (esim. järjestöt).</a:t>
            </a:r>
          </a:p>
          <a:p>
            <a:pPr marL="170815" indent="-170815"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ea typeface="+mn-lt"/>
                <a:cs typeface="+mn-lt"/>
              </a:rPr>
              <a:t>Johtoryhmä laatii TYP-yhteistyösopimuksen, jossa on sovittava ainakin monialaisen yhteispalvelun resursseista (henkilöt ja määrärahat), toimipisteistä ja niissä tarjolla olevista palveluista</a:t>
            </a:r>
          </a:p>
          <a:p>
            <a:pPr marL="170815" indent="-170815"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ea typeface="+mn-lt"/>
                <a:cs typeface="+mn-lt"/>
              </a:rPr>
              <a:t>TYP-johtaja on verkostojohtaja (voi olla osalle TYP-työntekijöistä myös esihenkilö).</a:t>
            </a:r>
          </a:p>
          <a:p>
            <a:pPr marL="170815" indent="-170815">
              <a:lnSpc>
                <a:spcPct val="100000"/>
              </a:lnSpc>
              <a:spcBef>
                <a:spcPts val="0"/>
              </a:spcBef>
            </a:pPr>
            <a:r>
              <a:rPr lang="fi-FI" sz="1800" dirty="0" smtClean="0">
                <a:ea typeface="+mn-lt"/>
                <a:cs typeface="+mn-lt"/>
              </a:rPr>
              <a:t>TYP-johtaja saa tehtävänsä hoitamiseksi käsitellä asiakastietoja (ns. johtajaoikeudet)</a:t>
            </a:r>
            <a:endParaRPr lang="fi-FI" sz="1800" dirty="0">
              <a:cs typeface="Arial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3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12248"/>
            <a:ext cx="7203017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Sektorsövergripande </a:t>
            </a:r>
            <a:r>
              <a:rPr lang="fi-FI" sz="2400" dirty="0" err="1"/>
              <a:t>samservice</a:t>
            </a:r>
            <a:r>
              <a:rPr lang="fi-FI" sz="2400" dirty="0"/>
              <a:t> TYP i </a:t>
            </a:r>
            <a:r>
              <a:rPr lang="fi-FI" sz="2400" dirty="0" err="1"/>
              <a:t>dag</a:t>
            </a:r>
            <a:endParaRPr lang="fi-FI" sz="240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9142" y="826729"/>
            <a:ext cx="8593873" cy="41338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z="1800" u="sng" dirty="0"/>
              <a:t>Organisering och ledning av </a:t>
            </a:r>
            <a:r>
              <a:rPr lang="sv-SE" sz="1800" u="sng" dirty="0" smtClean="0"/>
              <a:t>verksamhetsmodellen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 smtClean="0"/>
              <a:t>TYP-ledningsgruppen </a:t>
            </a:r>
            <a:r>
              <a:rPr lang="sv-SE" sz="1600" dirty="0"/>
              <a:t>svarar för den lokala ledningen av </a:t>
            </a:r>
            <a:r>
              <a:rPr lang="sv-SE" sz="1600" dirty="0" smtClean="0"/>
              <a:t>TYP-samarbetsmodellen </a:t>
            </a:r>
            <a:r>
              <a:rPr lang="sv-SE" sz="1600" dirty="0"/>
              <a:t>samt för allokeringen och organiseringen av verksamheten. Ledningsgruppen ställer upp lokala mål</a:t>
            </a:r>
            <a:r>
              <a:rPr lang="sv-SE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 smtClean="0"/>
              <a:t>AN-byrån </a:t>
            </a:r>
            <a:r>
              <a:rPr lang="sv-SE" sz="1600" dirty="0"/>
              <a:t>tillsätter ledningsgruppen för tre år i sänder efter att ha förhandlat med kommunerna och FPA om antalet ledningsgrupper (det finns 31 </a:t>
            </a:r>
            <a:r>
              <a:rPr lang="sv-SE" sz="1600" dirty="0" smtClean="0"/>
              <a:t>TYP-ledningsgrupper /TYP-nätverk + nätverk </a:t>
            </a:r>
            <a:r>
              <a:rPr lang="sv-SE" sz="1600" dirty="0"/>
              <a:t>som är integrerade i </a:t>
            </a:r>
            <a:r>
              <a:rPr lang="sv-SE" sz="1600" dirty="0" smtClean="0"/>
              <a:t>kommunförsöket).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/>
              <a:t>Ordförande för ledningsgruppen är personer som utsetts av kommunerna. Även andra aktörer (t.ex. organisationer) kan kallas till </a:t>
            </a:r>
            <a:r>
              <a:rPr lang="sv-SE" sz="1600" dirty="0" smtClean="0"/>
              <a:t>ledningsgruppen.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/>
              <a:t>Ledningsgruppen utarbetar </a:t>
            </a:r>
            <a:r>
              <a:rPr lang="sv-SE" sz="1600" dirty="0" smtClean="0"/>
              <a:t>TYP-samarbetsavtalet </a:t>
            </a:r>
            <a:r>
              <a:rPr lang="sv-SE" sz="1600" dirty="0"/>
              <a:t>där det åtminstone ska avtalas om den sektorsövergripande samservicens resurser (personer och anslag), verksamhetsställen och de tjänster som står till buds vid dem</a:t>
            </a:r>
            <a:r>
              <a:rPr lang="sv-SE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 smtClean="0"/>
              <a:t>TYP-direktören </a:t>
            </a:r>
            <a:r>
              <a:rPr lang="sv-SE" sz="1600" dirty="0"/>
              <a:t>är nätverksdirektör (kan också vara förman för en del av </a:t>
            </a:r>
            <a:r>
              <a:rPr lang="sv-SE" sz="1600" dirty="0" smtClean="0"/>
              <a:t>TYP-arbetstagarna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 smtClean="0"/>
              <a:t>TYP-direktören </a:t>
            </a:r>
            <a:r>
              <a:rPr lang="sv-SE" sz="1600" dirty="0"/>
              <a:t>får för skötseln av sina uppgifter behandla kunduppgifter (s.k. chefsrättigheter).</a:t>
            </a:r>
            <a:endParaRPr lang="fi-FI" sz="1600" dirty="0">
              <a:cs typeface="Arial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17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473006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fi-FI" sz="4800" dirty="0"/>
              <a:t>Monialainen yhteispalvelu TYP 1.1.2023 alkaen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52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473006"/>
            <a:ext cx="6858000" cy="1790700"/>
          </a:xfrm>
        </p:spPr>
        <p:txBody>
          <a:bodyPr>
            <a:noAutofit/>
          </a:bodyPr>
          <a:lstStyle/>
          <a:p>
            <a:r>
              <a:rPr lang="fi-FI" sz="4300" dirty="0"/>
              <a:t>Sektorsövergripande </a:t>
            </a:r>
            <a:r>
              <a:rPr lang="fi-FI" sz="4300" dirty="0" err="1"/>
              <a:t>samservice</a:t>
            </a:r>
            <a:r>
              <a:rPr lang="fi-FI" sz="4300" dirty="0"/>
              <a:t> TYP </a:t>
            </a:r>
            <a:r>
              <a:rPr lang="fi-FI" sz="4300" dirty="0" smtClean="0"/>
              <a:t/>
            </a:r>
            <a:br>
              <a:rPr lang="fi-FI" sz="4300" dirty="0" smtClean="0"/>
            </a:br>
            <a:r>
              <a:rPr lang="fi-FI" sz="4300" dirty="0" err="1" smtClean="0"/>
              <a:t>fr.o.m</a:t>
            </a:r>
            <a:r>
              <a:rPr lang="fi-FI" sz="4300" dirty="0" smtClean="0"/>
              <a:t>. </a:t>
            </a:r>
            <a:r>
              <a:rPr lang="sv-SE" sz="4300" b="0" dirty="0" smtClean="0"/>
              <a:t>den </a:t>
            </a:r>
            <a:r>
              <a:rPr lang="sv-SE" sz="4300" b="0" dirty="0"/>
              <a:t>1 januari 2023</a:t>
            </a:r>
            <a:endParaRPr lang="fi-FI" sz="4300" dirty="0"/>
          </a:p>
        </p:txBody>
      </p:sp>
    </p:spTree>
    <p:extLst>
      <p:ext uri="{BB962C8B-B14F-4D97-AF65-F5344CB8AC3E}">
        <p14:creationId xmlns:p14="http://schemas.microsoft.com/office/powerpoint/2010/main" val="24259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 rot="21125702">
            <a:off x="3164433" y="628131"/>
            <a:ext cx="4663693" cy="10719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600" i="1" dirty="0" smtClean="0"/>
              <a:t>”</a:t>
            </a:r>
            <a:r>
              <a:rPr lang="fi-FI" sz="1600" i="1" dirty="0"/>
              <a:t> Miksi asetusluonnoksessa on kunta jätetty pois TYP-työhön osallistumisesta/oikeudet? Onko korjaus asiaan tulossa</a:t>
            </a:r>
            <a:r>
              <a:rPr lang="fi-FI" sz="1600" i="1" dirty="0" smtClean="0"/>
              <a:t>?”</a:t>
            </a:r>
            <a:endParaRPr lang="fi-FI" sz="1600" i="1" dirty="0"/>
          </a:p>
          <a:p>
            <a:pPr marL="0" indent="0">
              <a:buNone/>
            </a:pPr>
            <a:endParaRPr lang="fi-FI" sz="2400" i="1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2.9.2022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15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275" y="2163658"/>
            <a:ext cx="1435620" cy="2128433"/>
          </a:xfrm>
          <a:prstGeom prst="rect">
            <a:avLst/>
          </a:prstGeom>
        </p:spPr>
      </p:pic>
      <p:sp>
        <p:nvSpPr>
          <p:cNvPr id="11" name="Tekstiruutu 10"/>
          <p:cNvSpPr txBox="1"/>
          <p:nvPr/>
        </p:nvSpPr>
        <p:spPr>
          <a:xfrm rot="20435044">
            <a:off x="6039954" y="1461883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2" name="Tekstiruutu 11"/>
          <p:cNvSpPr txBox="1"/>
          <p:nvPr/>
        </p:nvSpPr>
        <p:spPr>
          <a:xfrm rot="1392171">
            <a:off x="8161155" y="1343564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41753">
            <a:off x="1047226" y="465824"/>
            <a:ext cx="1495160" cy="2209266"/>
          </a:xfrm>
          <a:prstGeom prst="rect">
            <a:avLst/>
          </a:prstGeom>
        </p:spPr>
      </p:pic>
      <p:sp>
        <p:nvSpPr>
          <p:cNvPr id="13" name="Tekstiruutu 12"/>
          <p:cNvSpPr txBox="1"/>
          <p:nvPr/>
        </p:nvSpPr>
        <p:spPr>
          <a:xfrm rot="19208133">
            <a:off x="157290" y="327616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4" name="Tekstiruutu 13"/>
          <p:cNvSpPr txBox="1"/>
          <p:nvPr/>
        </p:nvSpPr>
        <p:spPr>
          <a:xfrm rot="2033440">
            <a:off x="2497262" y="131450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2" name="Suorakulmio 1"/>
          <p:cNvSpPr/>
          <p:nvPr/>
        </p:nvSpPr>
        <p:spPr>
          <a:xfrm rot="20783153">
            <a:off x="646381" y="2403951"/>
            <a:ext cx="500273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Vem</a:t>
            </a:r>
            <a:r>
              <a:rPr lang="fi-FI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får</a:t>
            </a:r>
            <a:r>
              <a:rPr lang="fi-FI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fortsättningen</a:t>
            </a:r>
            <a:r>
              <a:rPr lang="fi-FI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så</a:t>
            </a:r>
            <a:r>
              <a:rPr lang="fi-FI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kallade</a:t>
            </a:r>
            <a:r>
              <a:rPr lang="fi-FI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sakkolistorna</a:t>
            </a:r>
            <a:r>
              <a:rPr lang="fi-FI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”? </a:t>
            </a: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Kommunen</a:t>
            </a:r>
            <a:r>
              <a:rPr lang="fi-FI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eller </a:t>
            </a:r>
            <a:r>
              <a:rPr lang="fi-FI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välfärdsområdet</a:t>
            </a:r>
            <a:r>
              <a:rPr lang="fi-FI" sz="1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Suorakulmio 7"/>
          <p:cNvSpPr/>
          <p:nvPr/>
        </p:nvSpPr>
        <p:spPr>
          <a:xfrm>
            <a:off x="2258220" y="3262717"/>
            <a:ext cx="4572000" cy="12631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i-FI" sz="18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Och</a:t>
            </a:r>
            <a:r>
              <a:rPr lang="fi-FI" sz="18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vem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får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behandla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uppgifterna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och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på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vilket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sätt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kommunen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inte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längre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 TYP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och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alltså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inte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får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samarbeta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TE-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byrån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på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basen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av TYP-</a:t>
            </a:r>
            <a:r>
              <a:rPr lang="fi-FI" sz="18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lagen</a:t>
            </a:r>
            <a:r>
              <a:rPr lang="fi-FI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fi-FI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6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00096"/>
            <a:ext cx="7203017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Monialainen yhteispalvelu TYP </a:t>
            </a:r>
            <a:r>
              <a:rPr lang="fi-FI" sz="2400" u="sng" dirty="0" smtClean="0"/>
              <a:t>1.1.2023 alkaen</a:t>
            </a:r>
            <a:endParaRPr lang="fi-FI" sz="2400" u="sng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6312" y="936070"/>
            <a:ext cx="8355981" cy="4046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600" dirty="0">
                <a:ea typeface="+mn-lt"/>
                <a:cs typeface="+mn-lt"/>
              </a:rPr>
              <a:t>TYP on </a:t>
            </a:r>
            <a:r>
              <a:rPr lang="fi-FI" sz="1600" dirty="0" smtClean="0">
                <a:ea typeface="+mn-lt"/>
                <a:cs typeface="+mn-lt"/>
              </a:rPr>
              <a:t>edelleen lakisääteinen </a:t>
            </a:r>
            <a:r>
              <a:rPr lang="fi-FI" sz="1600" dirty="0">
                <a:ea typeface="+mn-lt"/>
                <a:cs typeface="+mn-lt"/>
              </a:rPr>
              <a:t>yhteistoimintamalli, ei organisaatio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TYP-lakia ja TYP-asetusta päivitetään hyvinvointialueen käynnistymisen johdosta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i-FI" sz="1600" dirty="0" smtClean="0">
                <a:ea typeface="+mn-lt"/>
                <a:cs typeface="+mn-lt"/>
              </a:rPr>
              <a:t>HE 84/2022 (esitys):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Asiakaskriteerit säilyvät ennallaan</a:t>
            </a:r>
            <a:endParaRPr lang="fi-FI" sz="16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Uusista palveluista ei säädetä. Monialaisessa yhteispalvelussa on oltava tarjolla TE-palveluja, </a:t>
            </a:r>
            <a:r>
              <a:rPr lang="fi-FI" sz="1600" dirty="0" err="1" smtClean="0">
                <a:ea typeface="+mn-lt"/>
                <a:cs typeface="+mn-lt"/>
              </a:rPr>
              <a:t>sote</a:t>
            </a:r>
            <a:r>
              <a:rPr lang="fi-FI" sz="1600" dirty="0" smtClean="0">
                <a:ea typeface="+mn-lt"/>
                <a:cs typeface="+mn-lt"/>
              </a:rPr>
              <a:t>-palveluja ja asiakkaan tarpeen mukaisesti </a:t>
            </a:r>
            <a:r>
              <a:rPr lang="fi-FI" sz="1600" dirty="0" err="1" smtClean="0">
                <a:ea typeface="+mn-lt"/>
                <a:cs typeface="+mn-lt"/>
              </a:rPr>
              <a:t>KELAn</a:t>
            </a:r>
            <a:r>
              <a:rPr lang="fi-FI" sz="1600" dirty="0" smtClean="0">
                <a:ea typeface="+mn-lt"/>
                <a:cs typeface="+mn-lt"/>
              </a:rPr>
              <a:t> kuntoutuspalveluja. Muiden palvelujen tarjoaminen on vapaaehtoista. Muista palveluista voidaan sopia monialaisessa työllistymissuunnitelmassa.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Sote-palvelujen järjestäjä muuttuu: Sote-palvelujen </a:t>
            </a:r>
            <a:r>
              <a:rPr lang="fi-FI" sz="1600" dirty="0">
                <a:ea typeface="+mn-lt"/>
                <a:cs typeface="+mn-lt"/>
              </a:rPr>
              <a:t>järjestämisestä </a:t>
            </a:r>
            <a:r>
              <a:rPr lang="fi-FI" sz="1600" dirty="0" smtClean="0">
                <a:ea typeface="+mn-lt"/>
                <a:cs typeface="+mn-lt"/>
              </a:rPr>
              <a:t>vastaa hyvinvointialue. TE-palvelujen </a:t>
            </a:r>
            <a:r>
              <a:rPr lang="fi-FI" sz="1600" dirty="0">
                <a:ea typeface="+mn-lt"/>
                <a:cs typeface="+mn-lt"/>
              </a:rPr>
              <a:t>järjestämisestä vastaa TE-toimisto ja kuntakokeilussa </a:t>
            </a:r>
            <a:r>
              <a:rPr lang="fi-FI" sz="1600" dirty="0" smtClean="0">
                <a:ea typeface="+mn-lt"/>
                <a:cs typeface="+mn-lt"/>
              </a:rPr>
              <a:t>kunta. Palvelujen järjestämisestä säädetään edelleen erikseen.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TE-palveluista vastaavat, sote-palveluista vastaavat ja Kelan kuntoutuspalveluista vastaavat työntekijät saavat käsitellä TYP-asiakkaan tietoja yhteisessä järjestelmässä. </a:t>
            </a:r>
            <a:endParaRPr lang="fi-FI" sz="1600" dirty="0">
              <a:cs typeface="Arial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3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00096"/>
            <a:ext cx="7203017" cy="746936"/>
          </a:xfrm>
        </p:spPr>
        <p:txBody>
          <a:bodyPr>
            <a:noAutofit/>
          </a:bodyPr>
          <a:lstStyle/>
          <a:p>
            <a:pPr algn="ctr"/>
            <a:r>
              <a:rPr lang="fi-FI" sz="2400" dirty="0" smtClean="0"/>
              <a:t>Sektorsövergripande </a:t>
            </a:r>
            <a:r>
              <a:rPr lang="fi-FI" sz="2400" dirty="0" err="1" smtClean="0"/>
              <a:t>samservice</a:t>
            </a:r>
            <a:r>
              <a:rPr lang="fi-FI" sz="2400" dirty="0" smtClean="0"/>
              <a:t> </a:t>
            </a:r>
            <a:br>
              <a:rPr lang="fi-FI" sz="2400" dirty="0" smtClean="0"/>
            </a:br>
            <a:r>
              <a:rPr lang="fi-FI" sz="2400" dirty="0" err="1" smtClean="0"/>
              <a:t>fr.o.m</a:t>
            </a:r>
            <a:r>
              <a:rPr lang="fi-FI" sz="2400" dirty="0" smtClean="0"/>
              <a:t>. </a:t>
            </a:r>
            <a:r>
              <a:rPr lang="fi-FI" sz="2400" dirty="0" err="1" smtClean="0"/>
              <a:t>den</a:t>
            </a:r>
            <a:r>
              <a:rPr lang="fi-FI" sz="2400" dirty="0" smtClean="0"/>
              <a:t> 1 </a:t>
            </a:r>
            <a:r>
              <a:rPr lang="fi-FI" sz="2400" dirty="0" err="1" smtClean="0"/>
              <a:t>januari</a:t>
            </a:r>
            <a:r>
              <a:rPr lang="fi-FI" sz="2400" dirty="0" smtClean="0"/>
              <a:t> 2023</a:t>
            </a:r>
            <a:endParaRPr lang="fi-FI" sz="2400" u="sng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6312" y="936070"/>
            <a:ext cx="8355981" cy="40460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600" dirty="0">
                <a:ea typeface="+mn-lt"/>
                <a:cs typeface="+mn-lt"/>
              </a:rPr>
              <a:t>TYP </a:t>
            </a:r>
            <a:r>
              <a:rPr lang="sv-SE" dirty="0"/>
              <a:t>är fortfarande en lagstadgad samarbetsmodell, inte en </a:t>
            </a:r>
            <a:r>
              <a:rPr lang="sv-SE" dirty="0" smtClean="0"/>
              <a:t>organisation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dirty="0" smtClean="0"/>
              <a:t>TYP-lagen </a:t>
            </a:r>
            <a:r>
              <a:rPr lang="sv-SE" dirty="0"/>
              <a:t>och </a:t>
            </a:r>
            <a:r>
              <a:rPr lang="sv-SE" dirty="0" smtClean="0"/>
              <a:t>-förordningen </a:t>
            </a:r>
            <a:r>
              <a:rPr lang="sv-SE" dirty="0"/>
              <a:t>uppdateras till följd av att välfärdsområdet inleder sin </a:t>
            </a:r>
            <a:r>
              <a:rPr lang="sv-SE" dirty="0" smtClean="0"/>
              <a:t>verksamhet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1600" dirty="0" smtClean="0">
                <a:ea typeface="+mn-lt"/>
                <a:cs typeface="+mn-lt"/>
              </a:rPr>
              <a:t>RP</a:t>
            </a:r>
            <a:r>
              <a:rPr lang="fi-FI" sz="1600" dirty="0" smtClean="0">
                <a:ea typeface="+mn-lt"/>
                <a:cs typeface="+mn-lt"/>
              </a:rPr>
              <a:t> 84/2022 (</a:t>
            </a:r>
            <a:r>
              <a:rPr lang="fi-FI" sz="1600" dirty="0" err="1" smtClean="0">
                <a:ea typeface="+mn-lt"/>
                <a:cs typeface="+mn-lt"/>
              </a:rPr>
              <a:t>propositionen</a:t>
            </a:r>
            <a:r>
              <a:rPr lang="fi-FI" sz="1600" dirty="0" smtClean="0">
                <a:ea typeface="+mn-lt"/>
                <a:cs typeface="+mn-lt"/>
              </a:rPr>
              <a:t>):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err="1"/>
              <a:t>Kundkriterierna</a:t>
            </a:r>
            <a:r>
              <a:rPr lang="fi-FI" sz="1600" dirty="0"/>
              <a:t> </a:t>
            </a:r>
            <a:r>
              <a:rPr lang="fi-FI" sz="1600" dirty="0" err="1"/>
              <a:t>förblir</a:t>
            </a:r>
            <a:r>
              <a:rPr lang="fi-FI" sz="1600" dirty="0"/>
              <a:t> </a:t>
            </a:r>
            <a:r>
              <a:rPr lang="fi-FI" sz="1600" dirty="0" err="1" smtClean="0"/>
              <a:t>oförändrade</a:t>
            </a:r>
            <a:endParaRPr lang="fi-FI" sz="1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v-SE" sz="1600" dirty="0"/>
              <a:t>Det finns inga bestämmelser om nya tjänster. Inom den sektorsövergripande samservicen ska det finnas </a:t>
            </a:r>
            <a:r>
              <a:rPr lang="sv-SE" sz="1600" dirty="0" smtClean="0"/>
              <a:t>AN-tjänster</a:t>
            </a:r>
            <a:r>
              <a:rPr lang="sv-SE" sz="1600" dirty="0"/>
              <a:t>, social- och </a:t>
            </a:r>
            <a:r>
              <a:rPr lang="sv-SE" sz="1600" dirty="0" smtClean="0"/>
              <a:t>hälsotjänster </a:t>
            </a:r>
            <a:r>
              <a:rPr lang="sv-SE" sz="1600" dirty="0"/>
              <a:t>och </a:t>
            </a:r>
            <a:r>
              <a:rPr lang="sv-SE" sz="1600" dirty="0" smtClean="0"/>
              <a:t>FPAs </a:t>
            </a:r>
            <a:r>
              <a:rPr lang="sv-SE" sz="1600" dirty="0"/>
              <a:t>rehabiliteringstjänster enligt kundens behov. Det är frivilligt att tillhandahålla andra tjänster. Om andra tjänster kan överenskommas i den sektorsövergripande sysselsättningsplanen</a:t>
            </a:r>
            <a:r>
              <a:rPr lang="sv-SE" sz="1600" dirty="0" smtClean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v-SE" sz="1600" dirty="0"/>
              <a:t>Den som ordnar social- och </a:t>
            </a:r>
            <a:r>
              <a:rPr lang="sv-SE" sz="1600" dirty="0" smtClean="0"/>
              <a:t>hälsotjänsterna </a:t>
            </a:r>
            <a:r>
              <a:rPr lang="sv-SE" sz="1600" dirty="0"/>
              <a:t>ändras: välfärdsområdet ansvarar för ordnandet av social- och </a:t>
            </a:r>
            <a:r>
              <a:rPr lang="sv-SE" sz="1600" dirty="0" smtClean="0"/>
              <a:t>hälsotjänsterna</a:t>
            </a:r>
            <a:r>
              <a:rPr lang="sv-SE" sz="1600" dirty="0"/>
              <a:t>. </a:t>
            </a:r>
            <a:r>
              <a:rPr lang="sv-SE" sz="1600" dirty="0" smtClean="0"/>
              <a:t>AN-byrån (och i kommunförsöket kommunen) </a:t>
            </a:r>
            <a:r>
              <a:rPr lang="sv-SE" sz="1600" dirty="0"/>
              <a:t>ansvarar för ordnandet av </a:t>
            </a:r>
            <a:r>
              <a:rPr lang="sv-SE" sz="1600" dirty="0" smtClean="0"/>
              <a:t>AN-tjänsterna. </a:t>
            </a:r>
            <a:r>
              <a:rPr lang="sv-SE" sz="1600" dirty="0"/>
              <a:t>Det föreskrivs fortfarande särskilt om ordnandet av tjänster</a:t>
            </a:r>
            <a:r>
              <a:rPr lang="sv-SE" sz="1600" dirty="0" smtClean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v-SE" sz="1600" dirty="0"/>
              <a:t>De </a:t>
            </a:r>
            <a:r>
              <a:rPr lang="sv-SE" sz="1600" dirty="0" smtClean="0"/>
              <a:t>som </a:t>
            </a:r>
            <a:r>
              <a:rPr lang="sv-SE" sz="1600" dirty="0"/>
              <a:t>ansvarar </a:t>
            </a:r>
            <a:r>
              <a:rPr lang="sv-SE" sz="1600" dirty="0" smtClean="0"/>
              <a:t>för AN-tjänsterna</a:t>
            </a:r>
            <a:r>
              <a:rPr lang="sv-SE" sz="1600" dirty="0"/>
              <a:t>, de som ansvarar för social- och </a:t>
            </a:r>
            <a:r>
              <a:rPr lang="sv-SE" sz="1600" dirty="0" smtClean="0"/>
              <a:t>hälsotjänsterna </a:t>
            </a:r>
            <a:r>
              <a:rPr lang="sv-SE" sz="1600" dirty="0"/>
              <a:t>och de som ansvarar för </a:t>
            </a:r>
            <a:r>
              <a:rPr lang="sv-SE" sz="1600" dirty="0" smtClean="0"/>
              <a:t>FPAs </a:t>
            </a:r>
            <a:r>
              <a:rPr lang="sv-SE" sz="1600" dirty="0"/>
              <a:t>rehabiliteringstjänster får behandla </a:t>
            </a:r>
            <a:r>
              <a:rPr lang="sv-SE" sz="1600" dirty="0" smtClean="0"/>
              <a:t>TYP-kundens </a:t>
            </a:r>
            <a:r>
              <a:rPr lang="sv-SE" sz="1600" dirty="0"/>
              <a:t>uppgifter i ett gemensamt system.</a:t>
            </a:r>
            <a:endParaRPr lang="fi-FI" sz="1600" dirty="0">
              <a:cs typeface="Arial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876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219043"/>
            <a:ext cx="7203017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Monialainen yhteispalvelu TYP </a:t>
            </a:r>
            <a:r>
              <a:rPr lang="fi-FI" sz="2400" u="sng" dirty="0" smtClean="0"/>
              <a:t>1.1.2023 alkaen</a:t>
            </a:r>
            <a:endParaRPr lang="fi-FI" sz="2400" u="sng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9142" y="959921"/>
            <a:ext cx="8497229" cy="41338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1600" dirty="0" smtClean="0">
                <a:ea typeface="+mn-lt"/>
                <a:cs typeface="+mn-lt"/>
              </a:rPr>
              <a:t>HE 84/2022 </a:t>
            </a:r>
            <a:r>
              <a:rPr lang="fi-FI" sz="1600" dirty="0">
                <a:ea typeface="+mn-lt"/>
                <a:cs typeface="+mn-lt"/>
              </a:rPr>
              <a:t>(esitys</a:t>
            </a:r>
            <a:r>
              <a:rPr lang="fi-FI" sz="1600" dirty="0" smtClean="0">
                <a:ea typeface="+mn-lt"/>
                <a:cs typeface="+mn-lt"/>
              </a:rPr>
              <a:t>); jatkoa:</a:t>
            </a:r>
            <a:endParaRPr lang="fi-FI" sz="16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TYP-yhteistoimintamallin paikallisesta johtamisesta, toiminnan resursoinnista ja organisoinnista vastaa edelleen TYP-johtoryhmä. 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TE-toimisto asettaa johtoryhmän uudelleen yhteistyökumppaneita kuullen. Käytännössä johtoryhmää täydennetään hyvinvointialueen osalta. </a:t>
            </a:r>
          </a:p>
          <a:p>
            <a:pPr lvl="2"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solidFill>
                  <a:schemeClr val="tx1"/>
                </a:solidFill>
                <a:ea typeface="+mn-lt"/>
                <a:cs typeface="+mn-lt"/>
              </a:rPr>
              <a:t>Johtoryhmään kuuluvat TE-toimisto, hyvinvointialue, kunta/kunnat ja KELA sekä siihen voi kutsua muita toimijoita.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Johtoryhmien eli TYP-verkostojen lukumäärä ei muutu, ellei siihen paikallisesti koeta tarvetta. </a:t>
            </a:r>
          </a:p>
          <a:p>
            <a:pPr marL="513698" lvl="1" indent="-170815"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Johtoryhmän puheenjohtajana toimii edelleen kuntien nimeämä henkilö. </a:t>
            </a:r>
          </a:p>
          <a:p>
            <a:pPr marL="513698" lvl="1" indent="-170815"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Johtoryhmä päivittää TYP-yhteistyösopimuksen sote-palvelujen resursoinnin osalta.</a:t>
            </a:r>
          </a:p>
          <a:p>
            <a:pPr marL="513698" lvl="1" indent="-170815"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Johtoryhmään kuuluvat kunnat nimeävät edelleen TYP-johtajan. TYP-johtajan TYP-lain mukaiset tehtävät ja oikeudet eivät muutu. </a:t>
            </a:r>
            <a:endParaRPr lang="fi-FI" sz="1600" dirty="0">
              <a:cs typeface="Arial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42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219043"/>
            <a:ext cx="7203017" cy="746936"/>
          </a:xfrm>
        </p:spPr>
        <p:txBody>
          <a:bodyPr>
            <a:normAutofit fontScale="90000"/>
          </a:bodyPr>
          <a:lstStyle/>
          <a:p>
            <a:pPr algn="ctr"/>
            <a:r>
              <a:rPr lang="fi-FI" sz="2400" dirty="0"/>
              <a:t>Sektorsövergripande </a:t>
            </a:r>
            <a:r>
              <a:rPr lang="fi-FI" sz="2400" dirty="0" err="1"/>
              <a:t>samservice</a:t>
            </a:r>
            <a:r>
              <a:rPr lang="fi-FI" sz="2400" dirty="0"/>
              <a:t> </a:t>
            </a:r>
            <a:br>
              <a:rPr lang="fi-FI" sz="2400" dirty="0"/>
            </a:br>
            <a:r>
              <a:rPr lang="fi-FI" sz="2400" dirty="0" err="1"/>
              <a:t>fr.o.m</a:t>
            </a:r>
            <a:r>
              <a:rPr lang="fi-FI" sz="2400" dirty="0"/>
              <a:t>. </a:t>
            </a:r>
            <a:r>
              <a:rPr lang="fi-FI" sz="2400" dirty="0" err="1"/>
              <a:t>den</a:t>
            </a:r>
            <a:r>
              <a:rPr lang="fi-FI" sz="2400" dirty="0"/>
              <a:t> 1 </a:t>
            </a:r>
            <a:r>
              <a:rPr lang="fi-FI" sz="2400" dirty="0" err="1"/>
              <a:t>januari</a:t>
            </a:r>
            <a:r>
              <a:rPr lang="fi-FI" sz="2400" dirty="0"/>
              <a:t> 2023</a:t>
            </a:r>
            <a:endParaRPr lang="fi-FI" sz="2400" u="sng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9142" y="959921"/>
            <a:ext cx="8497229" cy="41338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1600" dirty="0">
                <a:ea typeface="+mn-lt"/>
                <a:cs typeface="+mn-lt"/>
              </a:rPr>
              <a:t>RP</a:t>
            </a:r>
            <a:r>
              <a:rPr lang="fi-FI" sz="1600" dirty="0">
                <a:ea typeface="+mn-lt"/>
                <a:cs typeface="+mn-lt"/>
              </a:rPr>
              <a:t> 84/2022 </a:t>
            </a:r>
            <a:r>
              <a:rPr lang="fi-FI" sz="1600" dirty="0" smtClean="0">
                <a:ea typeface="+mn-lt"/>
                <a:cs typeface="+mn-lt"/>
              </a:rPr>
              <a:t>(</a:t>
            </a:r>
            <a:r>
              <a:rPr lang="fi-FI" sz="1600" dirty="0" err="1" smtClean="0">
                <a:ea typeface="+mn-lt"/>
                <a:cs typeface="+mn-lt"/>
              </a:rPr>
              <a:t>propositionen</a:t>
            </a:r>
            <a:r>
              <a:rPr lang="fi-FI" sz="1600" dirty="0" smtClean="0">
                <a:ea typeface="+mn-lt"/>
                <a:cs typeface="+mn-lt"/>
              </a:rPr>
              <a:t>); </a:t>
            </a:r>
            <a:r>
              <a:rPr lang="fi-FI" sz="1600" dirty="0" err="1" smtClean="0">
                <a:ea typeface="+mn-lt"/>
                <a:cs typeface="+mn-lt"/>
              </a:rPr>
              <a:t>fortsättning</a:t>
            </a:r>
            <a:r>
              <a:rPr lang="fi-FI" sz="1600" dirty="0" smtClean="0">
                <a:ea typeface="+mn-lt"/>
                <a:cs typeface="+mn-lt"/>
              </a:rPr>
              <a:t>:</a:t>
            </a:r>
            <a:endParaRPr lang="fi-FI" sz="16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sv-SE" sz="1600" dirty="0" smtClean="0"/>
              <a:t>TYP-ledningsgruppen </a:t>
            </a:r>
            <a:r>
              <a:rPr lang="sv-SE" sz="1600" dirty="0"/>
              <a:t>svarar fortfarande för den lokala ledningen av </a:t>
            </a:r>
            <a:r>
              <a:rPr lang="sv-SE" sz="1600" dirty="0" smtClean="0"/>
              <a:t>TYP-samarbetsmodellen </a:t>
            </a:r>
            <a:r>
              <a:rPr lang="sv-SE" sz="1600" dirty="0"/>
              <a:t>samt för allokeringen och organiseringen av </a:t>
            </a:r>
            <a:r>
              <a:rPr lang="sv-SE" sz="1600" dirty="0" smtClean="0"/>
              <a:t>TYP-verksamheten.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sv-SE" sz="1600" dirty="0" smtClean="0"/>
              <a:t>AN-byrån </a:t>
            </a:r>
            <a:r>
              <a:rPr lang="sv-SE" sz="1600" dirty="0"/>
              <a:t>tillsätter ledningsgruppen på nytt i samråd med samarbetsparterna. I praktiken kompletteras ledningsgruppen för välfärdsområdets del</a:t>
            </a:r>
            <a:r>
              <a:rPr lang="sv-SE" sz="1600" dirty="0" smtClean="0"/>
              <a:t>.</a:t>
            </a:r>
          </a:p>
          <a:p>
            <a:pPr lvl="2">
              <a:lnSpc>
                <a:spcPct val="100000"/>
              </a:lnSpc>
              <a:spcBef>
                <a:spcPts val="400"/>
              </a:spcBef>
            </a:pPr>
            <a:r>
              <a:rPr lang="sv-SE" sz="1600" dirty="0">
                <a:solidFill>
                  <a:schemeClr val="tx1"/>
                </a:solidFill>
              </a:rPr>
              <a:t>Till ledningsgruppen hör </a:t>
            </a:r>
            <a:r>
              <a:rPr lang="sv-SE" sz="1600" dirty="0" smtClean="0">
                <a:solidFill>
                  <a:schemeClr val="tx1"/>
                </a:solidFill>
              </a:rPr>
              <a:t>AN-byrån</a:t>
            </a:r>
            <a:r>
              <a:rPr lang="sv-SE" sz="1600" dirty="0">
                <a:solidFill>
                  <a:schemeClr val="tx1"/>
                </a:solidFill>
              </a:rPr>
              <a:t>, välfärdsområdet, </a:t>
            </a:r>
            <a:r>
              <a:rPr lang="sv-SE" sz="1600" dirty="0" smtClean="0">
                <a:solidFill>
                  <a:schemeClr val="tx1"/>
                </a:solidFill>
              </a:rPr>
              <a:t>kommunen/kommunerna och FPA. </a:t>
            </a:r>
            <a:r>
              <a:rPr lang="sv-SE" sz="1600" dirty="0">
                <a:solidFill>
                  <a:schemeClr val="tx1"/>
                </a:solidFill>
              </a:rPr>
              <a:t>A</a:t>
            </a:r>
            <a:r>
              <a:rPr lang="sv-SE" sz="1600" dirty="0" smtClean="0">
                <a:solidFill>
                  <a:schemeClr val="tx1"/>
                </a:solidFill>
              </a:rPr>
              <a:t>ndra </a:t>
            </a:r>
            <a:r>
              <a:rPr lang="sv-SE" sz="1600" dirty="0">
                <a:solidFill>
                  <a:schemeClr val="tx1"/>
                </a:solidFill>
              </a:rPr>
              <a:t>aktörer kan bjudas in</a:t>
            </a:r>
            <a:r>
              <a:rPr lang="sv-SE" sz="1600" dirty="0" smtClean="0"/>
              <a:t>.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sv-SE" sz="1600" dirty="0"/>
              <a:t>Antalet </a:t>
            </a:r>
            <a:r>
              <a:rPr lang="sv-SE" sz="1600" dirty="0" smtClean="0"/>
              <a:t>ledningsgrupper (TYP-nätverk) </a:t>
            </a:r>
            <a:r>
              <a:rPr lang="sv-SE" sz="1600" dirty="0"/>
              <a:t>ändras inte om det inte anses finnas behov av det på lokal </a:t>
            </a:r>
            <a:r>
              <a:rPr lang="sv-SE" sz="1600" dirty="0" smtClean="0"/>
              <a:t>nivå.</a:t>
            </a:r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sv-SE" sz="1600" dirty="0"/>
              <a:t>Ordförande för ledningsgruppen är fortfarande en person som kommunerna utser</a:t>
            </a:r>
            <a:r>
              <a:rPr lang="sv-SE" sz="1600" dirty="0" smtClean="0"/>
              <a:t>.</a:t>
            </a:r>
          </a:p>
          <a:p>
            <a:r>
              <a:rPr lang="sv-SE" sz="1600" dirty="0"/>
              <a:t>Ledningsgruppen uppdaterar samarbetsavtalet när det gäller resurserna för social- och </a:t>
            </a:r>
            <a:r>
              <a:rPr lang="sv-SE" sz="1600" dirty="0" smtClean="0"/>
              <a:t>hälsotjänsterna</a:t>
            </a:r>
            <a:r>
              <a:rPr lang="sv-SE" sz="1600" dirty="0"/>
              <a:t>.</a:t>
            </a:r>
          </a:p>
          <a:p>
            <a:r>
              <a:rPr lang="sv-SE" sz="1600" dirty="0"/>
              <a:t>De kommuner som hör till ledningsgruppen utser fortfarande </a:t>
            </a:r>
            <a:r>
              <a:rPr lang="sv-SE" sz="1600" dirty="0" smtClean="0"/>
              <a:t>TYP-direktören</a:t>
            </a:r>
            <a:r>
              <a:rPr lang="sv-SE" sz="1600" dirty="0"/>
              <a:t>. </a:t>
            </a:r>
            <a:r>
              <a:rPr lang="sv-SE" sz="1600" dirty="0" smtClean="0"/>
              <a:t>TYP-direktörens </a:t>
            </a:r>
            <a:r>
              <a:rPr lang="sv-SE" sz="1600" dirty="0"/>
              <a:t>uppgifter och rättigheter enligt </a:t>
            </a:r>
            <a:r>
              <a:rPr lang="sv-SE" sz="1600" dirty="0" smtClean="0"/>
              <a:t>TYP-lagen ändras </a:t>
            </a:r>
            <a:r>
              <a:rPr lang="sv-SE" dirty="0"/>
              <a:t>inte</a:t>
            </a:r>
            <a:r>
              <a:rPr lang="sv-SE" dirty="0" smtClean="0"/>
              <a:t>.</a:t>
            </a:r>
            <a:endParaRPr lang="fi-FI" sz="1800" dirty="0">
              <a:cs typeface="Arial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728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 rot="21024905">
            <a:off x="3386234" y="356735"/>
            <a:ext cx="5322061" cy="11352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600" i="1" dirty="0" smtClean="0"/>
              <a:t>”Kuka </a:t>
            </a:r>
            <a:r>
              <a:rPr lang="fi-FI" sz="1600" i="1" dirty="0"/>
              <a:t>on kokonaiskoordinaatiovastuussa TYP-asiakkaasta tulevaisuudessa, niin että asiakas ei putoa palveluverkosta vastuun ja palveluiden hajautuessa useille tahoille</a:t>
            </a:r>
            <a:r>
              <a:rPr lang="fi-FI" sz="1600" i="1" dirty="0" smtClean="0"/>
              <a:t>?” </a:t>
            </a:r>
            <a:endParaRPr lang="fi-FI" sz="1600" i="1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2.9.2022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275" y="2163658"/>
            <a:ext cx="1435620" cy="2128433"/>
          </a:xfrm>
          <a:prstGeom prst="rect">
            <a:avLst/>
          </a:prstGeom>
        </p:spPr>
      </p:pic>
      <p:sp>
        <p:nvSpPr>
          <p:cNvPr id="11" name="Tekstiruutu 10"/>
          <p:cNvSpPr txBox="1"/>
          <p:nvPr/>
        </p:nvSpPr>
        <p:spPr>
          <a:xfrm rot="20435044">
            <a:off x="6039954" y="1461883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2" name="Tekstiruutu 11"/>
          <p:cNvSpPr txBox="1"/>
          <p:nvPr/>
        </p:nvSpPr>
        <p:spPr>
          <a:xfrm rot="1392171">
            <a:off x="8161155" y="1343564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41753">
            <a:off x="975707" y="871432"/>
            <a:ext cx="1495160" cy="2209266"/>
          </a:xfrm>
          <a:prstGeom prst="rect">
            <a:avLst/>
          </a:prstGeom>
        </p:spPr>
      </p:pic>
      <p:sp>
        <p:nvSpPr>
          <p:cNvPr id="13" name="Tekstiruutu 12"/>
          <p:cNvSpPr txBox="1"/>
          <p:nvPr/>
        </p:nvSpPr>
        <p:spPr>
          <a:xfrm rot="19208133">
            <a:off x="142211" y="1016457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4" name="Tekstiruutu 13"/>
          <p:cNvSpPr txBox="1"/>
          <p:nvPr/>
        </p:nvSpPr>
        <p:spPr>
          <a:xfrm rot="2033440">
            <a:off x="2457676" y="716964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7" name="Suorakulmio 6"/>
          <p:cNvSpPr/>
          <p:nvPr/>
        </p:nvSpPr>
        <p:spPr>
          <a:xfrm>
            <a:off x="779148" y="35350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600" i="1" dirty="0" smtClean="0"/>
              <a:t>”Mikä </a:t>
            </a:r>
            <a:r>
              <a:rPr lang="fi-FI" sz="1600" i="1" dirty="0"/>
              <a:t>tulee olemaan </a:t>
            </a:r>
            <a:r>
              <a:rPr lang="fi-FI" sz="1600" i="1" dirty="0" err="1"/>
              <a:t>TYP:n</a:t>
            </a:r>
            <a:r>
              <a:rPr lang="fi-FI" sz="1600" i="1" dirty="0"/>
              <a:t> rooli tulevaisuudessa? Mitä kaikki uudistukset tulee tarkoittamaan typin työntekijöiden osalta</a:t>
            </a:r>
            <a:r>
              <a:rPr lang="fi-FI" sz="1600" i="1" dirty="0" smtClean="0"/>
              <a:t>?” </a:t>
            </a:r>
            <a:endParaRPr lang="fi-FI" sz="1600" i="1" dirty="0"/>
          </a:p>
        </p:txBody>
      </p:sp>
      <p:sp>
        <p:nvSpPr>
          <p:cNvPr id="15" name="Suorakulmio 14"/>
          <p:cNvSpPr/>
          <p:nvPr/>
        </p:nvSpPr>
        <p:spPr>
          <a:xfrm>
            <a:off x="2667426" y="2064137"/>
            <a:ext cx="3924786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i="1" dirty="0" smtClean="0"/>
              <a:t>”Tuleeko </a:t>
            </a:r>
            <a:r>
              <a:rPr lang="fi-FI" i="1" dirty="0"/>
              <a:t>TYP uuden TYP-lain myötä laajentumaan kuten nyt tehdään kuntakokeiluissa? Miten uuden TYP-lain tultua otetaan huomioon tietojen vaihdon mahdollisuudet toimijoiden </a:t>
            </a:r>
            <a:r>
              <a:rPr lang="fi-FI" i="1" dirty="0" smtClean="0"/>
              <a:t>kesken” </a:t>
            </a:r>
            <a:endParaRPr lang="fi-FI" i="1" dirty="0"/>
          </a:p>
        </p:txBody>
      </p:sp>
      <p:sp>
        <p:nvSpPr>
          <p:cNvPr id="16" name="Suorakulmio 15"/>
          <p:cNvSpPr/>
          <p:nvPr/>
        </p:nvSpPr>
        <p:spPr>
          <a:xfrm>
            <a:off x="175271" y="383136"/>
            <a:ext cx="3147015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i="1" dirty="0"/>
              <a:t>Mitä TYP-työ ministeriön mielestä on? </a:t>
            </a:r>
          </a:p>
        </p:txBody>
      </p:sp>
    </p:spTree>
    <p:extLst>
      <p:ext uri="{BB962C8B-B14F-4D97-AF65-F5344CB8AC3E}">
        <p14:creationId xmlns:p14="http://schemas.microsoft.com/office/powerpoint/2010/main" val="37632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TE-palvelut 2024 –uudistuksen </a:t>
            </a:r>
            <a:br>
              <a:rPr lang="fi-FI" dirty="0"/>
            </a:br>
            <a:r>
              <a:rPr lang="fi-FI" dirty="0"/>
              <a:t>keskeisiä elementtejä</a:t>
            </a:r>
          </a:p>
        </p:txBody>
      </p:sp>
    </p:spTree>
    <p:extLst>
      <p:ext uri="{BB962C8B-B14F-4D97-AF65-F5344CB8AC3E}">
        <p14:creationId xmlns:p14="http://schemas.microsoft.com/office/powerpoint/2010/main" val="276185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759774"/>
            <a:ext cx="7212980" cy="1790700"/>
          </a:xfrm>
        </p:spPr>
        <p:txBody>
          <a:bodyPr>
            <a:normAutofit fontScale="90000"/>
          </a:bodyPr>
          <a:lstStyle/>
          <a:p>
            <a:r>
              <a:rPr lang="sv-SE" dirty="0"/>
              <a:t>Centrala element i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reformen av </a:t>
            </a:r>
            <a:br>
              <a:rPr lang="sv-SE" dirty="0" smtClean="0"/>
            </a:br>
            <a:r>
              <a:rPr lang="sv-SE" dirty="0" smtClean="0"/>
              <a:t>AN-tjänsterna 2024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824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2.9.2022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22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275" y="2163658"/>
            <a:ext cx="1435620" cy="2128433"/>
          </a:xfrm>
          <a:prstGeom prst="rect">
            <a:avLst/>
          </a:prstGeom>
        </p:spPr>
      </p:pic>
      <p:sp>
        <p:nvSpPr>
          <p:cNvPr id="11" name="Tekstiruutu 10"/>
          <p:cNvSpPr txBox="1"/>
          <p:nvPr/>
        </p:nvSpPr>
        <p:spPr>
          <a:xfrm rot="20435044">
            <a:off x="6195060" y="1415268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2" name="Tekstiruutu 11"/>
          <p:cNvSpPr txBox="1"/>
          <p:nvPr/>
        </p:nvSpPr>
        <p:spPr>
          <a:xfrm rot="1392171">
            <a:off x="8161155" y="1343564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41753">
            <a:off x="1195058" y="1059025"/>
            <a:ext cx="1495160" cy="2209266"/>
          </a:xfrm>
          <a:prstGeom prst="rect">
            <a:avLst/>
          </a:prstGeom>
        </p:spPr>
      </p:pic>
      <p:sp>
        <p:nvSpPr>
          <p:cNvPr id="13" name="Tekstiruutu 12"/>
          <p:cNvSpPr txBox="1"/>
          <p:nvPr/>
        </p:nvSpPr>
        <p:spPr>
          <a:xfrm rot="19208133">
            <a:off x="317461" y="1462852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4" name="Tekstiruutu 13"/>
          <p:cNvSpPr txBox="1"/>
          <p:nvPr/>
        </p:nvSpPr>
        <p:spPr>
          <a:xfrm rot="2033440">
            <a:off x="2579092" y="566956"/>
            <a:ext cx="8225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66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5" name="Sisällön paikkamerkki 2"/>
          <p:cNvSpPr txBox="1">
            <a:spLocks/>
          </p:cNvSpPr>
          <p:nvPr/>
        </p:nvSpPr>
        <p:spPr>
          <a:xfrm>
            <a:off x="1942638" y="3398695"/>
            <a:ext cx="4663693" cy="1494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16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i="1" dirty="0" smtClean="0"/>
              <a:t>”Miten </a:t>
            </a:r>
            <a:r>
              <a:rPr lang="fi-FI" i="1" dirty="0"/>
              <a:t>turvaamme alueellisesti riittävät resurssit TYP- yhteistyölle hyvinvointialueiden ja kuntien (tulevat TE- palvelut) välisessä yhteistyössä, jos varsinakaan tuleva lainsäädäntö ei velvoittaisi yhteistyösopimusten tekemistä näiden välille</a:t>
            </a:r>
            <a:r>
              <a:rPr lang="fi-FI" dirty="0" smtClean="0"/>
              <a:t>?”</a:t>
            </a:r>
            <a:endParaRPr lang="fi-FI" dirty="0"/>
          </a:p>
        </p:txBody>
      </p:sp>
      <p:sp>
        <p:nvSpPr>
          <p:cNvPr id="7" name="Suorakulmio 6"/>
          <p:cNvSpPr/>
          <p:nvPr/>
        </p:nvSpPr>
        <p:spPr>
          <a:xfrm>
            <a:off x="204905" y="23455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600" i="1" dirty="0" smtClean="0"/>
              <a:t>”Miten </a:t>
            </a:r>
            <a:r>
              <a:rPr lang="fi-FI" sz="1600" i="1" dirty="0"/>
              <a:t>varmistetaan jatkossa TYP-työhön riittävä </a:t>
            </a:r>
            <a:r>
              <a:rPr lang="fi-FI" sz="1600" i="1" dirty="0" err="1"/>
              <a:t>resurssointi</a:t>
            </a:r>
            <a:r>
              <a:rPr lang="fi-FI" sz="1600" i="1" dirty="0"/>
              <a:t> sekä henkilöstön että palvelujen suhteen</a:t>
            </a:r>
            <a:r>
              <a:rPr lang="fi-FI" sz="1600" i="1" dirty="0" smtClean="0"/>
              <a:t>?”</a:t>
            </a:r>
            <a:endParaRPr lang="fi-FI" sz="1600" i="1" dirty="0"/>
          </a:p>
        </p:txBody>
      </p:sp>
      <p:sp>
        <p:nvSpPr>
          <p:cNvPr id="16" name="Sisällön paikkamerkki 2"/>
          <p:cNvSpPr txBox="1">
            <a:spLocks/>
          </p:cNvSpPr>
          <p:nvPr/>
        </p:nvSpPr>
        <p:spPr>
          <a:xfrm rot="20520576">
            <a:off x="3101454" y="871384"/>
            <a:ext cx="4663693" cy="1457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16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200" kern="1200">
                <a:solidFill>
                  <a:srgbClr val="505050"/>
                </a:solidFill>
                <a:latin typeface="+mn-lt"/>
                <a:ea typeface="+mn-ea"/>
                <a:cs typeface="+mn-cs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i="1" dirty="0" smtClean="0"/>
              <a:t>”</a:t>
            </a:r>
            <a:r>
              <a:rPr lang="fi-FI" dirty="0"/>
              <a:t> </a:t>
            </a:r>
            <a:r>
              <a:rPr lang="fi-FI" i="1" dirty="0"/>
              <a:t>Tuleeko TYP-</a:t>
            </a:r>
            <a:r>
              <a:rPr lang="fi-FI" i="1" dirty="0" err="1"/>
              <a:t>asiakkuuden</a:t>
            </a:r>
            <a:r>
              <a:rPr lang="fi-FI" i="1" dirty="0"/>
              <a:t> aloituskriteerit muuttumaan? Nyt monialaisen yhteispalvelun tarve voidaan tunnistaa jo työnhaun alkupuolelle, mutta kriteerit työttömyyden kestosta eivät vielä täyty TYP-</a:t>
            </a:r>
            <a:r>
              <a:rPr lang="fi-FI" i="1" dirty="0" err="1"/>
              <a:t>asiakkuuden</a:t>
            </a:r>
            <a:r>
              <a:rPr lang="fi-FI" i="1" dirty="0"/>
              <a:t> aloittamiseksi. </a:t>
            </a:r>
            <a:r>
              <a:rPr lang="fi-FI" i="1" dirty="0" smtClean="0"/>
              <a:t>”</a:t>
            </a:r>
            <a:endParaRPr lang="fi-FI" sz="2400" i="1" dirty="0"/>
          </a:p>
        </p:txBody>
      </p:sp>
    </p:spTree>
    <p:extLst>
      <p:ext uri="{BB962C8B-B14F-4D97-AF65-F5344CB8AC3E}">
        <p14:creationId xmlns:p14="http://schemas.microsoft.com/office/powerpoint/2010/main" val="62024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217065"/>
            <a:ext cx="7203018" cy="746936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TE-palvelut 2024 –uudistuksen </a:t>
            </a:r>
            <a:br>
              <a:rPr lang="fi-FI" dirty="0"/>
            </a:br>
            <a:r>
              <a:rPr lang="fi-FI" dirty="0"/>
              <a:t>keskeisiä elementtejä</a:t>
            </a:r>
            <a:endParaRPr lang="fi-FI" sz="1600" b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49" y="1144398"/>
            <a:ext cx="8232853" cy="3561417"/>
          </a:xfrm>
        </p:spPr>
        <p:txBody>
          <a:bodyPr>
            <a:normAutofit fontScale="92500"/>
          </a:bodyPr>
          <a:lstStyle/>
          <a:p>
            <a:r>
              <a:rPr lang="fi-FI" sz="1700" dirty="0">
                <a:ea typeface="Times New Roman" panose="02020603050405020304" pitchFamily="18" charset="0"/>
              </a:rPr>
              <a:t>TE-palvelujen siirto kuntiin </a:t>
            </a:r>
            <a:r>
              <a:rPr lang="fi-FI" sz="1700" dirty="0" smtClean="0">
                <a:ea typeface="Times New Roman" panose="02020603050405020304" pitchFamily="18" charset="0"/>
              </a:rPr>
              <a:t>tarkoittaa, että kunnasta tulee työllisyysviranomainen 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fi-FI" sz="1700" dirty="0" smtClean="0"/>
              <a:t>Palvelut </a:t>
            </a:r>
            <a:r>
              <a:rPr lang="fi-FI" sz="1700" dirty="0"/>
              <a:t>toteutetaan </a:t>
            </a:r>
            <a:r>
              <a:rPr lang="fi-FI" sz="1700" dirty="0" smtClean="0"/>
              <a:t>yhteistyössä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i-FI" sz="1700" dirty="0"/>
              <a:t>Kunnat tekevät tiivistä yhteistyötä hyvinvointialueiden kanssa. </a:t>
            </a:r>
            <a:endParaRPr lang="fi-FI" sz="17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i-FI" sz="1700" dirty="0" smtClean="0"/>
              <a:t>Kunnat </a:t>
            </a:r>
            <a:r>
              <a:rPr lang="fi-FI" sz="1700" dirty="0"/>
              <a:t>tuottavat yrityspalveluita yhteistyössä mm. ELY-keskusten ja yritystukijärjestelmien kanssa.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i-FI" sz="1700" dirty="0">
                <a:ea typeface="Times New Roman" panose="02020603050405020304" pitchFamily="18" charset="0"/>
              </a:rPr>
              <a:t>Valtiolla säilyy kokonaisvastuu työllisyydenhoidosta.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700" dirty="0"/>
              <a:t>Uudistuksen keskiössä on nk. kannustava rahoitusmalli. Se tarkoittaa, että kunnilla on jatkossa suurempi vastuu työllisyydenhoidon kustannuksista. Vastaavasti työttömyysjaksoja lyhentävä kunta hyötyy taloudellisesti, kun kuntalainen työllistyy.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fi-FI" sz="1700" dirty="0"/>
              <a:t>TE-toimistojen henkilöstö siirtyy kuntiin liikkeenluovutuksella ns. vanhoina työntekijöinä</a:t>
            </a:r>
            <a:r>
              <a:rPr lang="fi-FI" sz="1700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700" dirty="0"/>
              <a:t>Uudistuksen yhteydessä toteutetaan muutosohjelma, jonka avulla tuetaan henkilöstöä muutokseen valmistautumisessa ja uudistuksen toimeenpanossa.</a:t>
            </a:r>
          </a:p>
          <a:p>
            <a:endParaRPr lang="fi-FI" sz="1700" dirty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90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217065"/>
            <a:ext cx="7203018" cy="746936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Centrala element i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reformen av AN-tjänsterna </a:t>
            </a:r>
            <a:r>
              <a:rPr lang="sv-SE" dirty="0"/>
              <a:t>2024</a:t>
            </a:r>
            <a:endParaRPr lang="fi-FI" sz="1600" b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49" y="1001172"/>
            <a:ext cx="8232853" cy="3741814"/>
          </a:xfrm>
        </p:spPr>
        <p:txBody>
          <a:bodyPr>
            <a:normAutofit fontScale="92500"/>
          </a:bodyPr>
          <a:lstStyle/>
          <a:p>
            <a:r>
              <a:rPr lang="sv-SE" dirty="0"/>
              <a:t>Överföringen av </a:t>
            </a:r>
            <a:r>
              <a:rPr lang="sv-SE" dirty="0" smtClean="0"/>
              <a:t>AN-tjänsterna </a:t>
            </a:r>
            <a:r>
              <a:rPr lang="sv-SE" dirty="0"/>
              <a:t>till kommunerna innebär att kommunen blir </a:t>
            </a:r>
            <a:r>
              <a:rPr lang="sv-SE" dirty="0" smtClean="0"/>
              <a:t>sysselsättningsmyndighet</a:t>
            </a:r>
          </a:p>
          <a:p>
            <a:pPr>
              <a:spcBef>
                <a:spcPts val="400"/>
              </a:spcBef>
            </a:pPr>
            <a:r>
              <a:rPr lang="sv-SE" dirty="0"/>
              <a:t>Tjänsterna genomförs i samarbete</a:t>
            </a:r>
          </a:p>
          <a:p>
            <a:pPr lvl="1"/>
            <a:r>
              <a:rPr lang="sv-SE" sz="1500" dirty="0"/>
              <a:t>Kommunerna har ett nära samarbete med välfärdsområdena.</a:t>
            </a:r>
          </a:p>
          <a:p>
            <a:pPr lvl="1"/>
            <a:r>
              <a:rPr lang="sv-SE" sz="1500" dirty="0"/>
              <a:t>Kommunerna producerar företagstjänster i samarbete med bl.a. </a:t>
            </a:r>
            <a:r>
              <a:rPr lang="sv-SE" sz="1500" dirty="0" smtClean="0"/>
              <a:t>NTM-centralerna </a:t>
            </a:r>
            <a:r>
              <a:rPr lang="sv-SE" sz="1500" dirty="0"/>
              <a:t>och företagsstödssystemen.</a:t>
            </a:r>
          </a:p>
          <a:p>
            <a:pPr lvl="1"/>
            <a:r>
              <a:rPr lang="sv-SE" sz="1500" dirty="0"/>
              <a:t>Staten behåller det övergripande ansvaret för skötseln av sysselsättningen.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dirty="0"/>
              <a:t>Den </a:t>
            </a:r>
            <a:r>
              <a:rPr lang="sv-SE" dirty="0" smtClean="0"/>
              <a:t>s.k. uppmuntrande </a:t>
            </a:r>
            <a:r>
              <a:rPr lang="sv-SE" dirty="0"/>
              <a:t>finansieringsmodellen står i centrum för reformen. Det innebär att kommunerna i fortsättningen har ett större ansvar för kostnaderna för skötseln av sysselsättningen. På motsvarande sätt har kommuner som förkortar arbetslöshetsperioderna ekonomisk nytta när kommuninvånaren blir sysselsatt</a:t>
            </a:r>
            <a:r>
              <a:rPr lang="sv-SE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dirty="0" smtClean="0"/>
              <a:t>AN-byråernas </a:t>
            </a:r>
            <a:r>
              <a:rPr lang="sv-SE" dirty="0"/>
              <a:t>personal övergår till kommunerna genom överlåtelse av rörelse som s.k. gamla arbetstagare</a:t>
            </a:r>
            <a:r>
              <a:rPr lang="sv-SE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dirty="0"/>
              <a:t>I samband med reformen genomförs ett förändringsprogram med hjälp av vilket personalen stöds med förberedelserna inför ändringen och genomförandet av reformen.</a:t>
            </a:r>
            <a:endParaRPr lang="fi-FI" sz="1700" dirty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431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Ministerityöryhmän linjauksia jatkovalmisteluun </a:t>
            </a:r>
            <a:r>
              <a:rPr lang="fi-FI" sz="1600" b="0" dirty="0" smtClean="0"/>
              <a:t>(tiedote julkaistu 7.7.2022)</a:t>
            </a:r>
            <a:endParaRPr lang="fi-FI" sz="1600" b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6347" y="1218738"/>
            <a:ext cx="8143643" cy="3335527"/>
          </a:xfrm>
        </p:spPr>
        <p:txBody>
          <a:bodyPr>
            <a:normAutofit/>
          </a:bodyPr>
          <a:lstStyle/>
          <a:p>
            <a:r>
              <a:rPr lang="fi-FI" dirty="0"/>
              <a:t>Poikkeaminen järjestämisvastuulle asetetuista </a:t>
            </a:r>
            <a:r>
              <a:rPr lang="fi-FI" dirty="0" smtClean="0"/>
              <a:t>vaatimuksista: Työvoimapohjan </a:t>
            </a:r>
            <a:r>
              <a:rPr lang="fi-FI" dirty="0"/>
              <a:t>17 000 </a:t>
            </a:r>
            <a:r>
              <a:rPr lang="fi-FI" dirty="0" smtClean="0"/>
              <a:t>henkilön </a:t>
            </a:r>
            <a:r>
              <a:rPr lang="fi-FI" dirty="0"/>
              <a:t>alaraja poistetaan. </a:t>
            </a:r>
            <a:r>
              <a:rPr lang="fi-FI" dirty="0" smtClean="0"/>
              <a:t>Poikkeuslupaa voi hakea tietyistä syistä. </a:t>
            </a:r>
            <a:r>
              <a:rPr lang="fi-FI" dirty="0"/>
              <a:t>P</a:t>
            </a:r>
            <a:r>
              <a:rPr lang="fi-FI" dirty="0" smtClean="0"/>
              <a:t>oikkeuslupia </a:t>
            </a:r>
            <a:r>
              <a:rPr lang="fi-FI" dirty="0"/>
              <a:t>koskisi vaatimus siitä, että kunta tai työllisyysalue on osoittanut riittävät taloudelliset ja henkilöstöresurssit työllisyyspalvelujen järjestämiseksi, ja ettei palvelutaso heikkenisi poikkeuksen seurauksena. </a:t>
            </a:r>
            <a:endParaRPr lang="fi-FI" dirty="0" smtClean="0"/>
          </a:p>
          <a:p>
            <a:r>
              <a:rPr lang="fi-FI" dirty="0"/>
              <a:t>Esitykseen </a:t>
            </a:r>
            <a:r>
              <a:rPr lang="fi-FI" dirty="0" smtClean="0"/>
              <a:t>lisätty </a:t>
            </a:r>
            <a:r>
              <a:rPr lang="fi-FI" dirty="0"/>
              <a:t>uusi pykälä liittyen palveluiden </a:t>
            </a:r>
            <a:r>
              <a:rPr lang="fi-FI" dirty="0" smtClean="0"/>
              <a:t>tuottamiseen. Yhteistoiminnassa </a:t>
            </a:r>
            <a:r>
              <a:rPr lang="fi-FI" dirty="0"/>
              <a:t>olevat kunnat voisivat sopia viranomaiselle kuuluvan toimivallan käyttämisestä kuntalain säännöksistä poiketen</a:t>
            </a:r>
            <a:r>
              <a:rPr lang="fi-FI" dirty="0" smtClean="0"/>
              <a:t>.</a:t>
            </a:r>
          </a:p>
          <a:p>
            <a:r>
              <a:rPr lang="fi-FI" dirty="0"/>
              <a:t>Kunnat voisivat saada palkkatukea myös jatkossa</a:t>
            </a:r>
          </a:p>
          <a:p>
            <a:r>
              <a:rPr lang="fi-FI" dirty="0"/>
              <a:t>Kunnille tulisi käyttövelvoite valtion </a:t>
            </a:r>
            <a:r>
              <a:rPr lang="fi-FI" dirty="0" smtClean="0"/>
              <a:t>asiakastietojärjestelmään.</a:t>
            </a:r>
          </a:p>
          <a:p>
            <a:r>
              <a:rPr lang="fi-FI" dirty="0"/>
              <a:t>Uutta työvoimapalvelumallia (POMA) koskevia säädösmuutoksia ei tehdä tässä vaiheessa, malli ollut käytössä vasta muutaman kuukauden.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812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Ministerarbetsgruppens riktlinjer för den fortsatta beredningen </a:t>
            </a:r>
            <a:r>
              <a:rPr lang="sv-SE" sz="1800" b="0" dirty="0" smtClean="0"/>
              <a:t>(</a:t>
            </a:r>
            <a:r>
              <a:rPr lang="fi-FI" sz="1600" b="0" dirty="0" err="1"/>
              <a:t>pressmeddelande</a:t>
            </a:r>
            <a:r>
              <a:rPr lang="fi-FI" sz="1600" b="0" dirty="0"/>
              <a:t> </a:t>
            </a:r>
            <a:r>
              <a:rPr lang="fi-FI" sz="1600" b="0" dirty="0" err="1"/>
              <a:t>publicerat</a:t>
            </a:r>
            <a:r>
              <a:rPr lang="fi-FI" sz="1600" b="0" dirty="0"/>
              <a:t> </a:t>
            </a:r>
            <a:r>
              <a:rPr lang="fi-FI" sz="1600" b="0" dirty="0" err="1"/>
              <a:t>den</a:t>
            </a:r>
            <a:r>
              <a:rPr lang="fi-FI" sz="1600" b="0" dirty="0"/>
              <a:t> 7 </a:t>
            </a:r>
            <a:r>
              <a:rPr lang="fi-FI" sz="1600" b="0" dirty="0" err="1"/>
              <a:t>juli</a:t>
            </a:r>
            <a:r>
              <a:rPr lang="fi-FI" sz="1600" b="0" dirty="0"/>
              <a:t> 2022</a:t>
            </a:r>
            <a:r>
              <a:rPr lang="sv-SE" sz="1600" b="0" dirty="0" smtClean="0"/>
              <a:t>)</a:t>
            </a:r>
            <a:endParaRPr lang="fi-FI" sz="1600" b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6347" y="1218738"/>
            <a:ext cx="8143643" cy="3335527"/>
          </a:xfrm>
        </p:spPr>
        <p:txBody>
          <a:bodyPr>
            <a:normAutofit lnSpcReduction="10000"/>
          </a:bodyPr>
          <a:lstStyle/>
          <a:p>
            <a:r>
              <a:rPr lang="sv-SE" dirty="0"/>
              <a:t>Undantag från de krav som ställs på </a:t>
            </a:r>
            <a:r>
              <a:rPr lang="sv-SE" dirty="0" smtClean="0"/>
              <a:t>organiseringsansvaret</a:t>
            </a:r>
            <a:r>
              <a:rPr lang="fi-FI" dirty="0" smtClean="0"/>
              <a:t>: </a:t>
            </a:r>
            <a:r>
              <a:rPr lang="fi-FI" dirty="0"/>
              <a:t>N</a:t>
            </a:r>
            <a:r>
              <a:rPr lang="fi-FI" dirty="0" smtClean="0"/>
              <a:t>edre </a:t>
            </a:r>
            <a:r>
              <a:rPr lang="fi-FI" dirty="0" err="1"/>
              <a:t>gränsen</a:t>
            </a:r>
            <a:r>
              <a:rPr lang="fi-FI" dirty="0"/>
              <a:t> för arbetskraftsunderlaget </a:t>
            </a:r>
            <a:r>
              <a:rPr lang="fi-FI" dirty="0" err="1"/>
              <a:t>på</a:t>
            </a:r>
            <a:r>
              <a:rPr lang="fi-FI" dirty="0"/>
              <a:t> 17 000 </a:t>
            </a:r>
            <a:r>
              <a:rPr lang="fi-FI" dirty="0" err="1" smtClean="0"/>
              <a:t>personer</a:t>
            </a:r>
            <a:r>
              <a:rPr lang="fi-FI" dirty="0" smtClean="0"/>
              <a:t> </a:t>
            </a:r>
            <a:r>
              <a:rPr lang="fi-FI" dirty="0" err="1"/>
              <a:t>slopas</a:t>
            </a:r>
            <a:r>
              <a:rPr lang="fi-FI" dirty="0"/>
              <a:t>. </a:t>
            </a:r>
            <a:r>
              <a:rPr lang="fi-FI" dirty="0" err="1"/>
              <a:t>Undantag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</a:t>
            </a:r>
            <a:r>
              <a:rPr lang="fi-FI" dirty="0" err="1"/>
              <a:t>organiseringsansvaret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 smtClean="0"/>
              <a:t>sökas</a:t>
            </a:r>
            <a:r>
              <a:rPr lang="fi-FI" dirty="0" smtClean="0"/>
              <a:t> </a:t>
            </a:r>
            <a:r>
              <a:rPr lang="fi-FI" dirty="0"/>
              <a:t>av </a:t>
            </a:r>
            <a:r>
              <a:rPr lang="fi-FI" dirty="0" err="1"/>
              <a:t>vissa</a:t>
            </a:r>
            <a:r>
              <a:rPr lang="fi-FI" dirty="0"/>
              <a:t> </a:t>
            </a:r>
            <a:r>
              <a:rPr lang="fi-FI" dirty="0" err="1" smtClean="0"/>
              <a:t>skäl</a:t>
            </a:r>
            <a:r>
              <a:rPr lang="fi-FI" dirty="0" smtClean="0"/>
              <a:t>. </a:t>
            </a:r>
            <a:r>
              <a:rPr lang="fi-FI" dirty="0"/>
              <a:t>I </a:t>
            </a:r>
            <a:r>
              <a:rPr lang="fi-FI" dirty="0" err="1"/>
              <a:t>fråga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alla </a:t>
            </a:r>
            <a:r>
              <a:rPr lang="fi-FI" dirty="0" err="1"/>
              <a:t>undantag</a:t>
            </a:r>
            <a:r>
              <a:rPr lang="fi-FI" dirty="0"/>
              <a:t> </a:t>
            </a:r>
            <a:r>
              <a:rPr lang="fi-FI" dirty="0" err="1"/>
              <a:t>gäller</a:t>
            </a:r>
            <a:r>
              <a:rPr lang="fi-FI" dirty="0"/>
              <a:t> </a:t>
            </a:r>
            <a:r>
              <a:rPr lang="fi-FI" dirty="0" err="1"/>
              <a:t>kravet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kommunen</a:t>
            </a:r>
            <a:r>
              <a:rPr lang="fi-FI" dirty="0"/>
              <a:t> eller </a:t>
            </a:r>
            <a:r>
              <a:rPr lang="fi-FI" dirty="0" err="1"/>
              <a:t>sysselsättningsområdet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anvisat</a:t>
            </a:r>
            <a:r>
              <a:rPr lang="fi-FI" dirty="0"/>
              <a:t> </a:t>
            </a:r>
            <a:r>
              <a:rPr lang="fi-FI" dirty="0" err="1"/>
              <a:t>tillräckliga</a:t>
            </a:r>
            <a:r>
              <a:rPr lang="fi-FI" dirty="0"/>
              <a:t> </a:t>
            </a:r>
            <a:r>
              <a:rPr lang="fi-FI" dirty="0" err="1"/>
              <a:t>ekonomiska</a:t>
            </a:r>
            <a:r>
              <a:rPr lang="fi-FI" dirty="0"/>
              <a:t> </a:t>
            </a:r>
            <a:r>
              <a:rPr lang="fi-FI" dirty="0" err="1"/>
              <a:t>resurser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personalresurser</a:t>
            </a:r>
            <a:r>
              <a:rPr lang="fi-FI" dirty="0"/>
              <a:t> för </a:t>
            </a:r>
            <a:r>
              <a:rPr lang="fi-FI" dirty="0" err="1"/>
              <a:t>ordnandet</a:t>
            </a:r>
            <a:r>
              <a:rPr lang="fi-FI" dirty="0"/>
              <a:t> av </a:t>
            </a:r>
            <a:r>
              <a:rPr lang="fi-FI" dirty="0" err="1"/>
              <a:t>sysselsättningstjänster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servicenivån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försämras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följd</a:t>
            </a:r>
            <a:r>
              <a:rPr lang="fi-FI" dirty="0"/>
              <a:t> av </a:t>
            </a:r>
            <a:r>
              <a:rPr lang="fi-FI" dirty="0" err="1"/>
              <a:t>undantaget</a:t>
            </a:r>
            <a:r>
              <a:rPr lang="fi-FI" dirty="0"/>
              <a:t>. </a:t>
            </a:r>
            <a:r>
              <a:rPr lang="fi-FI" dirty="0" smtClean="0"/>
              <a:t> </a:t>
            </a:r>
          </a:p>
          <a:p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propositionen</a:t>
            </a:r>
            <a:r>
              <a:rPr lang="fi-FI" dirty="0"/>
              <a:t> </a:t>
            </a:r>
            <a:r>
              <a:rPr lang="fi-FI" dirty="0" err="1"/>
              <a:t>fogades</a:t>
            </a:r>
            <a:r>
              <a:rPr lang="fi-FI" dirty="0"/>
              <a:t> en </a:t>
            </a:r>
            <a:r>
              <a:rPr lang="fi-FI" dirty="0" err="1"/>
              <a:t>ny</a:t>
            </a:r>
            <a:r>
              <a:rPr lang="fi-FI" dirty="0"/>
              <a:t> </a:t>
            </a:r>
            <a:r>
              <a:rPr lang="fi-FI" dirty="0" err="1"/>
              <a:t>paragraf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produktion av </a:t>
            </a:r>
            <a:r>
              <a:rPr lang="fi-FI" dirty="0" err="1"/>
              <a:t>tjänster</a:t>
            </a:r>
            <a:r>
              <a:rPr lang="fi-FI" dirty="0"/>
              <a:t>. </a:t>
            </a:r>
            <a:r>
              <a:rPr lang="fi-FI" dirty="0" err="1"/>
              <a:t>Kommuner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samarbetar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avtala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utövandet</a:t>
            </a:r>
            <a:r>
              <a:rPr lang="fi-FI" dirty="0"/>
              <a:t> av </a:t>
            </a:r>
            <a:r>
              <a:rPr lang="fi-FI" dirty="0" err="1" smtClean="0"/>
              <a:t>myndigheternas</a:t>
            </a:r>
            <a:r>
              <a:rPr lang="fi-FI" dirty="0" smtClean="0"/>
              <a:t> </a:t>
            </a:r>
            <a:r>
              <a:rPr lang="fi-FI" dirty="0" err="1"/>
              <a:t>befogenheter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avvikelse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</a:t>
            </a:r>
            <a:r>
              <a:rPr lang="fi-FI" dirty="0" err="1"/>
              <a:t>bestämmelserna</a:t>
            </a:r>
            <a:r>
              <a:rPr lang="fi-FI" dirty="0"/>
              <a:t> i </a:t>
            </a:r>
            <a:r>
              <a:rPr lang="fi-FI" dirty="0" err="1"/>
              <a:t>kommunallagen</a:t>
            </a:r>
            <a:r>
              <a:rPr lang="fi-FI" dirty="0" smtClean="0"/>
              <a:t>.</a:t>
            </a:r>
          </a:p>
          <a:p>
            <a:r>
              <a:rPr lang="fi-FI" dirty="0" err="1"/>
              <a:t>Kommuner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få</a:t>
            </a:r>
            <a:r>
              <a:rPr lang="fi-FI" dirty="0"/>
              <a:t> </a:t>
            </a:r>
            <a:r>
              <a:rPr lang="fi-FI" dirty="0" err="1"/>
              <a:t>lönesubvention</a:t>
            </a:r>
            <a:r>
              <a:rPr lang="fi-FI" dirty="0"/>
              <a:t> </a:t>
            </a:r>
            <a:r>
              <a:rPr lang="fi-FI" dirty="0" err="1"/>
              <a:t>även</a:t>
            </a:r>
            <a:r>
              <a:rPr lang="fi-FI" dirty="0"/>
              <a:t> i </a:t>
            </a:r>
            <a:r>
              <a:rPr lang="fi-FI" dirty="0" err="1"/>
              <a:t>fortsättningen</a:t>
            </a:r>
            <a:endParaRPr lang="fi-FI" dirty="0"/>
          </a:p>
          <a:p>
            <a:r>
              <a:rPr lang="fi-FI" dirty="0" err="1" smtClean="0"/>
              <a:t>Kommunerna</a:t>
            </a:r>
            <a:r>
              <a:rPr lang="fi-FI" dirty="0" smtClean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åläggas</a:t>
            </a:r>
            <a:r>
              <a:rPr lang="fi-FI" dirty="0"/>
              <a:t> en </a:t>
            </a:r>
            <a:r>
              <a:rPr lang="fi-FI" dirty="0" err="1"/>
              <a:t>skyldighet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använda</a:t>
            </a:r>
            <a:r>
              <a:rPr lang="fi-FI" dirty="0"/>
              <a:t> </a:t>
            </a:r>
            <a:r>
              <a:rPr lang="fi-FI" dirty="0" err="1"/>
              <a:t>statens</a:t>
            </a:r>
            <a:r>
              <a:rPr lang="fi-FI" dirty="0"/>
              <a:t> </a:t>
            </a:r>
            <a:r>
              <a:rPr lang="fi-FI" dirty="0" err="1"/>
              <a:t>kundinformationssystem</a:t>
            </a:r>
            <a:r>
              <a:rPr lang="fi-FI" dirty="0"/>
              <a:t> </a:t>
            </a:r>
            <a:endParaRPr lang="fi-FI" dirty="0" smtClean="0"/>
          </a:p>
          <a:p>
            <a:r>
              <a:rPr lang="sv-SE" dirty="0"/>
              <a:t>Författningsändringar som gäller den nya modellen för arbetskraftsservice (POMA) görs inte i detta skede, modellen har varit i bruk endast några månader.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64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Line 18"/>
          <p:cNvSpPr>
            <a:spLocks noChangeShapeType="1"/>
          </p:cNvSpPr>
          <p:nvPr/>
        </p:nvSpPr>
        <p:spPr bwMode="auto">
          <a:xfrm flipH="1" flipV="1">
            <a:off x="4473998" y="2489092"/>
            <a:ext cx="18621" cy="418747"/>
          </a:xfrm>
          <a:prstGeom prst="line">
            <a:avLst/>
          </a:prstGeom>
          <a:noFill/>
          <a:ln w="9525" cap="flat">
            <a:solidFill>
              <a:srgbClr val="5959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1" name="Suora yhdysviiva 10"/>
          <p:cNvCxnSpPr>
            <a:stCxn id="2" idx="0"/>
            <a:endCxn id="16" idx="0"/>
          </p:cNvCxnSpPr>
          <p:nvPr/>
        </p:nvCxnSpPr>
        <p:spPr>
          <a:xfrm>
            <a:off x="3915752" y="2789617"/>
            <a:ext cx="34191" cy="12298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32785" y="64358"/>
            <a:ext cx="7739615" cy="974270"/>
          </a:xfrm>
        </p:spPr>
        <p:txBody>
          <a:bodyPr>
            <a:normAutofit/>
          </a:bodyPr>
          <a:lstStyle/>
          <a:p>
            <a:r>
              <a:rPr lang="fi-FI" sz="2400" dirty="0"/>
              <a:t>TE-palvelut 2024 -uudistuksen </a:t>
            </a:r>
            <a:r>
              <a:rPr lang="fi-FI" sz="2400" dirty="0" smtClean="0"/>
              <a:t>aikataulu / </a:t>
            </a:r>
            <a:br>
              <a:rPr lang="fi-FI" sz="2400" dirty="0" smtClean="0"/>
            </a:br>
            <a:r>
              <a:rPr lang="sv-SE" sz="2400" dirty="0" smtClean="0"/>
              <a:t>Tidsplan </a:t>
            </a:r>
            <a:r>
              <a:rPr lang="sv-SE" sz="2400" dirty="0"/>
              <a:t>för reformen AN-tjänsterna </a:t>
            </a:r>
            <a:r>
              <a:rPr lang="sv-SE" sz="2400" dirty="0" smtClean="0"/>
              <a:t>2024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702107"/>
            <a:ext cx="683568" cy="20110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04BABE-377C-4042-9CE4-D8BB0ACFBA08}" type="datetime1">
              <a:rPr kumimoji="0" lang="fi-FI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2.9.2022</a:t>
            </a:fld>
            <a:endParaRPr kumimoji="0" lang="fi-FI" sz="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-1" y="4702107"/>
            <a:ext cx="404211" cy="20110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1DD0D-7089-48C5-B116-A19F892CF1D9}" type="slidenum">
              <a:rPr kumimoji="0" lang="fi-FI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r>
              <a:rPr kumimoji="0" lang="fi-FI" sz="8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  <a:r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|</a:t>
            </a:r>
            <a:endParaRPr kumimoji="0" lang="fi-FI" sz="6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80" name="Ryhmä 79"/>
          <p:cNvGrpSpPr/>
          <p:nvPr/>
        </p:nvGrpSpPr>
        <p:grpSpPr>
          <a:xfrm>
            <a:off x="426512" y="1461121"/>
            <a:ext cx="8402008" cy="2753314"/>
            <a:chOff x="217934" y="1687989"/>
            <a:chExt cx="8402008" cy="2753314"/>
          </a:xfrm>
        </p:grpSpPr>
        <p:sp>
          <p:nvSpPr>
            <p:cNvPr id="6" name="Tekstiruutu 5"/>
            <p:cNvSpPr txBox="1"/>
            <p:nvPr/>
          </p:nvSpPr>
          <p:spPr>
            <a:xfrm>
              <a:off x="217934" y="1796490"/>
              <a:ext cx="1484381" cy="430887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HE </a:t>
              </a:r>
              <a:r>
                <a:rPr kumimoji="0" lang="fi-FI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lausuntokierrokselle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toukokuu </a:t>
              </a:r>
              <a:r>
                <a:rPr kumimoji="0" lang="fi-FI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2022</a:t>
              </a:r>
            </a:p>
          </p:txBody>
        </p:sp>
        <p:sp>
          <p:nvSpPr>
            <p:cNvPr id="7" name="Tekstiruutu 6"/>
            <p:cNvSpPr txBox="1"/>
            <p:nvPr/>
          </p:nvSpPr>
          <p:spPr>
            <a:xfrm>
              <a:off x="2365991" y="1687989"/>
              <a:ext cx="1763303" cy="615553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Lait </a:t>
              </a:r>
              <a:r>
                <a:rPr kumimoji="0" lang="fi-FI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vahvistetaan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100" b="1" dirty="0">
                  <a:solidFill>
                    <a:prstClr val="black"/>
                  </a:solidFill>
                  <a:latin typeface="Arial"/>
                </a:rPr>
                <a:t>m</a:t>
              </a:r>
              <a:r>
                <a:rPr lang="fi-FI" sz="1100" b="1" noProof="0" dirty="0" err="1" smtClean="0">
                  <a:solidFill>
                    <a:prstClr val="black"/>
                  </a:solidFill>
                  <a:latin typeface="Arial"/>
                </a:rPr>
                <a:t>aaliskuun</a:t>
              </a:r>
              <a:r>
                <a:rPr lang="fi-FI" sz="1100" b="1" noProof="0" dirty="0" smtClean="0">
                  <a:solidFill>
                    <a:prstClr val="black"/>
                  </a:solidFill>
                  <a:latin typeface="Arial"/>
                </a:rPr>
                <a:t> 2023 loppuun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100" b="1" noProof="0" dirty="0" smtClean="0">
                  <a:solidFill>
                    <a:prstClr val="black"/>
                  </a:solidFill>
                  <a:latin typeface="Arial"/>
                </a:rPr>
                <a:t>mennessä</a:t>
              </a: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 </a:t>
              </a:r>
              <a:endPara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Tekstiruutu 7"/>
            <p:cNvSpPr txBox="1"/>
            <p:nvPr/>
          </p:nvSpPr>
          <p:spPr>
            <a:xfrm>
              <a:off x="4434070" y="3671862"/>
              <a:ext cx="2766406" cy="76944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Valtion </a:t>
              </a:r>
              <a:r>
                <a:rPr kumimoji="0" lang="fi-FI" sz="11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yt</a:t>
              </a:r>
              <a:r>
                <a:rPr kumimoji="0" lang="fi-FI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-prosessi: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100" dirty="0" smtClean="0">
                  <a:solidFill>
                    <a:prstClr val="black"/>
                  </a:solidFill>
                  <a:latin typeface="Arial"/>
                </a:rPr>
                <a:t>Virastokohtaiset neuvottelut</a:t>
              </a:r>
              <a:endParaRPr kumimoji="0" lang="fi-FI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marraskuu </a:t>
              </a: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</a:rPr>
                <a:t>2023/tammikuu</a:t>
              </a:r>
              <a:r>
                <a:rPr kumimoji="0" lang="fi-FI" sz="1100" b="1" i="0" u="none" strike="noStrike" kern="120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"/>
                </a:rPr>
                <a:t> 2024</a:t>
              </a: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</a:rPr>
                <a:t> </a:t>
              </a:r>
              <a:r>
                <a:rPr kumimoji="0" lang="fi-FI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– lokakuu 2024</a:t>
              </a:r>
            </a:p>
          </p:txBody>
        </p:sp>
        <p:sp>
          <p:nvSpPr>
            <p:cNvPr id="13" name="Tekstiruutu 12"/>
            <p:cNvSpPr txBox="1"/>
            <p:nvPr/>
          </p:nvSpPr>
          <p:spPr>
            <a:xfrm>
              <a:off x="1018955" y="2194616"/>
              <a:ext cx="1069203" cy="430887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HE </a:t>
              </a:r>
              <a:r>
                <a:rPr kumimoji="0" lang="fi-FI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eduskunnalle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syyskuu 2022</a:t>
              </a:r>
              <a:endPara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Tekstiruutu 13"/>
            <p:cNvSpPr txBox="1"/>
            <p:nvPr/>
          </p:nvSpPr>
          <p:spPr>
            <a:xfrm>
              <a:off x="3858192" y="2094365"/>
              <a:ext cx="1231106" cy="60016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Kuntien </a:t>
              </a:r>
              <a:r>
                <a:rPr kumimoji="0" lang="fi-FI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sopimukset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100" noProof="0" dirty="0" smtClean="0">
                  <a:latin typeface="Arial"/>
                </a:rPr>
                <a:t>ja poikkeusluvat</a:t>
              </a:r>
              <a:endParaRPr kumimoji="0" lang="fi-FI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100" b="1" dirty="0" smtClean="0">
                  <a:solidFill>
                    <a:prstClr val="black"/>
                  </a:solidFill>
                  <a:latin typeface="Arial"/>
                </a:rPr>
                <a:t>31.10.</a:t>
              </a: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</a:rPr>
                <a:t>2023</a:t>
              </a:r>
              <a:endPara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5" name="Tekstiruutu 14"/>
            <p:cNvSpPr txBox="1"/>
            <p:nvPr/>
          </p:nvSpPr>
          <p:spPr>
            <a:xfrm>
              <a:off x="7092280" y="3766269"/>
              <a:ext cx="1527662" cy="430887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Järjestämisvastuu siirtyy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1.1.2025</a:t>
              </a: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fi-FI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endPara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287336" y="3059347"/>
              <a:ext cx="7703949" cy="29671"/>
            </a:xfrm>
            <a:prstGeom prst="line">
              <a:avLst/>
            </a:prstGeom>
            <a:noFill/>
            <a:ln w="9525" cap="flat">
              <a:solidFill>
                <a:srgbClr val="59595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1" name="Ryhmä 20"/>
            <p:cNvGrpSpPr/>
            <p:nvPr/>
          </p:nvGrpSpPr>
          <p:grpSpPr>
            <a:xfrm>
              <a:off x="252412" y="2349735"/>
              <a:ext cx="125413" cy="771524"/>
              <a:chOff x="252412" y="1997075"/>
              <a:chExt cx="125413" cy="771524"/>
            </a:xfrm>
          </p:grpSpPr>
          <p:sp>
            <p:nvSpPr>
              <p:cNvPr id="70" name="Line 6"/>
              <p:cNvSpPr>
                <a:spLocks noChangeShapeType="1"/>
              </p:cNvSpPr>
              <p:nvPr/>
            </p:nvSpPr>
            <p:spPr bwMode="auto">
              <a:xfrm flipV="1">
                <a:off x="314325" y="2057400"/>
                <a:ext cx="0" cy="606425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1" name="Freeform 7"/>
              <p:cNvSpPr>
                <a:spLocks/>
              </p:cNvSpPr>
              <p:nvPr/>
            </p:nvSpPr>
            <p:spPr bwMode="auto">
              <a:xfrm>
                <a:off x="269875" y="1997075"/>
                <a:ext cx="88900" cy="90487"/>
              </a:xfrm>
              <a:custGeom>
                <a:avLst/>
                <a:gdLst>
                  <a:gd name="T0" fmla="*/ 39 w 39"/>
                  <a:gd name="T1" fmla="*/ 19 h 39"/>
                  <a:gd name="T2" fmla="*/ 20 w 39"/>
                  <a:gd name="T3" fmla="*/ 0 h 39"/>
                  <a:gd name="T4" fmla="*/ 0 w 39"/>
                  <a:gd name="T5" fmla="*/ 19 h 39"/>
                  <a:gd name="T6" fmla="*/ 20 w 39"/>
                  <a:gd name="T7" fmla="*/ 39 h 39"/>
                  <a:gd name="T8" fmla="*/ 39 w 39"/>
                  <a:gd name="T9" fmla="*/ 1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9">
                    <a:moveTo>
                      <a:pt x="39" y="19"/>
                    </a:moveTo>
                    <a:cubicBezTo>
                      <a:pt x="39" y="10"/>
                      <a:pt x="31" y="0"/>
                      <a:pt x="20" y="0"/>
                    </a:cubicBezTo>
                    <a:cubicBezTo>
                      <a:pt x="9" y="0"/>
                      <a:pt x="0" y="9"/>
                      <a:pt x="0" y="19"/>
                    </a:cubicBezTo>
                    <a:cubicBezTo>
                      <a:pt x="0" y="30"/>
                      <a:pt x="9" y="39"/>
                      <a:pt x="20" y="39"/>
                    </a:cubicBezTo>
                    <a:cubicBezTo>
                      <a:pt x="31" y="39"/>
                      <a:pt x="39" y="29"/>
                      <a:pt x="39" y="1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2" name="Oval 8"/>
              <p:cNvSpPr>
                <a:spLocks noChangeArrowheads="1"/>
              </p:cNvSpPr>
              <p:nvPr/>
            </p:nvSpPr>
            <p:spPr bwMode="auto">
              <a:xfrm>
                <a:off x="252412" y="2643187"/>
                <a:ext cx="125413" cy="125412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Ryhmä 21"/>
            <p:cNvGrpSpPr/>
            <p:nvPr/>
          </p:nvGrpSpPr>
          <p:grpSpPr>
            <a:xfrm>
              <a:off x="1181851" y="2658349"/>
              <a:ext cx="125413" cy="473238"/>
              <a:chOff x="476817" y="2305689"/>
              <a:chExt cx="125413" cy="473238"/>
            </a:xfrm>
          </p:grpSpPr>
          <p:sp>
            <p:nvSpPr>
              <p:cNvPr id="67" name="Line 9"/>
              <p:cNvSpPr>
                <a:spLocks noChangeShapeType="1"/>
              </p:cNvSpPr>
              <p:nvPr/>
            </p:nvSpPr>
            <p:spPr bwMode="auto">
              <a:xfrm flipH="1">
                <a:off x="531874" y="2305689"/>
                <a:ext cx="4389" cy="422415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9" name="Oval 11"/>
              <p:cNvSpPr>
                <a:spLocks noChangeArrowheads="1"/>
              </p:cNvSpPr>
              <p:nvPr/>
            </p:nvSpPr>
            <p:spPr bwMode="auto">
              <a:xfrm>
                <a:off x="476817" y="2653515"/>
                <a:ext cx="125413" cy="125412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23" name="Ryhmä 22"/>
            <p:cNvGrpSpPr/>
            <p:nvPr/>
          </p:nvGrpSpPr>
          <p:grpSpPr>
            <a:xfrm>
              <a:off x="2537007" y="2462456"/>
              <a:ext cx="123825" cy="658803"/>
              <a:chOff x="1130114" y="2109796"/>
              <a:chExt cx="123825" cy="658803"/>
            </a:xfrm>
          </p:grpSpPr>
          <p:sp>
            <p:nvSpPr>
              <p:cNvPr id="64" name="Line 12"/>
              <p:cNvSpPr>
                <a:spLocks noChangeShapeType="1"/>
              </p:cNvSpPr>
              <p:nvPr/>
            </p:nvSpPr>
            <p:spPr bwMode="auto">
              <a:xfrm flipV="1">
                <a:off x="1184534" y="2109796"/>
                <a:ext cx="0" cy="606425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6" name="Oval 14"/>
              <p:cNvSpPr>
                <a:spLocks noChangeArrowheads="1"/>
              </p:cNvSpPr>
              <p:nvPr/>
            </p:nvSpPr>
            <p:spPr bwMode="auto">
              <a:xfrm>
                <a:off x="1130114" y="2643187"/>
                <a:ext cx="123825" cy="125412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63" name="Oval 17"/>
            <p:cNvSpPr>
              <a:spLocks noChangeArrowheads="1"/>
            </p:cNvSpPr>
            <p:nvPr/>
          </p:nvSpPr>
          <p:spPr bwMode="auto">
            <a:xfrm>
              <a:off x="4229501" y="3002475"/>
              <a:ext cx="123825" cy="125412"/>
            </a:xfrm>
            <a:prstGeom prst="ellipse">
              <a:avLst/>
            </a:prstGeom>
            <a:solidFill>
              <a:srgbClr val="FFFFFF"/>
            </a:solidFill>
            <a:ln w="9525" cap="flat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5" name="Ryhmä 24"/>
            <p:cNvGrpSpPr/>
            <p:nvPr/>
          </p:nvGrpSpPr>
          <p:grpSpPr>
            <a:xfrm>
              <a:off x="4369431" y="3018058"/>
              <a:ext cx="125413" cy="646920"/>
              <a:chOff x="1555646" y="2665398"/>
              <a:chExt cx="125413" cy="646920"/>
            </a:xfrm>
          </p:grpSpPr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flipV="1">
                <a:off x="1616917" y="2705893"/>
                <a:ext cx="0" cy="606425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0" name="Oval 20"/>
              <p:cNvSpPr>
                <a:spLocks noChangeArrowheads="1"/>
              </p:cNvSpPr>
              <p:nvPr/>
            </p:nvSpPr>
            <p:spPr bwMode="auto">
              <a:xfrm>
                <a:off x="1555646" y="2665398"/>
                <a:ext cx="125413" cy="125412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26" name="Ryhmä 25"/>
            <p:cNvGrpSpPr/>
            <p:nvPr/>
          </p:nvGrpSpPr>
          <p:grpSpPr>
            <a:xfrm>
              <a:off x="7272737" y="2816532"/>
              <a:ext cx="403053" cy="882086"/>
              <a:chOff x="3755507" y="2463872"/>
              <a:chExt cx="403053" cy="882086"/>
            </a:xfrm>
          </p:grpSpPr>
          <p:sp>
            <p:nvSpPr>
              <p:cNvPr id="55" name="Line 21"/>
              <p:cNvSpPr>
                <a:spLocks noChangeShapeType="1"/>
              </p:cNvSpPr>
              <p:nvPr/>
            </p:nvSpPr>
            <p:spPr bwMode="auto">
              <a:xfrm>
                <a:off x="4158560" y="2736358"/>
                <a:ext cx="0" cy="609600"/>
              </a:xfrm>
              <a:prstGeom prst="line">
                <a:avLst/>
              </a:prstGeom>
              <a:noFill/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7" name="Oval 23"/>
              <p:cNvSpPr>
                <a:spLocks noChangeArrowheads="1"/>
              </p:cNvSpPr>
              <p:nvPr/>
            </p:nvSpPr>
            <p:spPr bwMode="auto">
              <a:xfrm>
                <a:off x="3755507" y="2463872"/>
                <a:ext cx="123825" cy="125412"/>
              </a:xfrm>
              <a:prstGeom prst="ellipse">
                <a:avLst/>
              </a:prstGeom>
              <a:solidFill>
                <a:srgbClr val="FFFFFF"/>
              </a:solidFill>
              <a:ln w="9525" cap="flat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3" name="Ryhmä 72"/>
          <p:cNvGrpSpPr/>
          <p:nvPr/>
        </p:nvGrpSpPr>
        <p:grpSpPr>
          <a:xfrm>
            <a:off x="7305252" y="752140"/>
            <a:ext cx="1022268" cy="826239"/>
            <a:chOff x="7182238" y="515667"/>
            <a:chExt cx="1022268" cy="826239"/>
          </a:xfrm>
        </p:grpSpPr>
        <p:grpSp>
          <p:nvGrpSpPr>
            <p:cNvPr id="74" name="Ryhmä 73"/>
            <p:cNvGrpSpPr/>
            <p:nvPr/>
          </p:nvGrpSpPr>
          <p:grpSpPr>
            <a:xfrm>
              <a:off x="7308304" y="515667"/>
              <a:ext cx="770137" cy="826239"/>
              <a:chOff x="8066066" y="1519013"/>
              <a:chExt cx="835503" cy="896367"/>
            </a:xfrm>
          </p:grpSpPr>
          <p:sp>
            <p:nvSpPr>
              <p:cNvPr id="76" name="Freeform 11"/>
              <p:cNvSpPr>
                <a:spLocks/>
              </p:cNvSpPr>
              <p:nvPr/>
            </p:nvSpPr>
            <p:spPr bwMode="auto">
              <a:xfrm>
                <a:off x="8135626" y="1593315"/>
                <a:ext cx="697174" cy="243458"/>
              </a:xfrm>
              <a:custGeom>
                <a:avLst/>
                <a:gdLst>
                  <a:gd name="T0" fmla="*/ 2434 w 2483"/>
                  <a:gd name="T1" fmla="*/ 869 h 869"/>
                  <a:gd name="T2" fmla="*/ 1241 w 2483"/>
                  <a:gd name="T3" fmla="*/ 52 h 869"/>
                  <a:gd name="T4" fmla="*/ 48 w 2483"/>
                  <a:gd name="T5" fmla="*/ 869 h 869"/>
                  <a:gd name="T6" fmla="*/ 0 w 2483"/>
                  <a:gd name="T7" fmla="*/ 850 h 869"/>
                  <a:gd name="T8" fmla="*/ 481 w 2483"/>
                  <a:gd name="T9" fmla="*/ 239 h 869"/>
                  <a:gd name="T10" fmla="*/ 1241 w 2483"/>
                  <a:gd name="T11" fmla="*/ 0 h 869"/>
                  <a:gd name="T12" fmla="*/ 2002 w 2483"/>
                  <a:gd name="T13" fmla="*/ 239 h 869"/>
                  <a:gd name="T14" fmla="*/ 2483 w 2483"/>
                  <a:gd name="T15" fmla="*/ 850 h 869"/>
                  <a:gd name="T16" fmla="*/ 2434 w 2483"/>
                  <a:gd name="T17" fmla="*/ 869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83" h="869">
                    <a:moveTo>
                      <a:pt x="2434" y="869"/>
                    </a:moveTo>
                    <a:cubicBezTo>
                      <a:pt x="2245" y="380"/>
                      <a:pt x="1765" y="52"/>
                      <a:pt x="1241" y="52"/>
                    </a:cubicBezTo>
                    <a:cubicBezTo>
                      <a:pt x="717" y="52"/>
                      <a:pt x="238" y="380"/>
                      <a:pt x="48" y="869"/>
                    </a:cubicBezTo>
                    <a:cubicBezTo>
                      <a:pt x="0" y="850"/>
                      <a:pt x="0" y="850"/>
                      <a:pt x="0" y="850"/>
                    </a:cubicBezTo>
                    <a:cubicBezTo>
                      <a:pt x="96" y="603"/>
                      <a:pt x="262" y="391"/>
                      <a:pt x="481" y="239"/>
                    </a:cubicBezTo>
                    <a:cubicBezTo>
                      <a:pt x="704" y="83"/>
                      <a:pt x="967" y="0"/>
                      <a:pt x="1241" y="0"/>
                    </a:cubicBezTo>
                    <a:cubicBezTo>
                      <a:pt x="1515" y="0"/>
                      <a:pt x="1778" y="83"/>
                      <a:pt x="2002" y="239"/>
                    </a:cubicBezTo>
                    <a:cubicBezTo>
                      <a:pt x="2220" y="391"/>
                      <a:pt x="2386" y="603"/>
                      <a:pt x="2483" y="850"/>
                    </a:cubicBezTo>
                    <a:lnTo>
                      <a:pt x="2434" y="869"/>
                    </a:lnTo>
                    <a:close/>
                  </a:path>
                </a:pathLst>
              </a:custGeom>
              <a:solidFill>
                <a:srgbClr val="EE8622"/>
              </a:solidFill>
              <a:ln w="31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7" name="Freeform 12"/>
              <p:cNvSpPr>
                <a:spLocks/>
              </p:cNvSpPr>
              <p:nvPr/>
            </p:nvSpPr>
            <p:spPr bwMode="auto">
              <a:xfrm>
                <a:off x="8135626" y="2096830"/>
                <a:ext cx="697174" cy="244248"/>
              </a:xfrm>
              <a:custGeom>
                <a:avLst/>
                <a:gdLst>
                  <a:gd name="T0" fmla="*/ 1241 w 2483"/>
                  <a:gd name="T1" fmla="*/ 869 h 869"/>
                  <a:gd name="T2" fmla="*/ 481 w 2483"/>
                  <a:gd name="T3" fmla="*/ 630 h 869"/>
                  <a:gd name="T4" fmla="*/ 0 w 2483"/>
                  <a:gd name="T5" fmla="*/ 19 h 869"/>
                  <a:gd name="T6" fmla="*/ 48 w 2483"/>
                  <a:gd name="T7" fmla="*/ 0 h 869"/>
                  <a:gd name="T8" fmla="*/ 1241 w 2483"/>
                  <a:gd name="T9" fmla="*/ 817 h 869"/>
                  <a:gd name="T10" fmla="*/ 2434 w 2483"/>
                  <a:gd name="T11" fmla="*/ 0 h 869"/>
                  <a:gd name="T12" fmla="*/ 2483 w 2483"/>
                  <a:gd name="T13" fmla="*/ 19 h 869"/>
                  <a:gd name="T14" fmla="*/ 2002 w 2483"/>
                  <a:gd name="T15" fmla="*/ 630 h 869"/>
                  <a:gd name="T16" fmla="*/ 1241 w 2483"/>
                  <a:gd name="T17" fmla="*/ 869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83" h="869">
                    <a:moveTo>
                      <a:pt x="1241" y="869"/>
                    </a:moveTo>
                    <a:cubicBezTo>
                      <a:pt x="967" y="869"/>
                      <a:pt x="704" y="786"/>
                      <a:pt x="481" y="630"/>
                    </a:cubicBezTo>
                    <a:cubicBezTo>
                      <a:pt x="262" y="478"/>
                      <a:pt x="96" y="266"/>
                      <a:pt x="0" y="1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38" y="488"/>
                      <a:pt x="717" y="817"/>
                      <a:pt x="1241" y="817"/>
                    </a:cubicBezTo>
                    <a:cubicBezTo>
                      <a:pt x="1765" y="817"/>
                      <a:pt x="2245" y="488"/>
                      <a:pt x="2434" y="0"/>
                    </a:cubicBezTo>
                    <a:cubicBezTo>
                      <a:pt x="2483" y="19"/>
                      <a:pt x="2483" y="19"/>
                      <a:pt x="2483" y="19"/>
                    </a:cubicBezTo>
                    <a:cubicBezTo>
                      <a:pt x="2386" y="266"/>
                      <a:pt x="2220" y="478"/>
                      <a:pt x="2002" y="630"/>
                    </a:cubicBezTo>
                    <a:cubicBezTo>
                      <a:pt x="1778" y="786"/>
                      <a:pt x="1515" y="869"/>
                      <a:pt x="1241" y="869"/>
                    </a:cubicBezTo>
                    <a:close/>
                  </a:path>
                </a:pathLst>
              </a:custGeom>
              <a:solidFill>
                <a:srgbClr val="EE8622"/>
              </a:solidFill>
              <a:ln w="31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8" name="Freeform 13"/>
              <p:cNvSpPr>
                <a:spLocks/>
              </p:cNvSpPr>
              <p:nvPr/>
            </p:nvSpPr>
            <p:spPr bwMode="auto">
              <a:xfrm>
                <a:off x="8066066" y="1519013"/>
                <a:ext cx="835503" cy="290885"/>
              </a:xfrm>
              <a:custGeom>
                <a:avLst/>
                <a:gdLst>
                  <a:gd name="T0" fmla="*/ 2928 w 2976"/>
                  <a:gd name="T1" fmla="*/ 1038 h 1038"/>
                  <a:gd name="T2" fmla="*/ 1488 w 2976"/>
                  <a:gd name="T3" fmla="*/ 52 h 1038"/>
                  <a:gd name="T4" fmla="*/ 48 w 2976"/>
                  <a:gd name="T5" fmla="*/ 1038 h 1038"/>
                  <a:gd name="T6" fmla="*/ 0 w 2976"/>
                  <a:gd name="T7" fmla="*/ 1019 h 1038"/>
                  <a:gd name="T8" fmla="*/ 576 w 2976"/>
                  <a:gd name="T9" fmla="*/ 286 h 1038"/>
                  <a:gd name="T10" fmla="*/ 1488 w 2976"/>
                  <a:gd name="T11" fmla="*/ 0 h 1038"/>
                  <a:gd name="T12" fmla="*/ 2400 w 2976"/>
                  <a:gd name="T13" fmla="*/ 286 h 1038"/>
                  <a:gd name="T14" fmla="*/ 2976 w 2976"/>
                  <a:gd name="T15" fmla="*/ 1019 h 1038"/>
                  <a:gd name="T16" fmla="*/ 2928 w 2976"/>
                  <a:gd name="T17" fmla="*/ 1038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76" h="1038">
                    <a:moveTo>
                      <a:pt x="2928" y="1038"/>
                    </a:moveTo>
                    <a:cubicBezTo>
                      <a:pt x="2699" y="449"/>
                      <a:pt x="2121" y="52"/>
                      <a:pt x="1488" y="52"/>
                    </a:cubicBezTo>
                    <a:cubicBezTo>
                      <a:pt x="855" y="52"/>
                      <a:pt x="277" y="449"/>
                      <a:pt x="48" y="1038"/>
                    </a:cubicBezTo>
                    <a:cubicBezTo>
                      <a:pt x="0" y="1019"/>
                      <a:pt x="0" y="1019"/>
                      <a:pt x="0" y="1019"/>
                    </a:cubicBezTo>
                    <a:cubicBezTo>
                      <a:pt x="115" y="723"/>
                      <a:pt x="314" y="469"/>
                      <a:pt x="576" y="286"/>
                    </a:cubicBezTo>
                    <a:cubicBezTo>
                      <a:pt x="845" y="99"/>
                      <a:pt x="1160" y="0"/>
                      <a:pt x="1488" y="0"/>
                    </a:cubicBezTo>
                    <a:cubicBezTo>
                      <a:pt x="1816" y="0"/>
                      <a:pt x="2132" y="99"/>
                      <a:pt x="2400" y="286"/>
                    </a:cubicBezTo>
                    <a:cubicBezTo>
                      <a:pt x="2662" y="469"/>
                      <a:pt x="2861" y="723"/>
                      <a:pt x="2976" y="1019"/>
                    </a:cubicBezTo>
                    <a:lnTo>
                      <a:pt x="2928" y="1038"/>
                    </a:lnTo>
                    <a:close/>
                  </a:path>
                </a:pathLst>
              </a:custGeom>
              <a:solidFill>
                <a:srgbClr val="EE8622"/>
              </a:solidFill>
              <a:ln w="31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9" name="Freeform 14"/>
              <p:cNvSpPr>
                <a:spLocks/>
              </p:cNvSpPr>
              <p:nvPr/>
            </p:nvSpPr>
            <p:spPr bwMode="auto">
              <a:xfrm>
                <a:off x="8066066" y="2123705"/>
                <a:ext cx="835503" cy="291675"/>
              </a:xfrm>
              <a:custGeom>
                <a:avLst/>
                <a:gdLst>
                  <a:gd name="T0" fmla="*/ 1488 w 2976"/>
                  <a:gd name="T1" fmla="*/ 1037 h 1037"/>
                  <a:gd name="T2" fmla="*/ 576 w 2976"/>
                  <a:gd name="T3" fmla="*/ 751 h 1037"/>
                  <a:gd name="T4" fmla="*/ 0 w 2976"/>
                  <a:gd name="T5" fmla="*/ 18 h 1037"/>
                  <a:gd name="T6" fmla="*/ 48 w 2976"/>
                  <a:gd name="T7" fmla="*/ 0 h 1037"/>
                  <a:gd name="T8" fmla="*/ 1488 w 2976"/>
                  <a:gd name="T9" fmla="*/ 985 h 1037"/>
                  <a:gd name="T10" fmla="*/ 2928 w 2976"/>
                  <a:gd name="T11" fmla="*/ 0 h 1037"/>
                  <a:gd name="T12" fmla="*/ 2976 w 2976"/>
                  <a:gd name="T13" fmla="*/ 18 h 1037"/>
                  <a:gd name="T14" fmla="*/ 2400 w 2976"/>
                  <a:gd name="T15" fmla="*/ 751 h 1037"/>
                  <a:gd name="T16" fmla="*/ 1488 w 2976"/>
                  <a:gd name="T17" fmla="*/ 1037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76" h="1037">
                    <a:moveTo>
                      <a:pt x="1488" y="1037"/>
                    </a:moveTo>
                    <a:cubicBezTo>
                      <a:pt x="1160" y="1037"/>
                      <a:pt x="845" y="939"/>
                      <a:pt x="576" y="751"/>
                    </a:cubicBezTo>
                    <a:cubicBezTo>
                      <a:pt x="314" y="569"/>
                      <a:pt x="115" y="315"/>
                      <a:pt x="0" y="18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77" y="589"/>
                      <a:pt x="855" y="985"/>
                      <a:pt x="1488" y="985"/>
                    </a:cubicBezTo>
                    <a:cubicBezTo>
                      <a:pt x="2121" y="985"/>
                      <a:pt x="2699" y="589"/>
                      <a:pt x="2928" y="0"/>
                    </a:cubicBezTo>
                    <a:cubicBezTo>
                      <a:pt x="2976" y="18"/>
                      <a:pt x="2976" y="18"/>
                      <a:pt x="2976" y="18"/>
                    </a:cubicBezTo>
                    <a:cubicBezTo>
                      <a:pt x="2861" y="315"/>
                      <a:pt x="2662" y="569"/>
                      <a:pt x="2400" y="751"/>
                    </a:cubicBezTo>
                    <a:cubicBezTo>
                      <a:pt x="2132" y="939"/>
                      <a:pt x="1816" y="1037"/>
                      <a:pt x="1488" y="1037"/>
                    </a:cubicBezTo>
                    <a:close/>
                  </a:path>
                </a:pathLst>
              </a:custGeom>
              <a:solidFill>
                <a:srgbClr val="EE8622"/>
              </a:solidFill>
              <a:ln w="31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i-FI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75" name="Rectangle 15"/>
            <p:cNvSpPr>
              <a:spLocks noChangeArrowheads="1"/>
            </p:cNvSpPr>
            <p:nvPr/>
          </p:nvSpPr>
          <p:spPr bwMode="auto">
            <a:xfrm>
              <a:off x="7182238" y="836453"/>
              <a:ext cx="102226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altLang="fi-FI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Myriad Pro" panose="020B0503030403090204" pitchFamily="34" charset="0"/>
                  <a:ea typeface="+mn-ea"/>
                  <a:cs typeface="+mn-cs"/>
                </a:rPr>
                <a:t>SUUNNITELMA</a:t>
              </a:r>
              <a:endParaRPr kumimoji="0" lang="fi-FI" altLang="fi-FI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642" y="2789617"/>
            <a:ext cx="140220" cy="140220"/>
          </a:xfrm>
          <a:prstGeom prst="rect">
            <a:avLst/>
          </a:prstGeom>
        </p:spPr>
      </p:pic>
      <p:sp>
        <p:nvSpPr>
          <p:cNvPr id="9" name="Tekstiruutu 8"/>
          <p:cNvSpPr txBox="1"/>
          <p:nvPr/>
        </p:nvSpPr>
        <p:spPr>
          <a:xfrm>
            <a:off x="3225569" y="4076566"/>
            <a:ext cx="20178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smtClean="0"/>
              <a:t>Valtion </a:t>
            </a:r>
            <a:r>
              <a:rPr lang="fi-FI" sz="1100" dirty="0" err="1" smtClean="0"/>
              <a:t>yt</a:t>
            </a:r>
            <a:r>
              <a:rPr lang="fi-FI" sz="1100" dirty="0" smtClean="0"/>
              <a:t> –prosessi:</a:t>
            </a:r>
          </a:p>
          <a:p>
            <a:r>
              <a:rPr lang="fi-FI" sz="1100" dirty="0" smtClean="0"/>
              <a:t>Valtakunnallinen neuvottelu</a:t>
            </a:r>
          </a:p>
          <a:p>
            <a:r>
              <a:rPr lang="fi-FI" sz="1100" b="1" dirty="0" smtClean="0"/>
              <a:t>elokuu 2023</a:t>
            </a:r>
            <a:endParaRPr lang="fi-FI" sz="1100" b="1" dirty="0"/>
          </a:p>
        </p:txBody>
      </p:sp>
      <p:pic>
        <p:nvPicPr>
          <p:cNvPr id="16" name="Kuva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705" y="4019466"/>
            <a:ext cx="98476" cy="98476"/>
          </a:xfrm>
          <a:prstGeom prst="rect">
            <a:avLst/>
          </a:prstGeom>
        </p:spPr>
      </p:pic>
      <p:sp>
        <p:nvSpPr>
          <p:cNvPr id="48" name="Line 18"/>
          <p:cNvSpPr>
            <a:spLocks noChangeShapeType="1"/>
          </p:cNvSpPr>
          <p:nvPr/>
        </p:nvSpPr>
        <p:spPr bwMode="auto">
          <a:xfrm flipV="1">
            <a:off x="4640715" y="2398606"/>
            <a:ext cx="533396" cy="403611"/>
          </a:xfrm>
          <a:prstGeom prst="line">
            <a:avLst/>
          </a:prstGeom>
          <a:noFill/>
          <a:ln w="9525" cap="flat">
            <a:solidFill>
              <a:srgbClr val="5959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9" name="Tekstiruutu 48"/>
          <p:cNvSpPr txBox="1"/>
          <p:nvPr/>
        </p:nvSpPr>
        <p:spPr>
          <a:xfrm>
            <a:off x="5562568" y="2461990"/>
            <a:ext cx="2000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Kuntien suunnittelu ja hankinnat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noProof="0" dirty="0" smtClean="0">
                <a:latin typeface="Arial"/>
              </a:rPr>
              <a:t>Tammikuu 2024/</a:t>
            </a:r>
            <a:r>
              <a:rPr kumimoji="0" lang="fi-FI" sz="11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 elokuu 2024</a:t>
            </a:r>
            <a:endParaRPr kumimoji="0" lang="fi-FI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53" name="Tekstiruutu 52"/>
          <p:cNvSpPr txBox="1"/>
          <p:nvPr/>
        </p:nvSpPr>
        <p:spPr>
          <a:xfrm>
            <a:off x="5222218" y="2044410"/>
            <a:ext cx="1518151" cy="4308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 smtClean="0">
                <a:latin typeface="Arial"/>
              </a:rPr>
              <a:t>Mahdollinen VN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 smtClean="0">
                <a:latin typeface="Arial"/>
              </a:rPr>
              <a:t>perälaudan käyttö</a:t>
            </a:r>
            <a:endParaRPr kumimoji="0" lang="fi-FI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 flipV="1">
            <a:off x="1619672" y="2824843"/>
            <a:ext cx="0" cy="606425"/>
          </a:xfrm>
          <a:prstGeom prst="line">
            <a:avLst/>
          </a:prstGeom>
          <a:noFill/>
          <a:ln w="9525" cap="flat">
            <a:solidFill>
              <a:srgbClr val="5959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Freeform 10"/>
          <p:cNvSpPr>
            <a:spLocks/>
          </p:cNvSpPr>
          <p:nvPr/>
        </p:nvSpPr>
        <p:spPr bwMode="auto">
          <a:xfrm>
            <a:off x="1407912" y="2398606"/>
            <a:ext cx="88900" cy="90487"/>
          </a:xfrm>
          <a:custGeom>
            <a:avLst/>
            <a:gdLst>
              <a:gd name="T0" fmla="*/ 39 w 39"/>
              <a:gd name="T1" fmla="*/ 19 h 39"/>
              <a:gd name="T2" fmla="*/ 19 w 39"/>
              <a:gd name="T3" fmla="*/ 39 h 39"/>
              <a:gd name="T4" fmla="*/ 0 w 39"/>
              <a:gd name="T5" fmla="*/ 19 h 39"/>
              <a:gd name="T6" fmla="*/ 19 w 39"/>
              <a:gd name="T7" fmla="*/ 0 h 39"/>
              <a:gd name="T8" fmla="*/ 39 w 39"/>
              <a:gd name="T9" fmla="*/ 1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39">
                <a:moveTo>
                  <a:pt x="39" y="19"/>
                </a:moveTo>
                <a:cubicBezTo>
                  <a:pt x="39" y="29"/>
                  <a:pt x="30" y="39"/>
                  <a:pt x="19" y="39"/>
                </a:cubicBezTo>
                <a:cubicBezTo>
                  <a:pt x="9" y="39"/>
                  <a:pt x="0" y="30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30" y="0"/>
                  <a:pt x="39" y="10"/>
                  <a:pt x="39" y="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Tekstiruutu 80"/>
          <p:cNvSpPr txBox="1"/>
          <p:nvPr/>
        </p:nvSpPr>
        <p:spPr>
          <a:xfrm>
            <a:off x="636407" y="3539401"/>
            <a:ext cx="1966530" cy="11079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Lokakuu 2022: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fi-FI" sz="1100" dirty="0">
                <a:solidFill>
                  <a:prstClr val="black"/>
                </a:solidFill>
              </a:rPr>
              <a:t>Valtakunnallinen toimeenpanon tukirakenne</a:t>
            </a:r>
            <a:endParaRPr lang="fi-FI" sz="1100" b="1" dirty="0">
              <a:solidFill>
                <a:prstClr val="black"/>
              </a:solidFill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Muutosvalmennuksen</a:t>
            </a:r>
            <a:r>
              <a:rPr kumimoji="0" lang="fi-FI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työryhmä nimetään, aloittaa valmennuksen suunnittelun</a:t>
            </a:r>
          </a:p>
        </p:txBody>
      </p:sp>
      <p:sp>
        <p:nvSpPr>
          <p:cNvPr id="82" name="Freeform 13"/>
          <p:cNvSpPr>
            <a:spLocks/>
          </p:cNvSpPr>
          <p:nvPr/>
        </p:nvSpPr>
        <p:spPr bwMode="auto">
          <a:xfrm>
            <a:off x="1575222" y="3408642"/>
            <a:ext cx="88900" cy="90487"/>
          </a:xfrm>
          <a:custGeom>
            <a:avLst/>
            <a:gdLst>
              <a:gd name="T0" fmla="*/ 39 w 39"/>
              <a:gd name="T1" fmla="*/ 19 h 39"/>
              <a:gd name="T2" fmla="*/ 20 w 39"/>
              <a:gd name="T3" fmla="*/ 0 h 39"/>
              <a:gd name="T4" fmla="*/ 0 w 39"/>
              <a:gd name="T5" fmla="*/ 19 h 39"/>
              <a:gd name="T6" fmla="*/ 20 w 39"/>
              <a:gd name="T7" fmla="*/ 39 h 39"/>
              <a:gd name="T8" fmla="*/ 39 w 39"/>
              <a:gd name="T9" fmla="*/ 1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39">
                <a:moveTo>
                  <a:pt x="39" y="19"/>
                </a:moveTo>
                <a:cubicBezTo>
                  <a:pt x="39" y="10"/>
                  <a:pt x="30" y="0"/>
                  <a:pt x="20" y="0"/>
                </a:cubicBezTo>
                <a:cubicBezTo>
                  <a:pt x="9" y="0"/>
                  <a:pt x="0" y="9"/>
                  <a:pt x="0" y="19"/>
                </a:cubicBezTo>
                <a:cubicBezTo>
                  <a:pt x="0" y="30"/>
                  <a:pt x="9" y="39"/>
                  <a:pt x="20" y="39"/>
                </a:cubicBezTo>
                <a:cubicBezTo>
                  <a:pt x="30" y="39"/>
                  <a:pt x="39" y="29"/>
                  <a:pt x="39" y="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Oval 11"/>
          <p:cNvSpPr>
            <a:spLocks noChangeArrowheads="1"/>
          </p:cNvSpPr>
          <p:nvPr/>
        </p:nvSpPr>
        <p:spPr bwMode="auto">
          <a:xfrm>
            <a:off x="1575222" y="2769163"/>
            <a:ext cx="125413" cy="125412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59595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Freeform 10"/>
          <p:cNvSpPr>
            <a:spLocks/>
          </p:cNvSpPr>
          <p:nvPr/>
        </p:nvSpPr>
        <p:spPr bwMode="auto">
          <a:xfrm>
            <a:off x="2753702" y="2200707"/>
            <a:ext cx="88900" cy="90487"/>
          </a:xfrm>
          <a:custGeom>
            <a:avLst/>
            <a:gdLst>
              <a:gd name="T0" fmla="*/ 39 w 39"/>
              <a:gd name="T1" fmla="*/ 19 h 39"/>
              <a:gd name="T2" fmla="*/ 19 w 39"/>
              <a:gd name="T3" fmla="*/ 39 h 39"/>
              <a:gd name="T4" fmla="*/ 0 w 39"/>
              <a:gd name="T5" fmla="*/ 19 h 39"/>
              <a:gd name="T6" fmla="*/ 19 w 39"/>
              <a:gd name="T7" fmla="*/ 0 h 39"/>
              <a:gd name="T8" fmla="*/ 39 w 39"/>
              <a:gd name="T9" fmla="*/ 1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39">
                <a:moveTo>
                  <a:pt x="39" y="19"/>
                </a:moveTo>
                <a:cubicBezTo>
                  <a:pt x="39" y="29"/>
                  <a:pt x="30" y="39"/>
                  <a:pt x="19" y="39"/>
                </a:cubicBezTo>
                <a:cubicBezTo>
                  <a:pt x="9" y="39"/>
                  <a:pt x="0" y="30"/>
                  <a:pt x="0" y="19"/>
                </a:cubicBezTo>
                <a:cubicBezTo>
                  <a:pt x="0" y="9"/>
                  <a:pt x="9" y="0"/>
                  <a:pt x="19" y="0"/>
                </a:cubicBezTo>
                <a:cubicBezTo>
                  <a:pt x="30" y="0"/>
                  <a:pt x="39" y="10"/>
                  <a:pt x="39" y="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Line 12"/>
          <p:cNvSpPr>
            <a:spLocks noChangeShapeType="1"/>
          </p:cNvSpPr>
          <p:nvPr/>
        </p:nvSpPr>
        <p:spPr bwMode="auto">
          <a:xfrm flipV="1">
            <a:off x="2969685" y="2802217"/>
            <a:ext cx="0" cy="606425"/>
          </a:xfrm>
          <a:prstGeom prst="line">
            <a:avLst/>
          </a:prstGeom>
          <a:noFill/>
          <a:ln w="9525" cap="flat">
            <a:solidFill>
              <a:srgbClr val="59595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Oval 14"/>
          <p:cNvSpPr>
            <a:spLocks noChangeArrowheads="1"/>
          </p:cNvSpPr>
          <p:nvPr/>
        </p:nvSpPr>
        <p:spPr bwMode="auto">
          <a:xfrm>
            <a:off x="2923344" y="2781700"/>
            <a:ext cx="123825" cy="125412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59595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Tekstiruutu 86"/>
          <p:cNvSpPr txBox="1"/>
          <p:nvPr/>
        </p:nvSpPr>
        <p:spPr>
          <a:xfrm>
            <a:off x="2480069" y="3381384"/>
            <a:ext cx="1256188" cy="60016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dirty="0" smtClean="0">
                <a:solidFill>
                  <a:prstClr val="black"/>
                </a:solidFill>
                <a:latin typeface="Arial"/>
              </a:rPr>
              <a:t>Muutosvalmennus käynnistyy</a:t>
            </a:r>
            <a:endParaRPr kumimoji="0" lang="fi-FI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b="1" dirty="0">
                <a:solidFill>
                  <a:prstClr val="black"/>
                </a:solidFill>
                <a:latin typeface="Arial"/>
              </a:rPr>
              <a:t>h</a:t>
            </a:r>
            <a:r>
              <a:rPr lang="fi-FI" sz="1100" b="1" noProof="0" dirty="0" err="1" smtClean="0">
                <a:solidFill>
                  <a:prstClr val="black"/>
                </a:solidFill>
                <a:latin typeface="Arial"/>
              </a:rPr>
              <a:t>uhtikuu</a:t>
            </a:r>
            <a:r>
              <a:rPr lang="fi-FI" sz="1100" b="1" noProof="0" dirty="0" smtClean="0">
                <a:solidFill>
                  <a:prstClr val="black"/>
                </a:solidFill>
                <a:latin typeface="Arial"/>
              </a:rPr>
              <a:t> 2023</a:t>
            </a:r>
            <a:r>
              <a:rPr kumimoji="0" lang="fi-FI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</a:t>
            </a:r>
            <a:endParaRPr kumimoji="0" lang="fi-FI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8" name="Freeform 13"/>
          <p:cNvSpPr>
            <a:spLocks/>
          </p:cNvSpPr>
          <p:nvPr/>
        </p:nvSpPr>
        <p:spPr bwMode="auto">
          <a:xfrm>
            <a:off x="2930678" y="3366010"/>
            <a:ext cx="88900" cy="90487"/>
          </a:xfrm>
          <a:custGeom>
            <a:avLst/>
            <a:gdLst>
              <a:gd name="T0" fmla="*/ 39 w 39"/>
              <a:gd name="T1" fmla="*/ 19 h 39"/>
              <a:gd name="T2" fmla="*/ 20 w 39"/>
              <a:gd name="T3" fmla="*/ 0 h 39"/>
              <a:gd name="T4" fmla="*/ 0 w 39"/>
              <a:gd name="T5" fmla="*/ 19 h 39"/>
              <a:gd name="T6" fmla="*/ 20 w 39"/>
              <a:gd name="T7" fmla="*/ 39 h 39"/>
              <a:gd name="T8" fmla="*/ 39 w 39"/>
              <a:gd name="T9" fmla="*/ 1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39">
                <a:moveTo>
                  <a:pt x="39" y="19"/>
                </a:moveTo>
                <a:cubicBezTo>
                  <a:pt x="39" y="10"/>
                  <a:pt x="30" y="0"/>
                  <a:pt x="20" y="0"/>
                </a:cubicBezTo>
                <a:cubicBezTo>
                  <a:pt x="9" y="0"/>
                  <a:pt x="0" y="9"/>
                  <a:pt x="0" y="19"/>
                </a:cubicBezTo>
                <a:cubicBezTo>
                  <a:pt x="0" y="30"/>
                  <a:pt x="9" y="39"/>
                  <a:pt x="20" y="39"/>
                </a:cubicBezTo>
                <a:cubicBezTo>
                  <a:pt x="30" y="39"/>
                  <a:pt x="39" y="29"/>
                  <a:pt x="39" y="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Freeform 16"/>
          <p:cNvSpPr>
            <a:spLocks/>
          </p:cNvSpPr>
          <p:nvPr/>
        </p:nvSpPr>
        <p:spPr bwMode="auto">
          <a:xfrm>
            <a:off x="4447375" y="2432900"/>
            <a:ext cx="90488" cy="90487"/>
          </a:xfrm>
          <a:custGeom>
            <a:avLst/>
            <a:gdLst>
              <a:gd name="T0" fmla="*/ 39 w 39"/>
              <a:gd name="T1" fmla="*/ 19 h 39"/>
              <a:gd name="T2" fmla="*/ 19 w 39"/>
              <a:gd name="T3" fmla="*/ 39 h 39"/>
              <a:gd name="T4" fmla="*/ 0 w 39"/>
              <a:gd name="T5" fmla="*/ 19 h 39"/>
              <a:gd name="T6" fmla="*/ 19 w 39"/>
              <a:gd name="T7" fmla="*/ 0 h 39"/>
              <a:gd name="T8" fmla="*/ 39 w 39"/>
              <a:gd name="T9" fmla="*/ 1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39">
                <a:moveTo>
                  <a:pt x="39" y="19"/>
                </a:moveTo>
                <a:cubicBezTo>
                  <a:pt x="39" y="29"/>
                  <a:pt x="30" y="39"/>
                  <a:pt x="19" y="39"/>
                </a:cubicBezTo>
                <a:cubicBezTo>
                  <a:pt x="8" y="39"/>
                  <a:pt x="0" y="30"/>
                  <a:pt x="0" y="19"/>
                </a:cubicBezTo>
                <a:cubicBezTo>
                  <a:pt x="0" y="9"/>
                  <a:pt x="8" y="0"/>
                  <a:pt x="19" y="0"/>
                </a:cubicBezTo>
                <a:cubicBezTo>
                  <a:pt x="30" y="0"/>
                  <a:pt x="39" y="10"/>
                  <a:pt x="39" y="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1" name="Kuva 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847" y="3362015"/>
            <a:ext cx="98476" cy="98476"/>
          </a:xfrm>
          <a:prstGeom prst="rect">
            <a:avLst/>
          </a:prstGeom>
        </p:spPr>
      </p:pic>
      <p:sp>
        <p:nvSpPr>
          <p:cNvPr id="92" name="Oval 23"/>
          <p:cNvSpPr>
            <a:spLocks noChangeArrowheads="1"/>
          </p:cNvSpPr>
          <p:nvPr/>
        </p:nvSpPr>
        <p:spPr bwMode="auto">
          <a:xfrm>
            <a:off x="7819588" y="2775607"/>
            <a:ext cx="123825" cy="125412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59595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4" name="Kuva 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9166" y="2368150"/>
            <a:ext cx="98476" cy="98476"/>
          </a:xfrm>
          <a:prstGeom prst="rect">
            <a:avLst/>
          </a:prstGeom>
        </p:spPr>
      </p:pic>
      <p:sp>
        <p:nvSpPr>
          <p:cNvPr id="96" name="Oval 17"/>
          <p:cNvSpPr>
            <a:spLocks noChangeArrowheads="1"/>
          </p:cNvSpPr>
          <p:nvPr/>
        </p:nvSpPr>
        <p:spPr bwMode="auto">
          <a:xfrm>
            <a:off x="5440551" y="2785233"/>
            <a:ext cx="123825" cy="125412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595959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7" name="Kuva 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304" y="3421674"/>
            <a:ext cx="98476" cy="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4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7561" y="247826"/>
            <a:ext cx="7593516" cy="746936"/>
          </a:xfrm>
        </p:spPr>
        <p:txBody>
          <a:bodyPr>
            <a:normAutofit fontScale="90000"/>
          </a:bodyPr>
          <a:lstStyle/>
          <a:p>
            <a:pPr algn="ctr"/>
            <a:r>
              <a:rPr lang="fi-FI" sz="2400" dirty="0"/>
              <a:t>Monialainen </a:t>
            </a:r>
            <a:r>
              <a:rPr lang="fi-FI" sz="2400" dirty="0" smtClean="0"/>
              <a:t>yhteispalvelu osana TE24-uudistusta (1.1.2025 alkaen, </a:t>
            </a:r>
            <a:r>
              <a:rPr lang="fi-FI" sz="1600" b="0" dirty="0" smtClean="0"/>
              <a:t>esitys)</a:t>
            </a:r>
            <a:endParaRPr lang="fi-FI" sz="1600" b="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7561" y="1097599"/>
            <a:ext cx="8355981" cy="4046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>
                <a:ea typeface="+mn-lt"/>
                <a:cs typeface="+mn-lt"/>
              </a:rPr>
              <a:t>TYP-laki </a:t>
            </a:r>
            <a:r>
              <a:rPr lang="fi-FI" sz="1600" dirty="0">
                <a:ea typeface="+mn-lt"/>
                <a:cs typeface="+mn-lt"/>
                <a:hlinkClick r:id="rId2"/>
              </a:rPr>
              <a:t>(1369/2014) </a:t>
            </a:r>
            <a:r>
              <a:rPr lang="fi-FI" sz="1600" dirty="0">
                <a:ea typeface="+mn-lt"/>
                <a:cs typeface="+mn-lt"/>
              </a:rPr>
              <a:t>ja TYP-asetus (</a:t>
            </a:r>
            <a:r>
              <a:rPr lang="fi-FI" sz="1600" dirty="0">
                <a:ea typeface="+mn-lt"/>
                <a:cs typeface="+mn-lt"/>
                <a:hlinkClick r:id="rId3"/>
              </a:rPr>
              <a:t>1377/2014</a:t>
            </a:r>
            <a:r>
              <a:rPr lang="fi-FI" sz="1600" dirty="0" smtClean="0">
                <a:ea typeface="+mn-lt"/>
                <a:cs typeface="+mn-lt"/>
              </a:rPr>
              <a:t>) kumotaan.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Osana TE-palvelut 2024 -uudistukseen liittyvää hallituksen esitystä on uusi laki työllistymisen monialaisesta edistämisestä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Hallituksen esitys menossa eduskuntaan lähiaikoina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Laki voimaan samaan aikaan työvoimapalvelujen siirron kanssa eli 1.1.2025</a:t>
            </a:r>
            <a:endParaRPr lang="fi-FI" sz="1600" dirty="0">
              <a:ea typeface="+mn-lt"/>
              <a:cs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Laissa työllistymisen monialaisesta edistämisestä säädettäisiin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Lakisääteisestä yhteistoimintamallista (TYP-tyyppinen verkostoyhteistyö)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Nuorten matalan kynnyksen yhteispalvelusta (Ohjaamo-tyyppinen toimintamalli)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Kunnasta tai kunnista yhteistoiminnassa tulee uusi TE-palveluista vastaava viranomainen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600" dirty="0"/>
              <a:t>Kunnat tekevät tiivistä yhteistyötä hyvinvointialueiden kanssa. Tällä tavoin työhakijat, jotka tarvitsevat esimerkiksi työkyvyn tukea, sitä myös saavat.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i-FI" sz="2100" b="1" dirty="0"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900" dirty="0">
              <a:ea typeface="+mn-lt"/>
              <a:cs typeface="+mn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32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7561" y="247826"/>
            <a:ext cx="7593516" cy="746936"/>
          </a:xfrm>
        </p:spPr>
        <p:txBody>
          <a:bodyPr>
            <a:normAutofit fontScale="90000"/>
          </a:bodyPr>
          <a:lstStyle/>
          <a:p>
            <a:r>
              <a:rPr lang="fi-FI" dirty="0"/>
              <a:t>Sektorsövergripande </a:t>
            </a:r>
            <a:r>
              <a:rPr lang="fi-FI" dirty="0" err="1"/>
              <a:t>samservice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en del av TE24-reformen </a:t>
            </a:r>
            <a:r>
              <a:rPr lang="fi-FI" dirty="0" err="1" smtClean="0"/>
              <a:t>fr.o.m</a:t>
            </a:r>
            <a:r>
              <a:rPr lang="fi-FI" dirty="0"/>
              <a:t>. </a:t>
            </a:r>
            <a:r>
              <a:rPr lang="fi-FI" dirty="0" err="1"/>
              <a:t>den</a:t>
            </a:r>
            <a:r>
              <a:rPr lang="fi-FI" dirty="0"/>
              <a:t> 1 </a:t>
            </a:r>
            <a:r>
              <a:rPr lang="fi-FI" dirty="0" err="1"/>
              <a:t>januari</a:t>
            </a:r>
            <a:r>
              <a:rPr lang="fi-FI" dirty="0"/>
              <a:t> </a:t>
            </a:r>
            <a:r>
              <a:rPr lang="fi-FI" dirty="0" smtClean="0"/>
              <a:t>2025 </a:t>
            </a:r>
            <a:r>
              <a:rPr lang="fi-FI" sz="1800" b="0" dirty="0" smtClean="0"/>
              <a:t>(</a:t>
            </a:r>
            <a:r>
              <a:rPr lang="fi-FI" sz="1800" b="0" dirty="0" err="1" smtClean="0"/>
              <a:t>propositionen</a:t>
            </a:r>
            <a:r>
              <a:rPr lang="fi-FI" sz="1800" b="0" dirty="0" smtClean="0"/>
              <a:t>)</a:t>
            </a:r>
            <a:r>
              <a:rPr lang="fi-FI" b="0" dirty="0"/>
              <a:t/>
            </a:r>
            <a:br>
              <a:rPr lang="fi-FI" b="0" dirty="0"/>
            </a:br>
            <a:endParaRPr lang="fi-FI" sz="1600" b="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57561" y="1097599"/>
            <a:ext cx="8355981" cy="4046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</a:t>
            </a:r>
            <a:r>
              <a:rPr lang="fi-FI" sz="1600" dirty="0" err="1" smtClean="0">
                <a:ea typeface="+mn-lt"/>
                <a:cs typeface="+mn-lt"/>
              </a:rPr>
              <a:t>lagen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>
                <a:ea typeface="+mn-lt"/>
                <a:cs typeface="+mn-lt"/>
                <a:hlinkClick r:id="rId2"/>
              </a:rPr>
              <a:t>(1369/2014) </a:t>
            </a:r>
            <a:r>
              <a:rPr lang="fi-FI" sz="1600" dirty="0" err="1" smtClean="0">
                <a:ea typeface="+mn-lt"/>
                <a:cs typeface="+mn-lt"/>
              </a:rPr>
              <a:t>och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statrådets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förordning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>
                <a:ea typeface="+mn-lt"/>
                <a:cs typeface="+mn-lt"/>
              </a:rPr>
              <a:t>(</a:t>
            </a:r>
            <a:r>
              <a:rPr lang="fi-FI" sz="1600" dirty="0">
                <a:ea typeface="+mn-lt"/>
                <a:cs typeface="+mn-lt"/>
                <a:hlinkClick r:id="rId3"/>
              </a:rPr>
              <a:t>1377/2014</a:t>
            </a:r>
            <a:r>
              <a:rPr lang="fi-FI" sz="1600" dirty="0" smtClean="0">
                <a:ea typeface="+mn-lt"/>
                <a:cs typeface="+mn-lt"/>
              </a:rPr>
              <a:t>) </a:t>
            </a:r>
            <a:r>
              <a:rPr lang="fi-FI" sz="1600" dirty="0" err="1" smtClean="0">
                <a:ea typeface="+mn-lt"/>
                <a:cs typeface="+mn-lt"/>
              </a:rPr>
              <a:t>upphävs</a:t>
            </a:r>
            <a:r>
              <a:rPr lang="fi-FI" sz="1600" dirty="0" smtClean="0">
                <a:ea typeface="+mn-lt"/>
                <a:cs typeface="+mn-lt"/>
              </a:rPr>
              <a:t>.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dirty="0" smtClean="0"/>
              <a:t>Som </a:t>
            </a:r>
            <a:r>
              <a:rPr lang="sv-SE" dirty="0"/>
              <a:t>en del av den regeringsproposition som hänför sig till reformen av </a:t>
            </a:r>
            <a:r>
              <a:rPr lang="sv-SE" dirty="0" smtClean="0"/>
              <a:t>AN-tjänsterna </a:t>
            </a:r>
            <a:r>
              <a:rPr lang="sv-SE" dirty="0"/>
              <a:t>2024 ingår en ny lag om sektorsövergripande främjande av sysselsättningen</a:t>
            </a:r>
            <a:r>
              <a:rPr lang="sv-SE" dirty="0" smtClean="0"/>
              <a:t>.</a:t>
            </a:r>
            <a:endParaRPr lang="sv-SE" sz="1600" dirty="0" smtClean="0"/>
          </a:p>
          <a:p>
            <a:pPr lvl="1">
              <a:lnSpc>
                <a:spcPct val="100000"/>
              </a:lnSpc>
              <a:spcBef>
                <a:spcPts val="400"/>
              </a:spcBef>
            </a:pPr>
            <a:r>
              <a:rPr lang="sv-SE" sz="1400" dirty="0" smtClean="0"/>
              <a:t>Regeringens </a:t>
            </a:r>
            <a:r>
              <a:rPr lang="sv-SE" sz="1400" dirty="0"/>
              <a:t>proposition ska lämnas till riksdagen inom </a:t>
            </a:r>
            <a:r>
              <a:rPr lang="sv-SE" sz="1400" dirty="0" smtClean="0"/>
              <a:t>kort</a:t>
            </a:r>
          </a:p>
          <a:p>
            <a:pPr lvl="1"/>
            <a:r>
              <a:rPr lang="sv-SE" sz="1400" dirty="0"/>
              <a:t>Lagen träder i kraft samtidigt som arbetskraftsservicen överförs, dvs. den 1 januari 2025</a:t>
            </a:r>
            <a:r>
              <a:rPr lang="sv-SE" dirty="0"/>
              <a:t>.</a:t>
            </a:r>
          </a:p>
          <a:p>
            <a:r>
              <a:rPr lang="sv-SE" dirty="0"/>
              <a:t>I lagen om sektorsövergripande främjande av sysselsättningen föreslås bestämmelser </a:t>
            </a:r>
            <a:r>
              <a:rPr lang="sv-SE" dirty="0" smtClean="0"/>
              <a:t>om</a:t>
            </a:r>
          </a:p>
          <a:p>
            <a:pPr lvl="1"/>
            <a:r>
              <a:rPr lang="sv-SE" dirty="0"/>
              <a:t>D</a:t>
            </a:r>
            <a:r>
              <a:rPr lang="sv-SE" dirty="0" smtClean="0"/>
              <a:t>en </a:t>
            </a:r>
            <a:r>
              <a:rPr lang="sv-SE" dirty="0"/>
              <a:t>lagstadgade samarbetsmodellen (nätverkssamarbete av </a:t>
            </a:r>
            <a:r>
              <a:rPr lang="sv-SE" dirty="0" smtClean="0"/>
              <a:t>TYP-typ</a:t>
            </a:r>
            <a:r>
              <a:rPr lang="sv-SE" dirty="0"/>
              <a:t>)</a:t>
            </a:r>
          </a:p>
          <a:p>
            <a:pPr lvl="1"/>
            <a:r>
              <a:rPr lang="sv-SE" dirty="0" smtClean="0"/>
              <a:t>Samservice </a:t>
            </a:r>
            <a:r>
              <a:rPr lang="sv-SE" dirty="0"/>
              <a:t>med låg tröskel för unga (handlingsmodell av typen </a:t>
            </a:r>
            <a:r>
              <a:rPr lang="sv-SE" dirty="0" err="1"/>
              <a:t>Ohjaamo</a:t>
            </a:r>
            <a:r>
              <a:rPr lang="sv-SE" dirty="0"/>
              <a:t>)</a:t>
            </a:r>
            <a:endParaRPr lang="fi-FI" sz="1500" dirty="0" smtClean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dirty="0"/>
              <a:t>Kommunen eller kommunerna </a:t>
            </a:r>
            <a:r>
              <a:rPr lang="sv-SE" dirty="0" smtClean="0"/>
              <a:t>tillsammans blir en </a:t>
            </a:r>
            <a:r>
              <a:rPr lang="sv-SE" dirty="0"/>
              <a:t>ny myndighet som ansvarar </a:t>
            </a:r>
            <a:r>
              <a:rPr lang="sv-SE" dirty="0" smtClean="0"/>
              <a:t>för AN-tjänsterna</a:t>
            </a:r>
          </a:p>
          <a:p>
            <a:r>
              <a:rPr lang="sv-SE" dirty="0"/>
              <a:t>Kommunerna har ett nära samarbete med välfärdsområdena. På detta sätt får arbetssökande som till exempel behöver stöd i arbetsförmågan också det</a:t>
            </a:r>
            <a:r>
              <a:rPr lang="sv-SE" dirty="0" smtClean="0"/>
              <a:t>.</a:t>
            </a:r>
            <a:r>
              <a:rPr lang="sv-SE" dirty="0"/>
              <a:t/>
            </a:r>
            <a:br>
              <a:rPr lang="sv-SE" dirty="0"/>
            </a:br>
            <a:endParaRPr lang="fi-FI" sz="2100" b="1" dirty="0"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900" dirty="0">
              <a:ea typeface="+mn-lt"/>
              <a:cs typeface="+mn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35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69848" y="1244406"/>
            <a:ext cx="6858000" cy="1790700"/>
          </a:xfrm>
        </p:spPr>
        <p:txBody>
          <a:bodyPr/>
          <a:lstStyle/>
          <a:p>
            <a:r>
              <a:rPr lang="fi-FI" dirty="0" smtClean="0"/>
              <a:t>TYP-toimintamalli tänään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844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256213"/>
            <a:ext cx="7556345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Monialainen yhteispalvelu </a:t>
            </a:r>
            <a:r>
              <a:rPr lang="fi-FI" sz="2400" dirty="0" smtClean="0"/>
              <a:t>1.1.2025 alkaen </a:t>
            </a:r>
            <a:r>
              <a:rPr lang="fi-FI" sz="1800" b="0" dirty="0" smtClean="0"/>
              <a:t>(esitys)</a:t>
            </a:r>
            <a:endParaRPr lang="fi-FI" sz="1800" b="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6312" y="944261"/>
            <a:ext cx="8355981" cy="4046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Monialaisen tuen yhteistoimintamalli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Työllisyyspalvelut, sote-palvelut ja asiakkaan tarpeen mukaiset </a:t>
            </a:r>
            <a:r>
              <a:rPr lang="fi-FI" sz="1600" dirty="0" err="1" smtClean="0">
                <a:ea typeface="+mn-lt"/>
                <a:cs typeface="+mn-lt"/>
              </a:rPr>
              <a:t>KELAn</a:t>
            </a:r>
            <a:r>
              <a:rPr lang="fi-FI" sz="1600" dirty="0" smtClean="0">
                <a:ea typeface="+mn-lt"/>
                <a:cs typeface="+mn-lt"/>
              </a:rPr>
              <a:t> kuntoutuspalvelut muodostavat lakisääteisen yhteistoimintamallin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Asiakaskriteerinä yksinomaan monialaisen palvelun tarve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Paikallinen johtoryhmä edelleen keskeisessä asemassa. Työllisyysalue asettaisi johtoryhmän neuvoteltuaan hyvinvointialueen ja </a:t>
            </a:r>
            <a:r>
              <a:rPr lang="fi-FI" sz="1600" dirty="0" err="1" smtClean="0">
                <a:ea typeface="+mn-lt"/>
                <a:cs typeface="+mn-lt"/>
              </a:rPr>
              <a:t>KELAn</a:t>
            </a:r>
            <a:r>
              <a:rPr lang="fi-FI" sz="1600" dirty="0" smtClean="0">
                <a:ea typeface="+mn-lt"/>
                <a:cs typeface="+mn-lt"/>
              </a:rPr>
              <a:t> kanssa, työllisyysalueelle voi muodostua useampia johtoryhmiä.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Puheenjohtaja työvoimaviranomaisesta (kunta), varapuheenjohtaja hyvinvointialueelta.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Operatiivisena johtajana työllisyysalueen kuntien (työvoimaviranomainen) nimeämä henkilö.</a:t>
            </a:r>
          </a:p>
          <a:p>
            <a:pPr marL="342883" lvl="1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1800" b="1" dirty="0"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900" dirty="0">
              <a:ea typeface="+mn-lt"/>
              <a:cs typeface="+mn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22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352857"/>
            <a:ext cx="7556345" cy="746936"/>
          </a:xfrm>
        </p:spPr>
        <p:txBody>
          <a:bodyPr>
            <a:normAutofit fontScale="90000"/>
          </a:bodyPr>
          <a:lstStyle/>
          <a:p>
            <a:pPr algn="ctr"/>
            <a:r>
              <a:rPr lang="fi-FI" sz="2400" dirty="0" err="1"/>
              <a:t>Sektorsövergripande</a:t>
            </a:r>
            <a:r>
              <a:rPr lang="fi-FI" sz="2400" dirty="0"/>
              <a:t> </a:t>
            </a:r>
            <a:r>
              <a:rPr lang="fi-FI" sz="2400" dirty="0" err="1"/>
              <a:t>samservice</a:t>
            </a:r>
            <a:r>
              <a:rPr lang="fi-FI" sz="2400" dirty="0"/>
              <a:t> </a:t>
            </a:r>
            <a:r>
              <a:rPr lang="fi-FI" sz="2400" dirty="0" err="1"/>
              <a:t>som</a:t>
            </a:r>
            <a:r>
              <a:rPr lang="fi-FI" sz="2400" dirty="0"/>
              <a:t> en del av TE24-reformen </a:t>
            </a:r>
            <a:r>
              <a:rPr lang="fi-FI" sz="2400" dirty="0" err="1"/>
              <a:t>fr.o.m</a:t>
            </a:r>
            <a:r>
              <a:rPr lang="fi-FI" sz="2400" dirty="0"/>
              <a:t>. </a:t>
            </a:r>
            <a:r>
              <a:rPr lang="fi-FI" sz="2400" dirty="0" err="1"/>
              <a:t>den</a:t>
            </a:r>
            <a:r>
              <a:rPr lang="fi-FI" sz="2400" dirty="0"/>
              <a:t> 1 </a:t>
            </a:r>
            <a:r>
              <a:rPr lang="fi-FI" sz="2400" dirty="0" err="1"/>
              <a:t>januari</a:t>
            </a:r>
            <a:r>
              <a:rPr lang="fi-FI" sz="2400" dirty="0"/>
              <a:t> 2025 </a:t>
            </a:r>
            <a:r>
              <a:rPr lang="fi-FI" sz="1600" b="0" dirty="0"/>
              <a:t>(</a:t>
            </a:r>
            <a:r>
              <a:rPr lang="fi-FI" sz="1600" b="0" dirty="0" err="1"/>
              <a:t>propositionen</a:t>
            </a:r>
            <a:r>
              <a:rPr lang="fi-FI" sz="1600" b="0" dirty="0" smtClean="0"/>
              <a:t>)</a:t>
            </a:r>
            <a:endParaRPr lang="fi-FI" sz="1800" b="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6312" y="1271362"/>
            <a:ext cx="8355981" cy="4046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600" dirty="0" err="1"/>
              <a:t>Samarbetsmodellen</a:t>
            </a:r>
            <a:r>
              <a:rPr lang="fi-FI" sz="1600" dirty="0"/>
              <a:t> för </a:t>
            </a:r>
            <a:r>
              <a:rPr lang="fi-FI" sz="1600" dirty="0" err="1"/>
              <a:t>sektorsövergripande</a:t>
            </a:r>
            <a:r>
              <a:rPr lang="fi-FI" sz="1600" dirty="0"/>
              <a:t> </a:t>
            </a:r>
            <a:r>
              <a:rPr lang="fi-FI" sz="1600" dirty="0" err="1" smtClean="0"/>
              <a:t>stöd</a:t>
            </a:r>
            <a:endParaRPr lang="fi-FI" sz="1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v-SE" sz="1600" dirty="0"/>
              <a:t>Sysselsättningstjänsterna, social- och hälsovårdstjänsterna och FPA:s rehabiliteringstjänster enligt kundens behov bildar en lagstadgad samarbetsmodell</a:t>
            </a:r>
            <a:r>
              <a:rPr lang="sv-SE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/>
              <a:t>Enbart behovet av sektorsövergripande service är ett </a:t>
            </a:r>
            <a:r>
              <a:rPr lang="sv-SE" sz="1600" dirty="0" smtClean="0"/>
              <a:t>kundkriterium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/>
              <a:t>Den lokala ledningsgruppen har fortfarande en central ställning. Sysselsättningsområdet tillsätter </a:t>
            </a:r>
            <a:r>
              <a:rPr lang="sv-SE" sz="1600" dirty="0" smtClean="0"/>
              <a:t>ledningsgruppen </a:t>
            </a:r>
            <a:r>
              <a:rPr lang="sv-SE" sz="1600" dirty="0"/>
              <a:t>efter förhandlingar med välfärdsområdet och FPA, och det kan bildas flera ledningsgrupper för </a:t>
            </a:r>
            <a:r>
              <a:rPr lang="sv-SE" sz="1600" dirty="0" smtClean="0"/>
              <a:t>sysselsättningsområdet.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v-SE" sz="1600" dirty="0"/>
              <a:t>Ordförande utsedd av sysselsättningsmyndigheten (kommunen), vice </a:t>
            </a:r>
            <a:r>
              <a:rPr lang="sv-SE" sz="1600" dirty="0" smtClean="0"/>
              <a:t>ordförande av </a:t>
            </a:r>
            <a:r>
              <a:rPr lang="sv-SE" sz="1600" dirty="0"/>
              <a:t>välfärdsområdet</a:t>
            </a:r>
            <a:r>
              <a:rPr lang="sv-SE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sz="1600" dirty="0"/>
              <a:t>Som operativ ledare en person som utsetts av kommunerna inom ett sysselsättningsområde</a:t>
            </a:r>
            <a:r>
              <a:rPr lang="fi-FI" sz="1600" dirty="0" smtClean="0">
                <a:ea typeface="+mn-lt"/>
                <a:cs typeface="+mn-lt"/>
              </a:rPr>
              <a:t>.</a:t>
            </a:r>
          </a:p>
          <a:p>
            <a:pPr marL="342883" lvl="1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1800" b="1" dirty="0"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900" dirty="0">
              <a:ea typeface="+mn-lt"/>
              <a:cs typeface="+mn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53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52140"/>
            <a:ext cx="7203017" cy="746936"/>
          </a:xfrm>
        </p:spPr>
        <p:txBody>
          <a:bodyPr>
            <a:normAutofit/>
          </a:bodyPr>
          <a:lstStyle/>
          <a:p>
            <a:r>
              <a:rPr lang="fi-FI" dirty="0" smtClean="0"/>
              <a:t>Linkkejä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913484"/>
            <a:ext cx="7886700" cy="33355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>
                <a:sym typeface="Wingdings" panose="05000000000000000000" pitchFamily="2" charset="2"/>
              </a:rPr>
              <a:t>TEM-sivut: </a:t>
            </a:r>
            <a:endParaRPr lang="fi-FI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- TYP-yleisesittely </a:t>
            </a:r>
            <a:r>
              <a:rPr lang="fi-FI" dirty="0" smtClean="0">
                <a:sym typeface="Wingdings" panose="05000000000000000000" pitchFamily="2" charset="2"/>
                <a:hlinkClick r:id="rId2"/>
              </a:rPr>
              <a:t>tem.fi/</a:t>
            </a:r>
            <a:r>
              <a:rPr lang="fi-FI" dirty="0" err="1" smtClean="0">
                <a:sym typeface="Wingdings" panose="05000000000000000000" pitchFamily="2" charset="2"/>
                <a:hlinkClick r:id="rId2"/>
              </a:rPr>
              <a:t>tyollistymista</a:t>
            </a:r>
            <a:r>
              <a:rPr lang="fi-FI" dirty="0" smtClean="0">
                <a:sym typeface="Wingdings" panose="05000000000000000000" pitchFamily="2" charset="2"/>
                <a:hlinkClick r:id="rId2"/>
              </a:rPr>
              <a:t>-</a:t>
            </a:r>
            <a:r>
              <a:rPr lang="fi-FI" dirty="0" err="1" smtClean="0">
                <a:sym typeface="Wingdings" panose="05000000000000000000" pitchFamily="2" charset="2"/>
                <a:hlinkClick r:id="rId2"/>
              </a:rPr>
              <a:t>edistava</a:t>
            </a:r>
            <a:r>
              <a:rPr lang="fi-FI" dirty="0" smtClean="0">
                <a:sym typeface="Wingdings" panose="05000000000000000000" pitchFamily="2" charset="2"/>
                <a:hlinkClick r:id="rId2"/>
              </a:rPr>
              <a:t>-monialainen-yhteispalvelu</a:t>
            </a:r>
            <a:endParaRPr lang="fi-F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     UKK 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tem.fi/usein-</a:t>
            </a:r>
            <a:r>
              <a:rPr lang="fi-FI" dirty="0" err="1" smtClean="0">
                <a:sym typeface="Wingdings" panose="05000000000000000000" pitchFamily="2" charset="2"/>
                <a:hlinkClick r:id="rId3"/>
              </a:rPr>
              <a:t>kysyttyja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-</a:t>
            </a:r>
            <a:r>
              <a:rPr lang="fi-FI" dirty="0" err="1" smtClean="0">
                <a:sym typeface="Wingdings" panose="05000000000000000000" pitchFamily="2" charset="2"/>
                <a:hlinkClick r:id="rId3"/>
              </a:rPr>
              <a:t>kysymyksia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-</a:t>
            </a:r>
            <a:r>
              <a:rPr lang="fi-FI" dirty="0" err="1" smtClean="0">
                <a:sym typeface="Wingdings" panose="05000000000000000000" pitchFamily="2" charset="2"/>
                <a:hlinkClick r:id="rId3"/>
              </a:rPr>
              <a:t>typ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-toimintamallista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- TE-palvelut </a:t>
            </a:r>
            <a:r>
              <a:rPr lang="fi-FI" dirty="0">
                <a:sym typeface="Wingdings" panose="05000000000000000000" pitchFamily="2" charset="2"/>
              </a:rPr>
              <a:t>2024 –uudistus </a:t>
            </a:r>
            <a:r>
              <a:rPr lang="fi-FI" dirty="0" smtClean="0">
                <a:sym typeface="Wingdings" panose="05000000000000000000" pitchFamily="2" charset="2"/>
                <a:hlinkClick r:id="rId4"/>
              </a:rPr>
              <a:t>tem.fi/te-palvelut-2024-uudistus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     UKK </a:t>
            </a:r>
            <a:r>
              <a:rPr lang="fi-FI" dirty="0" smtClean="0">
                <a:sym typeface="Wingdings" panose="05000000000000000000" pitchFamily="2" charset="2"/>
                <a:hlinkClick r:id="rId5"/>
              </a:rPr>
              <a:t>tem.fi/kysymyksia-ja-vastauksia-te-palvelut-2024-uudistuksesta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fi-FI" b="1" dirty="0" smtClean="0">
                <a:sym typeface="Wingdings" panose="05000000000000000000" pitchFamily="2" charset="2"/>
              </a:rPr>
              <a:t>Hallituksen esitysten eduskuntakäsittely:</a:t>
            </a: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- ”Mini-HE” 84/2022 </a:t>
            </a:r>
            <a:r>
              <a:rPr lang="fi-FI" dirty="0" smtClean="0">
                <a:sym typeface="Wingdings" panose="05000000000000000000" pitchFamily="2" charset="2"/>
                <a:hlinkClick r:id="rId6"/>
              </a:rPr>
              <a:t>www.eduskunta.fi/FI/vaski/KasittelytiedotValtiopaivaasia/Sivut/HE_84+2022.aspx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- TE-palvelut 2024 -uudistuksen </a:t>
            </a:r>
            <a:r>
              <a:rPr lang="fi-FI" dirty="0" err="1" smtClean="0">
                <a:sym typeface="Wingdings" panose="05000000000000000000" pitchFamily="2" charset="2"/>
              </a:rPr>
              <a:t>HE:tä</a:t>
            </a:r>
            <a:r>
              <a:rPr lang="fi-FI" dirty="0" smtClean="0">
                <a:sym typeface="Wingdings" panose="05000000000000000000" pitchFamily="2" charset="2"/>
              </a:rPr>
              <a:t> ei vielä ole annettu eduskunnalle</a:t>
            </a:r>
          </a:p>
          <a:p>
            <a:pPr marL="0" indent="0">
              <a:buNone/>
            </a:pPr>
            <a:r>
              <a:rPr lang="fi-FI" b="1" dirty="0" smtClean="0">
                <a:sym typeface="Wingdings" panose="05000000000000000000" pitchFamily="2" charset="2"/>
              </a:rPr>
              <a:t>Hankeikkuna</a:t>
            </a: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- Mini-HE: </a:t>
            </a:r>
            <a:r>
              <a:rPr lang="fi-FI" dirty="0" smtClean="0">
                <a:sym typeface="Wingdings" panose="05000000000000000000" pitchFamily="2" charset="2"/>
                <a:hlinkClick r:id="rId7"/>
              </a:rPr>
              <a:t>tem.fi/</a:t>
            </a:r>
            <a:r>
              <a:rPr lang="fi-FI" dirty="0" err="1" smtClean="0">
                <a:sym typeface="Wingdings" panose="05000000000000000000" pitchFamily="2" charset="2"/>
                <a:hlinkClick r:id="rId7"/>
              </a:rPr>
              <a:t>hanke?tunnus</a:t>
            </a:r>
            <a:r>
              <a:rPr lang="fi-FI" dirty="0" smtClean="0">
                <a:sym typeface="Wingdings" panose="05000000000000000000" pitchFamily="2" charset="2"/>
                <a:hlinkClick r:id="rId7"/>
              </a:rPr>
              <a:t>=TEM075:00/2021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smtClean="0"/>
              <a:t> </a:t>
            </a:r>
          </a:p>
          <a:p>
            <a:pPr marL="0" indent="0">
              <a:buNone/>
            </a:pPr>
            <a:r>
              <a:rPr lang="fi-FI" dirty="0" smtClean="0"/>
              <a:t>- TE-palvelut 2024 –uudistus: </a:t>
            </a:r>
            <a:r>
              <a:rPr lang="fi-FI" dirty="0" smtClean="0">
                <a:hlinkClick r:id="rId8"/>
              </a:rPr>
              <a:t>valtioneuvosto.fi/</a:t>
            </a:r>
            <a:r>
              <a:rPr lang="fi-FI" dirty="0" err="1" smtClean="0">
                <a:hlinkClick r:id="rId8"/>
              </a:rPr>
              <a:t>hanke?tunnus</a:t>
            </a:r>
            <a:r>
              <a:rPr lang="fi-FI" dirty="0" smtClean="0">
                <a:hlinkClick r:id="rId8"/>
              </a:rPr>
              <a:t>=TEM011:00/2022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83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52140"/>
            <a:ext cx="7203017" cy="746936"/>
          </a:xfrm>
        </p:spPr>
        <p:txBody>
          <a:bodyPr>
            <a:normAutofit/>
          </a:bodyPr>
          <a:lstStyle/>
          <a:p>
            <a:r>
              <a:rPr lang="sv-SE" dirty="0" smtClean="0"/>
              <a:t>Länkar </a:t>
            </a:r>
            <a:r>
              <a:rPr lang="sv-SE" sz="1400" b="0" dirty="0"/>
              <a:t>(en del </a:t>
            </a:r>
            <a:r>
              <a:rPr lang="sv-SE" sz="1400" b="0" dirty="0" smtClean="0"/>
              <a:t>av sidorna endast på </a:t>
            </a:r>
            <a:r>
              <a:rPr lang="sv-SE" sz="1400" b="0" dirty="0"/>
              <a:t>finska)</a:t>
            </a:r>
            <a:endParaRPr lang="fi-FI" sz="1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913484"/>
            <a:ext cx="7886700" cy="33355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b="1" dirty="0" smtClean="0">
                <a:sym typeface="Wingdings" panose="05000000000000000000" pitchFamily="2" charset="2"/>
              </a:rPr>
              <a:t>TEM-</a:t>
            </a:r>
            <a:r>
              <a:rPr lang="fi-FI" b="1" dirty="0" err="1" smtClean="0">
                <a:sym typeface="Wingdings" panose="05000000000000000000" pitchFamily="2" charset="2"/>
              </a:rPr>
              <a:t>sidorna</a:t>
            </a:r>
            <a:r>
              <a:rPr lang="fi-FI" b="1" dirty="0" smtClean="0">
                <a:sym typeface="Wingdings" panose="05000000000000000000" pitchFamily="2" charset="2"/>
              </a:rPr>
              <a:t>: </a:t>
            </a:r>
          </a:p>
          <a:p>
            <a:pPr>
              <a:buFontTx/>
              <a:buChar char="-"/>
            </a:pPr>
            <a:r>
              <a:rPr lang="fi-FI" dirty="0" smtClean="0">
                <a:sym typeface="Wingdings" panose="05000000000000000000" pitchFamily="2" charset="2"/>
              </a:rPr>
              <a:t>TYP - </a:t>
            </a:r>
            <a:r>
              <a:rPr lang="fi-FI" dirty="0" err="1" smtClean="0">
                <a:sym typeface="Wingdings" panose="05000000000000000000" pitchFamily="2" charset="2"/>
              </a:rPr>
              <a:t>allmän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presentation</a:t>
            </a:r>
            <a:r>
              <a:rPr lang="fi-FI" dirty="0" smtClean="0">
                <a:sym typeface="Wingdings" panose="05000000000000000000" pitchFamily="2" charset="2"/>
              </a:rPr>
              <a:t>: </a:t>
            </a:r>
            <a:r>
              <a:rPr lang="fi-FI" dirty="0" smtClean="0">
                <a:sym typeface="Wingdings" panose="05000000000000000000" pitchFamily="2" charset="2"/>
                <a:hlinkClick r:id="rId2"/>
              </a:rPr>
              <a:t>https://tem.fi/sv/sektorovergripande-samservice-som-framjar-sysselsattningen</a:t>
            </a:r>
            <a:r>
              <a:rPr lang="fi-FI" dirty="0" smtClean="0">
                <a:sym typeface="Wingdings" panose="05000000000000000000" pitchFamily="2" charset="2"/>
              </a:rPr>
              <a:t>  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smtClean="0">
                <a:sym typeface="Wingdings" panose="05000000000000000000" pitchFamily="2" charset="2"/>
              </a:rPr>
              <a:t>     UKK (</a:t>
            </a:r>
            <a:r>
              <a:rPr lang="fi-FI" dirty="0" err="1" smtClean="0">
                <a:sym typeface="Wingdings" panose="05000000000000000000" pitchFamily="2" charset="2"/>
              </a:rPr>
              <a:t>frågor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svar</a:t>
            </a:r>
            <a:r>
              <a:rPr lang="fi-FI" dirty="0" smtClean="0">
                <a:sym typeface="Wingdings" panose="05000000000000000000" pitchFamily="2" charset="2"/>
              </a:rPr>
              <a:t>) 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tem.fi/usein-</a:t>
            </a:r>
            <a:r>
              <a:rPr lang="fi-FI" dirty="0" err="1" smtClean="0">
                <a:sym typeface="Wingdings" panose="05000000000000000000" pitchFamily="2" charset="2"/>
                <a:hlinkClick r:id="rId3"/>
              </a:rPr>
              <a:t>kysyttyja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-</a:t>
            </a:r>
            <a:r>
              <a:rPr lang="fi-FI" dirty="0" err="1" smtClean="0">
                <a:sym typeface="Wingdings" panose="05000000000000000000" pitchFamily="2" charset="2"/>
                <a:hlinkClick r:id="rId3"/>
              </a:rPr>
              <a:t>kysymyksia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-</a:t>
            </a:r>
            <a:r>
              <a:rPr lang="fi-FI" dirty="0" err="1" smtClean="0">
                <a:sym typeface="Wingdings" panose="05000000000000000000" pitchFamily="2" charset="2"/>
                <a:hlinkClick r:id="rId3"/>
              </a:rPr>
              <a:t>typ</a:t>
            </a:r>
            <a:r>
              <a:rPr lang="fi-FI" dirty="0" smtClean="0">
                <a:sym typeface="Wingdings" panose="05000000000000000000" pitchFamily="2" charset="2"/>
                <a:hlinkClick r:id="rId3"/>
              </a:rPr>
              <a:t>-toimintamallista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fi-FI" dirty="0" smtClean="0">
                <a:sym typeface="Wingdings" panose="05000000000000000000" pitchFamily="2" charset="2"/>
              </a:rPr>
              <a:t>TE-palvelut </a:t>
            </a:r>
            <a:r>
              <a:rPr lang="fi-FI" dirty="0">
                <a:sym typeface="Wingdings" panose="05000000000000000000" pitchFamily="2" charset="2"/>
              </a:rPr>
              <a:t>2024 –uudistus </a:t>
            </a:r>
            <a:r>
              <a:rPr lang="fi-FI" dirty="0" smtClean="0">
                <a:sym typeface="Wingdings" panose="05000000000000000000" pitchFamily="2" charset="2"/>
                <a:hlinkClick r:id="rId4"/>
              </a:rPr>
              <a:t>https://tem.fi/sv/reformen-av-arbets-och-naringstjansterna-2024</a:t>
            </a:r>
            <a:endParaRPr lang="fi-F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smtClean="0">
                <a:sym typeface="Wingdings" panose="05000000000000000000" pitchFamily="2" charset="2"/>
              </a:rPr>
              <a:t>     UKK (</a:t>
            </a:r>
            <a:r>
              <a:rPr lang="fi-FI" dirty="0" err="1" smtClean="0">
                <a:sym typeface="Wingdings" panose="05000000000000000000" pitchFamily="2" charset="2"/>
              </a:rPr>
              <a:t>frågor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svar</a:t>
            </a:r>
            <a:r>
              <a:rPr lang="fi-FI" dirty="0" smtClean="0">
                <a:sym typeface="Wingdings" panose="05000000000000000000" pitchFamily="2" charset="2"/>
              </a:rPr>
              <a:t>) </a:t>
            </a:r>
            <a:r>
              <a:rPr lang="fi-FI" dirty="0" smtClean="0">
                <a:sym typeface="Wingdings" panose="05000000000000000000" pitchFamily="2" charset="2"/>
                <a:hlinkClick r:id="rId5"/>
              </a:rPr>
              <a:t>tem.fi/kysymyksia-ja-vastauksia-te-palvelut-2024-uudistuksesta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fi-FI" b="1" dirty="0" err="1">
                <a:sym typeface="Wingdings" panose="05000000000000000000" pitchFamily="2" charset="2"/>
              </a:rPr>
              <a:t>R</a:t>
            </a:r>
            <a:r>
              <a:rPr lang="fi-FI" b="1" dirty="0" err="1" smtClean="0"/>
              <a:t>iksdagsbehandling</a:t>
            </a:r>
            <a:r>
              <a:rPr lang="fi-FI" b="1" dirty="0" smtClean="0"/>
              <a:t> </a:t>
            </a:r>
            <a:r>
              <a:rPr lang="fi-FI" b="1" dirty="0"/>
              <a:t>av </a:t>
            </a:r>
            <a:r>
              <a:rPr lang="fi-FI" b="1" dirty="0" err="1"/>
              <a:t>regeringens</a:t>
            </a:r>
            <a:r>
              <a:rPr lang="fi-FI" b="1" dirty="0"/>
              <a:t> </a:t>
            </a:r>
            <a:r>
              <a:rPr lang="fi-FI" b="1" dirty="0" smtClean="0"/>
              <a:t>proposition</a:t>
            </a:r>
            <a:r>
              <a:rPr lang="fi-FI" b="1" dirty="0" smtClean="0"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- ”Mini-RP” 84/2022 </a:t>
            </a:r>
            <a:r>
              <a:rPr lang="fi-FI" dirty="0" smtClean="0">
                <a:sym typeface="Wingdings" panose="05000000000000000000" pitchFamily="2" charset="2"/>
                <a:hlinkClick r:id="rId6"/>
              </a:rPr>
              <a:t>www.eduskunta.fi/FI/vaski/KasittelytiedotValtiopaivaasia/Sivut/HE_84+2022.aspx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sv-SE" dirty="0" smtClean="0"/>
              <a:t>RP </a:t>
            </a:r>
            <a:r>
              <a:rPr lang="sv-SE" dirty="0"/>
              <a:t>om </a:t>
            </a:r>
            <a:r>
              <a:rPr lang="sv-SE" dirty="0" smtClean="0"/>
              <a:t>AN-tjänsterna </a:t>
            </a:r>
            <a:r>
              <a:rPr lang="sv-SE" dirty="0"/>
              <a:t>2024 har ännu inte lämnats till </a:t>
            </a:r>
            <a:r>
              <a:rPr lang="sv-SE" dirty="0" smtClean="0"/>
              <a:t>riksdagen</a:t>
            </a:r>
          </a:p>
          <a:p>
            <a:pPr marL="0" indent="0">
              <a:buNone/>
            </a:pPr>
            <a:r>
              <a:rPr lang="fi-FI" b="1" dirty="0" smtClean="0">
                <a:sym typeface="Wingdings" panose="05000000000000000000" pitchFamily="2" charset="2"/>
              </a:rPr>
              <a:t>Hankeikkuna (</a:t>
            </a:r>
            <a:r>
              <a:rPr lang="fi-FI" dirty="0" err="1"/>
              <a:t>statsrådets</a:t>
            </a:r>
            <a:r>
              <a:rPr lang="fi-FI" dirty="0"/>
              <a:t> </a:t>
            </a:r>
            <a:r>
              <a:rPr lang="fi-FI" dirty="0" err="1"/>
              <a:t>tjänst</a:t>
            </a:r>
            <a:r>
              <a:rPr lang="fi-FI" dirty="0"/>
              <a:t> för </a:t>
            </a:r>
            <a:r>
              <a:rPr lang="fi-FI" dirty="0" err="1" smtClean="0"/>
              <a:t>projektinformation</a:t>
            </a:r>
            <a:r>
              <a:rPr lang="fi-FI" dirty="0" smtClean="0"/>
              <a:t>)</a:t>
            </a:r>
            <a:endParaRPr lang="fi-FI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- ”Mini-RP”: </a:t>
            </a:r>
            <a:r>
              <a:rPr lang="fi-FI" dirty="0" smtClean="0">
                <a:sym typeface="Wingdings" panose="05000000000000000000" pitchFamily="2" charset="2"/>
                <a:hlinkClick r:id="rId7"/>
              </a:rPr>
              <a:t>tem.fi/</a:t>
            </a:r>
            <a:r>
              <a:rPr lang="fi-FI" dirty="0" err="1" smtClean="0">
                <a:sym typeface="Wingdings" panose="05000000000000000000" pitchFamily="2" charset="2"/>
                <a:hlinkClick r:id="rId7"/>
              </a:rPr>
              <a:t>hanke?tunnus</a:t>
            </a:r>
            <a:r>
              <a:rPr lang="fi-FI" dirty="0" smtClean="0">
                <a:sym typeface="Wingdings" panose="05000000000000000000" pitchFamily="2" charset="2"/>
                <a:hlinkClick r:id="rId7"/>
              </a:rPr>
              <a:t>=TEM075:00/2021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smtClean="0"/>
              <a:t> </a:t>
            </a:r>
          </a:p>
          <a:p>
            <a:pPr marL="0" indent="0">
              <a:buNone/>
            </a:pPr>
            <a:r>
              <a:rPr lang="fi-FI" dirty="0" smtClean="0"/>
              <a:t>-  </a:t>
            </a:r>
            <a:r>
              <a:rPr lang="fi-FI" dirty="0" err="1" smtClean="0"/>
              <a:t>Reformen</a:t>
            </a:r>
            <a:r>
              <a:rPr lang="fi-FI" dirty="0" smtClean="0"/>
              <a:t> av AN-</a:t>
            </a:r>
            <a:r>
              <a:rPr lang="fi-FI" dirty="0" err="1" smtClean="0"/>
              <a:t>tjänsterna</a:t>
            </a:r>
            <a:r>
              <a:rPr lang="fi-FI" dirty="0" smtClean="0"/>
              <a:t> 2024: </a:t>
            </a:r>
            <a:r>
              <a:rPr lang="fi-FI" dirty="0" smtClean="0">
                <a:hlinkClick r:id="rId8"/>
              </a:rPr>
              <a:t>valtioneuvosto.fi/</a:t>
            </a:r>
            <a:r>
              <a:rPr lang="fi-FI" dirty="0" err="1" smtClean="0">
                <a:hlinkClick r:id="rId8"/>
              </a:rPr>
              <a:t>hanke?tunnus</a:t>
            </a:r>
            <a:r>
              <a:rPr lang="fi-FI" dirty="0" smtClean="0">
                <a:hlinkClick r:id="rId8"/>
              </a:rPr>
              <a:t>=TEM011:00/2022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57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i="1" dirty="0" err="1" smtClean="0"/>
              <a:t>Kiitos</a:t>
            </a:r>
            <a:r>
              <a:rPr lang="en-GB" i="1" dirty="0" smtClean="0"/>
              <a:t>!</a:t>
            </a:r>
          </a:p>
          <a:p>
            <a:r>
              <a:rPr lang="en-GB" i="1" dirty="0" smtClean="0"/>
              <a:t>Tack!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8546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69848" y="1244406"/>
            <a:ext cx="6858000" cy="1790700"/>
          </a:xfrm>
        </p:spPr>
        <p:txBody>
          <a:bodyPr>
            <a:normAutofit/>
          </a:bodyPr>
          <a:lstStyle/>
          <a:p>
            <a:r>
              <a:rPr lang="fi-FI" dirty="0" smtClean="0"/>
              <a:t>TYP-</a:t>
            </a:r>
            <a:r>
              <a:rPr lang="fi-FI" dirty="0" err="1" smtClean="0"/>
              <a:t>verksamhetsmodell</a:t>
            </a:r>
            <a:r>
              <a:rPr lang="fi-FI" dirty="0" smtClean="0"/>
              <a:t> i </a:t>
            </a:r>
            <a:r>
              <a:rPr lang="fi-FI" dirty="0" err="1" smtClean="0"/>
              <a:t>dag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040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247826"/>
            <a:ext cx="7203017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Monialainen yhteispalvelu TYP </a:t>
            </a:r>
            <a:r>
              <a:rPr lang="fi-FI" sz="2400" dirty="0" smtClean="0"/>
              <a:t>tänään</a:t>
            </a:r>
            <a:endParaRPr lang="fi-FI" sz="240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6312" y="1137549"/>
            <a:ext cx="8355981" cy="4046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2100" b="1" dirty="0" smtClean="0">
                <a:ea typeface="+mn-lt"/>
                <a:cs typeface="+mn-lt"/>
              </a:rPr>
              <a:t>TYP on lakisääteinen yhteistoimintamalli, ei organisaatio </a:t>
            </a:r>
            <a:endParaRPr lang="fi-FI" sz="2100" dirty="0">
              <a:ea typeface="+mn-lt"/>
              <a:cs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</a:t>
            </a:r>
            <a:r>
              <a:rPr lang="fi-FI" sz="1600" dirty="0" err="1" smtClean="0">
                <a:ea typeface="+mn-lt"/>
                <a:cs typeface="+mn-lt"/>
              </a:rPr>
              <a:t>lagen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>
                <a:ea typeface="+mn-lt"/>
                <a:cs typeface="+mn-lt"/>
                <a:hlinkClick r:id="rId2"/>
              </a:rPr>
              <a:t>(1369/2014) </a:t>
            </a:r>
            <a:r>
              <a:rPr lang="fi-FI" sz="1600" dirty="0">
                <a:ea typeface="+mn-lt"/>
                <a:cs typeface="+mn-lt"/>
              </a:rPr>
              <a:t>ja TYP-asetus (</a:t>
            </a:r>
            <a:r>
              <a:rPr lang="fi-FI" sz="1600" dirty="0">
                <a:ea typeface="+mn-lt"/>
                <a:cs typeface="+mn-lt"/>
                <a:hlinkClick r:id="rId3"/>
              </a:rPr>
              <a:t>1377/2014</a:t>
            </a:r>
            <a:r>
              <a:rPr lang="fi-FI" sz="1600" dirty="0" smtClean="0">
                <a:ea typeface="+mn-lt"/>
                <a:cs typeface="+mn-lt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TYP-laki on erityislaki suhteessa julkiseen työvoima- ja yrityspalvelulakiin (esim. työnhakijan prosessi). TE-palveluja koskevissa säädöksissä ei poikkeuksia.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err="1" smtClean="0">
                <a:ea typeface="+mn-lt"/>
                <a:cs typeface="+mn-lt"/>
              </a:rPr>
              <a:t>Kuty</a:t>
            </a:r>
            <a:r>
              <a:rPr lang="fi-FI" sz="1600" dirty="0" smtClean="0">
                <a:ea typeface="+mn-lt"/>
                <a:cs typeface="+mn-lt"/>
              </a:rPr>
              <a:t>-laissa säädetään, milloin aktivointisuunnitelman sijaan tehdään monialainen </a:t>
            </a:r>
            <a:r>
              <a:rPr lang="fi-FI" sz="1600" dirty="0" err="1" smtClean="0">
                <a:ea typeface="+mn-lt"/>
                <a:cs typeface="+mn-lt"/>
              </a:rPr>
              <a:t>työllistymissuunitelma</a:t>
            </a:r>
            <a:r>
              <a:rPr lang="fi-FI" sz="1600" dirty="0" smtClean="0">
                <a:ea typeface="+mn-lt"/>
                <a:cs typeface="+mn-lt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TYP-laki ja TYP-asetus säätävät raamin TYP-toimintamallin toimeenpanolle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TYP-lain mukaista ”</a:t>
            </a:r>
            <a:r>
              <a:rPr lang="fi-FI" sz="1600" i="1" dirty="0" smtClean="0">
                <a:ea typeface="+mn-lt"/>
                <a:cs typeface="+mn-lt"/>
              </a:rPr>
              <a:t>TYP-työtä” </a:t>
            </a:r>
            <a:r>
              <a:rPr lang="fi-FI" sz="1600" dirty="0" smtClean="0">
                <a:ea typeface="+mn-lt"/>
                <a:cs typeface="+mn-lt"/>
              </a:rPr>
              <a:t>voi tarkastella operatiivisella tasolla (asiakastyö ja sen organisointi) ja strategisella tasolla (johtoryhmätyö)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Käsitettä ”TYP-työ” ei määritellä TYP-laissa</a:t>
            </a:r>
            <a:endParaRPr lang="fi-FI" sz="1600" dirty="0">
              <a:ea typeface="+mn-lt"/>
              <a:cs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i-FI" sz="900" dirty="0">
              <a:ea typeface="+mn-lt"/>
              <a:cs typeface="+mn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34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247826"/>
            <a:ext cx="7203017" cy="746936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Sektorsövergripande </a:t>
            </a:r>
            <a:r>
              <a:rPr lang="fi-FI" dirty="0" err="1"/>
              <a:t>samservice</a:t>
            </a:r>
            <a:r>
              <a:rPr lang="fi-FI" dirty="0"/>
              <a:t> </a:t>
            </a:r>
            <a:r>
              <a:rPr lang="fi-FI" dirty="0" smtClean="0"/>
              <a:t>TYP i </a:t>
            </a:r>
            <a:r>
              <a:rPr lang="fi-FI" dirty="0" err="1"/>
              <a:t>dag</a:t>
            </a:r>
            <a:endParaRPr lang="fi-FI" sz="240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1971" y="917599"/>
            <a:ext cx="8355981" cy="40460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2100" b="1" dirty="0" smtClean="0">
                <a:ea typeface="+mn-lt"/>
                <a:cs typeface="+mn-lt"/>
              </a:rPr>
              <a:t>TYP </a:t>
            </a:r>
            <a:r>
              <a:rPr lang="sv-SE" sz="2100" b="1" dirty="0"/>
              <a:t>är en lagstadgad samarbetsmodell, inte en organisation</a:t>
            </a:r>
            <a:endParaRPr lang="fi-FI" sz="2100" b="1" dirty="0">
              <a:ea typeface="+mn-lt"/>
              <a:cs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</a:t>
            </a:r>
            <a:r>
              <a:rPr lang="fi-FI" sz="1600" dirty="0" err="1" smtClean="0">
                <a:ea typeface="+mn-lt"/>
                <a:cs typeface="+mn-lt"/>
              </a:rPr>
              <a:t>lagen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>
                <a:ea typeface="+mn-lt"/>
                <a:cs typeface="+mn-lt"/>
                <a:hlinkClick r:id="rId2"/>
              </a:rPr>
              <a:t>(</a:t>
            </a:r>
            <a:r>
              <a:rPr lang="fi-FI" sz="1600" dirty="0" smtClean="0">
                <a:ea typeface="+mn-lt"/>
                <a:cs typeface="+mn-lt"/>
                <a:hlinkClick r:id="rId3"/>
              </a:rPr>
              <a:t>1369/2014)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och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statrådets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förordning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om</a:t>
            </a:r>
            <a:r>
              <a:rPr lang="fi-FI" sz="1600" dirty="0" smtClean="0">
                <a:ea typeface="+mn-lt"/>
                <a:cs typeface="+mn-lt"/>
              </a:rPr>
              <a:t> TYP </a:t>
            </a:r>
            <a:r>
              <a:rPr lang="fi-FI" sz="1600" dirty="0">
                <a:ea typeface="+mn-lt"/>
                <a:cs typeface="+mn-lt"/>
              </a:rPr>
              <a:t>(</a:t>
            </a:r>
            <a:r>
              <a:rPr lang="fi-FI" sz="1600" dirty="0">
                <a:ea typeface="+mn-lt"/>
                <a:cs typeface="+mn-lt"/>
                <a:hlinkClick r:id="rId4"/>
              </a:rPr>
              <a:t>1377/2014</a:t>
            </a:r>
            <a:r>
              <a:rPr lang="fi-FI" sz="1600" dirty="0" smtClean="0">
                <a:ea typeface="+mn-lt"/>
                <a:cs typeface="+mn-lt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1600" dirty="0" smtClean="0">
                <a:ea typeface="+mn-lt"/>
                <a:cs typeface="+mn-lt"/>
              </a:rPr>
              <a:t>TYP-</a:t>
            </a:r>
            <a:r>
              <a:rPr lang="fi-FI" sz="1600" dirty="0" err="1" smtClean="0">
                <a:ea typeface="+mn-lt"/>
                <a:cs typeface="+mn-lt"/>
              </a:rPr>
              <a:t>lagen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sv-SE" dirty="0"/>
              <a:t>är en speciallag i förhållande till lagen om offentlig arbetskrafts- och </a:t>
            </a:r>
            <a:r>
              <a:rPr lang="sv-SE" dirty="0" smtClean="0"/>
              <a:t>företagsservice </a:t>
            </a:r>
            <a:r>
              <a:rPr lang="fi-FI" sz="1600" dirty="0" smtClean="0">
                <a:ea typeface="+mn-lt"/>
                <a:cs typeface="+mn-lt"/>
              </a:rPr>
              <a:t>(</a:t>
            </a:r>
            <a:r>
              <a:rPr lang="fi-FI" dirty="0" err="1"/>
              <a:t>t.ex</a:t>
            </a:r>
            <a:r>
              <a:rPr lang="fi-FI" dirty="0"/>
              <a:t>. </a:t>
            </a:r>
            <a:r>
              <a:rPr lang="fi-FI" dirty="0" err="1"/>
              <a:t>processen</a:t>
            </a:r>
            <a:r>
              <a:rPr lang="fi-FI" dirty="0"/>
              <a:t> för </a:t>
            </a:r>
            <a:r>
              <a:rPr lang="fi-FI" dirty="0" err="1"/>
              <a:t>arbetssökande</a:t>
            </a:r>
            <a:r>
              <a:rPr lang="fi-FI" sz="1600" dirty="0" smtClean="0">
                <a:ea typeface="+mn-lt"/>
                <a:cs typeface="+mn-lt"/>
              </a:rPr>
              <a:t>). </a:t>
            </a:r>
            <a:r>
              <a:rPr lang="sv-SE" dirty="0"/>
              <a:t>Inga undantag </a:t>
            </a:r>
            <a:r>
              <a:rPr lang="sv-SE" dirty="0" smtClean="0"/>
              <a:t>i </a:t>
            </a:r>
            <a:r>
              <a:rPr lang="sv-SE" dirty="0"/>
              <a:t>bestämmelserna om </a:t>
            </a:r>
            <a:r>
              <a:rPr lang="sv-SE" sz="1600" dirty="0" smtClean="0"/>
              <a:t>arbets- och </a:t>
            </a:r>
            <a:r>
              <a:rPr lang="sv-SE" dirty="0" smtClean="0"/>
              <a:t>näringstjänster (AN-tjänster).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dirty="0"/>
              <a:t>I lagen om arbetsverksamhet i rehabiliteringssyfte finns bestämmelser om när en sektorsövergripande sysselsättningsplan ska utarbetas i stället för en aktiveringsplan</a:t>
            </a:r>
            <a:r>
              <a:rPr lang="sv-SE" dirty="0" smtClean="0"/>
              <a:t>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fi-FI" sz="1600" dirty="0" smtClean="0">
                <a:ea typeface="+mn-lt"/>
                <a:cs typeface="+mn-lt"/>
              </a:rPr>
              <a:t>TYP-</a:t>
            </a:r>
            <a:r>
              <a:rPr lang="fi-FI" sz="1600" dirty="0" err="1" smtClean="0">
                <a:ea typeface="+mn-lt"/>
                <a:cs typeface="+mn-lt"/>
              </a:rPr>
              <a:t>lagen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och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statrådets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fi-FI" sz="1600" dirty="0" err="1" smtClean="0">
                <a:ea typeface="+mn-lt"/>
                <a:cs typeface="+mn-lt"/>
              </a:rPr>
              <a:t>förordning</a:t>
            </a:r>
            <a:r>
              <a:rPr lang="fi-FI" sz="1600" dirty="0" smtClean="0">
                <a:ea typeface="+mn-lt"/>
                <a:cs typeface="+mn-lt"/>
              </a:rPr>
              <a:t> </a:t>
            </a:r>
            <a:r>
              <a:rPr lang="sv-SE" dirty="0"/>
              <a:t>stiftar en ram för genomförandet av verksamhetsmodellen </a:t>
            </a:r>
            <a:endParaRPr lang="sv-SE" dirty="0" smtClean="0"/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v-SE" dirty="0" smtClean="0"/>
              <a:t>”TYP-arbete</a:t>
            </a:r>
            <a:r>
              <a:rPr lang="sv-SE" dirty="0"/>
              <a:t>” enligt </a:t>
            </a:r>
            <a:r>
              <a:rPr lang="sv-SE" dirty="0" smtClean="0"/>
              <a:t>TYP-lagen </a:t>
            </a:r>
            <a:r>
              <a:rPr lang="sv-SE" dirty="0"/>
              <a:t>kan granskas på operativ nivå (kundarbetet och organiseringen av det) och på strategisk nivå (ledningsgruppsarbete</a:t>
            </a:r>
            <a:r>
              <a:rPr lang="sv-SE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sv-SE" sz="1600" dirty="0"/>
              <a:t>Begreppet </a:t>
            </a:r>
            <a:r>
              <a:rPr lang="sv-SE" sz="1600" dirty="0" smtClean="0"/>
              <a:t>”TYP-arbete</a:t>
            </a:r>
            <a:r>
              <a:rPr lang="sv-SE" sz="1600" dirty="0"/>
              <a:t>” definieras inte i </a:t>
            </a:r>
            <a:r>
              <a:rPr lang="sv-SE" sz="1600" dirty="0" smtClean="0"/>
              <a:t>TYP-lagen</a:t>
            </a:r>
            <a:endParaRPr lang="fi-FI" sz="1600" dirty="0">
              <a:ea typeface="+mn-lt"/>
              <a:cs typeface="+mn-lt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781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00096"/>
            <a:ext cx="7203017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Monialainen yhteispalvelu TYP </a:t>
            </a:r>
            <a:r>
              <a:rPr lang="fi-FI" sz="2400" dirty="0" smtClean="0"/>
              <a:t>tänään</a:t>
            </a:r>
            <a:endParaRPr lang="fi-FI" sz="240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6312" y="1005925"/>
            <a:ext cx="8489795" cy="404602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2300" u="sng" dirty="0" smtClean="0">
                <a:ea typeface="+mn-lt"/>
                <a:cs typeface="+mn-lt"/>
              </a:rPr>
              <a:t>Asiakastyö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fi-FI" sz="2100" dirty="0" smtClean="0">
                <a:ea typeface="+mn-lt"/>
                <a:cs typeface="+mn-lt"/>
              </a:rPr>
              <a:t>Monialaisen yhteispalvelun tarve tarkoittaa TE-palvelujen, </a:t>
            </a:r>
            <a:r>
              <a:rPr lang="fi-FI" sz="2100" dirty="0" err="1" smtClean="0">
                <a:ea typeface="+mn-lt"/>
                <a:cs typeface="+mn-lt"/>
              </a:rPr>
              <a:t>sote</a:t>
            </a:r>
            <a:r>
              <a:rPr lang="fi-FI" sz="2100" dirty="0" smtClean="0">
                <a:ea typeface="+mn-lt"/>
                <a:cs typeface="+mn-lt"/>
              </a:rPr>
              <a:t>-palvelujen ja Kelan kuntoutuspalvelujen yhteensovittamisen tarvetta. Monialainen palvelutarve arvioidaan yhdessä kartoitusjakson aikana.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2100" dirty="0" smtClean="0">
                <a:ea typeface="+mn-lt"/>
                <a:cs typeface="+mn-lt"/>
              </a:rPr>
              <a:t>TYP-asiakas on pidempään työttömänä ollut työtön, jolla on monialaisen yhteispalvelun tarve.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2100" dirty="0" smtClean="0">
                <a:ea typeface="+mn-lt"/>
                <a:cs typeface="+mn-lt"/>
              </a:rPr>
              <a:t>TYP-lain mukaisesti monialaisessa yhteispalvelussa on oltava tarjolla TE-palveluja, </a:t>
            </a:r>
            <a:r>
              <a:rPr lang="fi-FI" sz="2100" dirty="0" err="1" smtClean="0">
                <a:ea typeface="+mn-lt"/>
                <a:cs typeface="+mn-lt"/>
              </a:rPr>
              <a:t>sote</a:t>
            </a:r>
            <a:r>
              <a:rPr lang="fi-FI" sz="2100" dirty="0" smtClean="0">
                <a:ea typeface="+mn-lt"/>
                <a:cs typeface="+mn-lt"/>
              </a:rPr>
              <a:t>-palveluja ja asiakkaan tarpeen mukaisesti </a:t>
            </a:r>
            <a:r>
              <a:rPr lang="fi-FI" sz="2100" dirty="0" err="1" smtClean="0">
                <a:ea typeface="+mn-lt"/>
                <a:cs typeface="+mn-lt"/>
              </a:rPr>
              <a:t>KELAn</a:t>
            </a:r>
            <a:r>
              <a:rPr lang="fi-FI" sz="2100" dirty="0" smtClean="0">
                <a:ea typeface="+mn-lt"/>
                <a:cs typeface="+mn-lt"/>
              </a:rPr>
              <a:t> kuntoutuspalveluja. Muiden palvelujen tarjoaminen (esim. kunnan ei-lakisääteiset palvelut) on vapaaehtoista.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2100" dirty="0" smtClean="0">
                <a:ea typeface="+mn-lt"/>
                <a:cs typeface="+mn-lt"/>
              </a:rPr>
              <a:t>TE-palvelujen </a:t>
            </a:r>
            <a:r>
              <a:rPr lang="fi-FI" sz="2100" dirty="0">
                <a:ea typeface="+mn-lt"/>
                <a:cs typeface="+mn-lt"/>
              </a:rPr>
              <a:t>järjestämisestä vastaa TE-toimisto ja kuntakokeilussa kunta, </a:t>
            </a:r>
            <a:r>
              <a:rPr lang="fi-FI" sz="2100" dirty="0" err="1">
                <a:ea typeface="+mn-lt"/>
                <a:cs typeface="+mn-lt"/>
              </a:rPr>
              <a:t>sote</a:t>
            </a:r>
            <a:r>
              <a:rPr lang="fi-FI" sz="2100" dirty="0">
                <a:ea typeface="+mn-lt"/>
                <a:cs typeface="+mn-lt"/>
              </a:rPr>
              <a:t>-palvelujen järjestämisestä kunta</a:t>
            </a:r>
            <a:r>
              <a:rPr lang="fi-FI" sz="2100" dirty="0" smtClean="0">
                <a:ea typeface="+mn-lt"/>
                <a:cs typeface="+mn-lt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sz="2100" dirty="0" smtClean="0">
                <a:ea typeface="+mn-lt"/>
                <a:cs typeface="+mn-lt"/>
              </a:rPr>
              <a:t>TE-palveluista vastaavat, </a:t>
            </a:r>
            <a:r>
              <a:rPr lang="fi-FI" sz="2100" dirty="0" err="1" smtClean="0">
                <a:ea typeface="+mn-lt"/>
                <a:cs typeface="+mn-lt"/>
              </a:rPr>
              <a:t>sote</a:t>
            </a:r>
            <a:r>
              <a:rPr lang="fi-FI" sz="2100" dirty="0" smtClean="0">
                <a:ea typeface="+mn-lt"/>
                <a:cs typeface="+mn-lt"/>
              </a:rPr>
              <a:t>-palveluista vastaavat ja Kelan kuntoutuspalveluista vastaavat työntekijät saavat käsitellä TYP-asiakkaan tietoja yhteisessä tietojärjestelmässä. </a:t>
            </a:r>
            <a:endParaRPr lang="fi-FI" sz="2100" dirty="0">
              <a:cs typeface="Arial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70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100096"/>
            <a:ext cx="7203017" cy="746936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Sektorsövergripande </a:t>
            </a:r>
            <a:r>
              <a:rPr lang="fi-FI" sz="2400" dirty="0" err="1"/>
              <a:t>samservice</a:t>
            </a:r>
            <a:r>
              <a:rPr lang="fi-FI" sz="2400" dirty="0"/>
              <a:t> TYP i </a:t>
            </a:r>
            <a:r>
              <a:rPr lang="fi-FI" sz="2400" dirty="0" err="1"/>
              <a:t>dag</a:t>
            </a:r>
            <a:endParaRPr lang="fi-FI" sz="2400" dirty="0">
              <a:solidFill>
                <a:srgbClr val="00B0F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6312" y="739709"/>
            <a:ext cx="8437756" cy="40460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i-FI" sz="2300" u="sng" dirty="0" err="1" smtClean="0">
                <a:ea typeface="+mn-lt"/>
                <a:cs typeface="+mn-lt"/>
              </a:rPr>
              <a:t>Kundarbetet</a:t>
            </a:r>
            <a:endParaRPr lang="fi-FI" sz="2300" u="sng" dirty="0" smtClean="0">
              <a:ea typeface="+mn-lt"/>
              <a:cs typeface="+mn-lt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v-SE" dirty="0"/>
              <a:t>Med behov av sektorsövergripande samservice avses behov av samordning av </a:t>
            </a:r>
            <a:r>
              <a:rPr lang="sv-SE" dirty="0" smtClean="0"/>
              <a:t>AN-tjänsterna</a:t>
            </a:r>
            <a:r>
              <a:rPr lang="sv-SE" dirty="0"/>
              <a:t>, social- och </a:t>
            </a:r>
            <a:r>
              <a:rPr lang="sv-SE" dirty="0" smtClean="0"/>
              <a:t>hälsotjänsterna </a:t>
            </a:r>
            <a:r>
              <a:rPr lang="sv-SE" dirty="0"/>
              <a:t>och </a:t>
            </a:r>
            <a:r>
              <a:rPr lang="sv-SE" dirty="0" smtClean="0"/>
              <a:t>FPAs </a:t>
            </a:r>
            <a:r>
              <a:rPr lang="sv-SE" dirty="0"/>
              <a:t>rehabiliteringstjänster. Behovet av sektorsövergripande service bedöms tillsammans under kartläggningsperioden.</a:t>
            </a:r>
            <a:endParaRPr lang="fi-FI" sz="2100" dirty="0" smtClean="0">
              <a:ea typeface="+mn-lt"/>
              <a:cs typeface="+mn-lt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v-SE" dirty="0" smtClean="0"/>
              <a:t>TYP-kunden </a:t>
            </a:r>
            <a:r>
              <a:rPr lang="sv-SE" dirty="0"/>
              <a:t>har under en längre tid varit arbetslös och har behov av sektorsövergripande samservice</a:t>
            </a:r>
            <a:r>
              <a:rPr lang="sv-SE" dirty="0" smtClean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v-SE" dirty="0"/>
              <a:t>I</a:t>
            </a:r>
            <a:r>
              <a:rPr lang="sv-SE" dirty="0" smtClean="0"/>
              <a:t> </a:t>
            </a:r>
            <a:r>
              <a:rPr lang="sv-SE" dirty="0"/>
              <a:t>enlighet med </a:t>
            </a:r>
            <a:r>
              <a:rPr lang="sv-SE" dirty="0" smtClean="0"/>
              <a:t>TYP-lagen </a:t>
            </a:r>
            <a:r>
              <a:rPr lang="sv-SE" dirty="0"/>
              <a:t>ska det inom den sektorsövergripande samservicen tillhandahållas </a:t>
            </a:r>
            <a:r>
              <a:rPr lang="sv-SE" dirty="0" smtClean="0"/>
              <a:t>AN-tjänster</a:t>
            </a:r>
            <a:r>
              <a:rPr lang="sv-SE" dirty="0"/>
              <a:t>, social- och </a:t>
            </a:r>
            <a:r>
              <a:rPr lang="sv-SE" dirty="0" smtClean="0"/>
              <a:t>hälsotjänster </a:t>
            </a:r>
            <a:r>
              <a:rPr lang="sv-SE" dirty="0"/>
              <a:t>och FPA:s rehabiliteringstjänster enligt kundens behov. Det är frivilligt att tillhandahålla andra tjänster (t.ex. kommunens icke lagstadgade tjänster</a:t>
            </a:r>
            <a:r>
              <a:rPr lang="sv-SE" dirty="0" smtClean="0"/>
              <a:t>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v-SE" dirty="0" smtClean="0"/>
              <a:t>AN-byrån (och kommunen i kommunförsöket) ansvarar </a:t>
            </a:r>
            <a:r>
              <a:rPr lang="sv-SE" dirty="0"/>
              <a:t>för ordnandet av </a:t>
            </a:r>
            <a:r>
              <a:rPr lang="sv-SE" dirty="0" smtClean="0"/>
              <a:t>AN-tjänster, </a:t>
            </a:r>
            <a:r>
              <a:rPr lang="sv-SE" dirty="0"/>
              <a:t>kommunen ansvarar för ordnandet av social- och hälsovårdstjänsterna</a:t>
            </a:r>
            <a:r>
              <a:rPr lang="sv-SE" dirty="0" smtClean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sv-SE" dirty="0"/>
              <a:t>De </a:t>
            </a:r>
            <a:r>
              <a:rPr lang="sv-SE" dirty="0" smtClean="0"/>
              <a:t>som </a:t>
            </a:r>
            <a:r>
              <a:rPr lang="sv-SE" dirty="0"/>
              <a:t>ansvarar för </a:t>
            </a:r>
            <a:r>
              <a:rPr lang="sv-SE" dirty="0" smtClean="0"/>
              <a:t>AN-tjänsterna</a:t>
            </a:r>
            <a:r>
              <a:rPr lang="sv-SE" dirty="0"/>
              <a:t>, de som ansvarar för social- och </a:t>
            </a:r>
            <a:r>
              <a:rPr lang="sv-SE" dirty="0" smtClean="0"/>
              <a:t>hälsotjänsterna </a:t>
            </a:r>
            <a:r>
              <a:rPr lang="sv-SE" dirty="0"/>
              <a:t>och de som ansvarar för </a:t>
            </a:r>
            <a:r>
              <a:rPr lang="sv-SE" dirty="0" smtClean="0"/>
              <a:t>FPAs </a:t>
            </a:r>
            <a:r>
              <a:rPr lang="sv-SE" dirty="0"/>
              <a:t>rehabiliteringstjänster får behandla </a:t>
            </a:r>
            <a:r>
              <a:rPr lang="sv-SE" dirty="0" smtClean="0"/>
              <a:t>TYP-kundens </a:t>
            </a:r>
            <a:r>
              <a:rPr lang="sv-SE" dirty="0"/>
              <a:t>uppgifter i ett gemensamt </a:t>
            </a:r>
            <a:r>
              <a:rPr lang="sv-SE" dirty="0" smtClean="0"/>
              <a:t>informationssystem</a:t>
            </a:r>
            <a:r>
              <a:rPr lang="sv-SE" dirty="0"/>
              <a:t>.</a:t>
            </a:r>
            <a:endParaRPr lang="fi-FI" sz="2100" dirty="0">
              <a:cs typeface="Arial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t>2.9.2022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350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tsikko 1"/>
          <p:cNvSpPr txBox="1">
            <a:spLocks/>
          </p:cNvSpPr>
          <p:nvPr/>
        </p:nvSpPr>
        <p:spPr>
          <a:xfrm>
            <a:off x="446891" y="238781"/>
            <a:ext cx="7687884" cy="74693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51431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25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51431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>
                <a:ln>
                  <a:noFill/>
                </a:ln>
                <a:solidFill>
                  <a:srgbClr val="201E5B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Ohjaus monialaiseen yhteispalveluun (TYP) </a:t>
            </a:r>
            <a:endParaRPr kumimoji="0" lang="fi-FI" sz="2400" b="1" i="0" u="none" strike="noStrike" kern="1200" cap="none" spc="0" normalizeH="0" baseline="0" noProof="0" dirty="0" smtClean="0">
              <a:ln>
                <a:noFill/>
              </a:ln>
              <a:solidFill>
                <a:srgbClr val="201E5B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  <a:p>
            <a:pPr marL="0" marR="0" lvl="0" indent="0" algn="ctr" defTabSz="51431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400" dirty="0" smtClean="0">
                <a:solidFill>
                  <a:srgbClr val="201E5B"/>
                </a:solidFill>
                <a:latin typeface="Arial" panose="020B0604020202020204"/>
              </a:rPr>
              <a:t>TE-palveluissa </a:t>
            </a:r>
            <a:r>
              <a:rPr lang="fi-FI" sz="1600" b="0" dirty="0" smtClean="0">
                <a:solidFill>
                  <a:srgbClr val="201E5B"/>
                </a:solidFill>
                <a:latin typeface="Arial" panose="020B0604020202020204"/>
              </a:rPr>
              <a:t>(nykytila)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01E5B"/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242823" y="2814528"/>
            <a:ext cx="2988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TE-viranomainen: 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TE-palvelut, ohjaus ja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konsultoiva yhteistyö </a:t>
            </a:r>
          </a:p>
        </p:txBody>
      </p:sp>
      <p:sp>
        <p:nvSpPr>
          <p:cNvPr id="34" name="Suorakulmio 33"/>
          <p:cNvSpPr/>
          <p:nvPr/>
        </p:nvSpPr>
        <p:spPr>
          <a:xfrm>
            <a:off x="278147" y="1501832"/>
            <a:ext cx="1343189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Työnhaun aloitus</a:t>
            </a:r>
          </a:p>
        </p:txBody>
      </p:sp>
      <p:grpSp>
        <p:nvGrpSpPr>
          <p:cNvPr id="8" name="Ryhmä 7" descr="Prosessikuvaus asiakkaan ohjauksesta TE-palveluiden yhteensovittamiseen muun viranomaistahon kanssa tai TYP-toimintamalliin.&#10;&#10;Mikäli asiakkaalla havaitaan monialainen palvelutarve, hänet voi ohjata joko TYP toimintamalliin mikäli asiakkuuskriteerit täyttyvät tai vaihtoehtoisesti tehdä yhteistyötä muun viranomaistahon kanssa monialaisten palveluiden osalta." title="Piirroskuva prosessista"/>
          <p:cNvGrpSpPr/>
          <p:nvPr/>
        </p:nvGrpSpPr>
        <p:grpSpPr>
          <a:xfrm>
            <a:off x="308902" y="1738455"/>
            <a:ext cx="4313209" cy="1079941"/>
            <a:chOff x="600523" y="1609046"/>
            <a:chExt cx="5876105" cy="1420274"/>
          </a:xfrm>
          <a:solidFill>
            <a:schemeClr val="accent1">
              <a:lumMod val="75000"/>
            </a:schemeClr>
          </a:solidFill>
        </p:grpSpPr>
        <p:sp>
          <p:nvSpPr>
            <p:cNvPr id="9" name="Puolivapaa piirto 8"/>
            <p:cNvSpPr/>
            <p:nvPr/>
          </p:nvSpPr>
          <p:spPr>
            <a:xfrm>
              <a:off x="600523" y="1609046"/>
              <a:ext cx="1746098" cy="1420274"/>
            </a:xfrm>
            <a:custGeom>
              <a:avLst/>
              <a:gdLst>
                <a:gd name="connsiteX0" fmla="*/ 0 w 1601390"/>
                <a:gd name="connsiteY0" fmla="*/ 96083 h 960834"/>
                <a:gd name="connsiteX1" fmla="*/ 96083 w 1601390"/>
                <a:gd name="connsiteY1" fmla="*/ 0 h 960834"/>
                <a:gd name="connsiteX2" fmla="*/ 1505307 w 1601390"/>
                <a:gd name="connsiteY2" fmla="*/ 0 h 960834"/>
                <a:gd name="connsiteX3" fmla="*/ 1601390 w 1601390"/>
                <a:gd name="connsiteY3" fmla="*/ 96083 h 960834"/>
                <a:gd name="connsiteX4" fmla="*/ 1601390 w 1601390"/>
                <a:gd name="connsiteY4" fmla="*/ 864751 h 960834"/>
                <a:gd name="connsiteX5" fmla="*/ 1505307 w 1601390"/>
                <a:gd name="connsiteY5" fmla="*/ 960834 h 960834"/>
                <a:gd name="connsiteX6" fmla="*/ 96083 w 1601390"/>
                <a:gd name="connsiteY6" fmla="*/ 960834 h 960834"/>
                <a:gd name="connsiteX7" fmla="*/ 0 w 1601390"/>
                <a:gd name="connsiteY7" fmla="*/ 864751 h 960834"/>
                <a:gd name="connsiteX8" fmla="*/ 0 w 1601390"/>
                <a:gd name="connsiteY8" fmla="*/ 96083 h 960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390" h="960834">
                  <a:moveTo>
                    <a:pt x="0" y="96083"/>
                  </a:moveTo>
                  <a:cubicBezTo>
                    <a:pt x="0" y="43018"/>
                    <a:pt x="43018" y="0"/>
                    <a:pt x="96083" y="0"/>
                  </a:cubicBezTo>
                  <a:lnTo>
                    <a:pt x="1505307" y="0"/>
                  </a:lnTo>
                  <a:cubicBezTo>
                    <a:pt x="1558372" y="0"/>
                    <a:pt x="1601390" y="43018"/>
                    <a:pt x="1601390" y="96083"/>
                  </a:cubicBezTo>
                  <a:lnTo>
                    <a:pt x="1601390" y="864751"/>
                  </a:lnTo>
                  <a:cubicBezTo>
                    <a:pt x="1601390" y="917816"/>
                    <a:pt x="1558372" y="960834"/>
                    <a:pt x="1505307" y="960834"/>
                  </a:cubicBezTo>
                  <a:lnTo>
                    <a:pt x="96083" y="960834"/>
                  </a:lnTo>
                  <a:cubicBezTo>
                    <a:pt x="43018" y="960834"/>
                    <a:pt x="0" y="917816"/>
                    <a:pt x="0" y="864751"/>
                  </a:cubicBezTo>
                  <a:lnTo>
                    <a:pt x="0" y="96083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0062" tIns="150062" rIns="150062" bIns="150062" numCol="1" spcCol="1270" anchor="ctr" anchorCtr="0">
              <a:noAutofit/>
            </a:bodyPr>
            <a:lstStyle/>
            <a:p>
              <a:pPr marL="0" marR="0" lvl="0" indent="0" algn="ctr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Alku-haastattelu</a:t>
              </a:r>
            </a:p>
            <a:p>
              <a:pPr marL="0" marR="0" lvl="0" indent="0" algn="ctr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Palvelu-tarvearvio</a:t>
              </a:r>
            </a:p>
          </p:txBody>
        </p:sp>
        <p:sp>
          <p:nvSpPr>
            <p:cNvPr id="10" name="Puolivapaa piirto 9"/>
            <p:cNvSpPr/>
            <p:nvPr/>
          </p:nvSpPr>
          <p:spPr>
            <a:xfrm>
              <a:off x="2410750" y="1976114"/>
              <a:ext cx="376225" cy="397143"/>
            </a:xfrm>
            <a:custGeom>
              <a:avLst/>
              <a:gdLst>
                <a:gd name="connsiteX0" fmla="*/ 0 w 339494"/>
                <a:gd name="connsiteY0" fmla="*/ 79429 h 397144"/>
                <a:gd name="connsiteX1" fmla="*/ 169747 w 339494"/>
                <a:gd name="connsiteY1" fmla="*/ 79429 h 397144"/>
                <a:gd name="connsiteX2" fmla="*/ 169747 w 339494"/>
                <a:gd name="connsiteY2" fmla="*/ 0 h 397144"/>
                <a:gd name="connsiteX3" fmla="*/ 339494 w 339494"/>
                <a:gd name="connsiteY3" fmla="*/ 198572 h 397144"/>
                <a:gd name="connsiteX4" fmla="*/ 169747 w 339494"/>
                <a:gd name="connsiteY4" fmla="*/ 397144 h 397144"/>
                <a:gd name="connsiteX5" fmla="*/ 169747 w 339494"/>
                <a:gd name="connsiteY5" fmla="*/ 317715 h 397144"/>
                <a:gd name="connsiteX6" fmla="*/ 0 w 339494"/>
                <a:gd name="connsiteY6" fmla="*/ 317715 h 397144"/>
                <a:gd name="connsiteX7" fmla="*/ 0 w 339494"/>
                <a:gd name="connsiteY7" fmla="*/ 79429 h 397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9494" h="397144">
                  <a:moveTo>
                    <a:pt x="0" y="79429"/>
                  </a:moveTo>
                  <a:lnTo>
                    <a:pt x="169747" y="79429"/>
                  </a:lnTo>
                  <a:lnTo>
                    <a:pt x="169747" y="0"/>
                  </a:lnTo>
                  <a:lnTo>
                    <a:pt x="339494" y="198572"/>
                  </a:lnTo>
                  <a:lnTo>
                    <a:pt x="169747" y="397144"/>
                  </a:lnTo>
                  <a:lnTo>
                    <a:pt x="169747" y="317715"/>
                  </a:lnTo>
                  <a:lnTo>
                    <a:pt x="0" y="317715"/>
                  </a:lnTo>
                  <a:lnTo>
                    <a:pt x="0" y="79429"/>
                  </a:lnTo>
                  <a:close/>
                </a:path>
              </a:pathLst>
            </a:cu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9429" rIns="101848" bIns="79429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" name="Puolivapaa piirto 10"/>
            <p:cNvSpPr/>
            <p:nvPr/>
          </p:nvSpPr>
          <p:spPr>
            <a:xfrm>
              <a:off x="2814658" y="1609047"/>
              <a:ext cx="1829721" cy="1420273"/>
            </a:xfrm>
            <a:custGeom>
              <a:avLst/>
              <a:gdLst>
                <a:gd name="connsiteX0" fmla="*/ 0 w 1601390"/>
                <a:gd name="connsiteY0" fmla="*/ 96083 h 960834"/>
                <a:gd name="connsiteX1" fmla="*/ 96083 w 1601390"/>
                <a:gd name="connsiteY1" fmla="*/ 0 h 960834"/>
                <a:gd name="connsiteX2" fmla="*/ 1505307 w 1601390"/>
                <a:gd name="connsiteY2" fmla="*/ 0 h 960834"/>
                <a:gd name="connsiteX3" fmla="*/ 1601390 w 1601390"/>
                <a:gd name="connsiteY3" fmla="*/ 96083 h 960834"/>
                <a:gd name="connsiteX4" fmla="*/ 1601390 w 1601390"/>
                <a:gd name="connsiteY4" fmla="*/ 864751 h 960834"/>
                <a:gd name="connsiteX5" fmla="*/ 1505307 w 1601390"/>
                <a:gd name="connsiteY5" fmla="*/ 960834 h 960834"/>
                <a:gd name="connsiteX6" fmla="*/ 96083 w 1601390"/>
                <a:gd name="connsiteY6" fmla="*/ 960834 h 960834"/>
                <a:gd name="connsiteX7" fmla="*/ 0 w 1601390"/>
                <a:gd name="connsiteY7" fmla="*/ 864751 h 960834"/>
                <a:gd name="connsiteX8" fmla="*/ 0 w 1601390"/>
                <a:gd name="connsiteY8" fmla="*/ 96083 h 960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390" h="960834">
                  <a:moveTo>
                    <a:pt x="0" y="96083"/>
                  </a:moveTo>
                  <a:cubicBezTo>
                    <a:pt x="0" y="43018"/>
                    <a:pt x="43018" y="0"/>
                    <a:pt x="96083" y="0"/>
                  </a:cubicBezTo>
                  <a:lnTo>
                    <a:pt x="1505307" y="0"/>
                  </a:lnTo>
                  <a:cubicBezTo>
                    <a:pt x="1558372" y="0"/>
                    <a:pt x="1601390" y="43018"/>
                    <a:pt x="1601390" y="96083"/>
                  </a:cubicBezTo>
                  <a:lnTo>
                    <a:pt x="1601390" y="864751"/>
                  </a:lnTo>
                  <a:cubicBezTo>
                    <a:pt x="1601390" y="917816"/>
                    <a:pt x="1558372" y="960834"/>
                    <a:pt x="1505307" y="960834"/>
                  </a:cubicBezTo>
                  <a:lnTo>
                    <a:pt x="96083" y="960834"/>
                  </a:lnTo>
                  <a:cubicBezTo>
                    <a:pt x="43018" y="960834"/>
                    <a:pt x="0" y="917816"/>
                    <a:pt x="0" y="864751"/>
                  </a:cubicBezTo>
                  <a:lnTo>
                    <a:pt x="0" y="96083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0062" tIns="150062" rIns="150062" bIns="150062" numCol="1" spcCol="1270" anchor="ctr" anchorCtr="0">
              <a:noAutofit/>
            </a:bodyPr>
            <a:lstStyle/>
            <a:p>
              <a:pPr marL="0" marR="0" lvl="0" indent="0" algn="ctr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Työnhaku-keskustelut</a:t>
              </a:r>
            </a:p>
            <a:p>
              <a:pPr marL="0" marR="0" lvl="0" indent="0" algn="ctr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Palvelu-tarvearvio</a:t>
              </a:r>
            </a:p>
          </p:txBody>
        </p:sp>
        <p:sp>
          <p:nvSpPr>
            <p:cNvPr id="12" name="Puolivapaa piirto 11"/>
            <p:cNvSpPr/>
            <p:nvPr/>
          </p:nvSpPr>
          <p:spPr>
            <a:xfrm>
              <a:off x="5935335" y="2093616"/>
              <a:ext cx="541293" cy="486559"/>
            </a:xfrm>
            <a:custGeom>
              <a:avLst/>
              <a:gdLst>
                <a:gd name="connsiteX0" fmla="*/ 0 w 339494"/>
                <a:gd name="connsiteY0" fmla="*/ 79429 h 397144"/>
                <a:gd name="connsiteX1" fmla="*/ 169747 w 339494"/>
                <a:gd name="connsiteY1" fmla="*/ 79429 h 397144"/>
                <a:gd name="connsiteX2" fmla="*/ 169747 w 339494"/>
                <a:gd name="connsiteY2" fmla="*/ 0 h 397144"/>
                <a:gd name="connsiteX3" fmla="*/ 339494 w 339494"/>
                <a:gd name="connsiteY3" fmla="*/ 198572 h 397144"/>
                <a:gd name="connsiteX4" fmla="*/ 169747 w 339494"/>
                <a:gd name="connsiteY4" fmla="*/ 397144 h 397144"/>
                <a:gd name="connsiteX5" fmla="*/ 169747 w 339494"/>
                <a:gd name="connsiteY5" fmla="*/ 317715 h 397144"/>
                <a:gd name="connsiteX6" fmla="*/ 0 w 339494"/>
                <a:gd name="connsiteY6" fmla="*/ 317715 h 397144"/>
                <a:gd name="connsiteX7" fmla="*/ 0 w 339494"/>
                <a:gd name="connsiteY7" fmla="*/ 79429 h 397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9494" h="397144">
                  <a:moveTo>
                    <a:pt x="0" y="79429"/>
                  </a:moveTo>
                  <a:lnTo>
                    <a:pt x="169747" y="79429"/>
                  </a:lnTo>
                  <a:lnTo>
                    <a:pt x="169747" y="0"/>
                  </a:lnTo>
                  <a:lnTo>
                    <a:pt x="339494" y="198572"/>
                  </a:lnTo>
                  <a:lnTo>
                    <a:pt x="169747" y="397144"/>
                  </a:lnTo>
                  <a:lnTo>
                    <a:pt x="169747" y="317715"/>
                  </a:lnTo>
                  <a:lnTo>
                    <a:pt x="0" y="317715"/>
                  </a:lnTo>
                  <a:lnTo>
                    <a:pt x="0" y="79429"/>
                  </a:lnTo>
                  <a:close/>
                </a:path>
              </a:pathLst>
            </a:cu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9429" rIns="101848" bIns="79429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39" name="Suorakulmio 38"/>
          <p:cNvSpPr/>
          <p:nvPr/>
        </p:nvSpPr>
        <p:spPr>
          <a:xfrm>
            <a:off x="4692047" y="2185509"/>
            <a:ext cx="830996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Ei tarvetta</a:t>
            </a:r>
            <a:endParaRPr kumimoji="0" lang="fi-FI" sz="9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Suorakulmio 34"/>
          <p:cNvSpPr/>
          <p:nvPr/>
        </p:nvSpPr>
        <p:spPr>
          <a:xfrm>
            <a:off x="3169550" y="1292517"/>
            <a:ext cx="81368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TYP- lain kriteerit </a:t>
            </a:r>
          </a:p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eivät täyty</a:t>
            </a:r>
          </a:p>
        </p:txBody>
      </p:sp>
      <p:sp>
        <p:nvSpPr>
          <p:cNvPr id="38" name="Ylös kääntyvä nuoli 37" descr="Nuoli kohti Muita viranomaispalveluja" title="Nuoli"/>
          <p:cNvSpPr/>
          <p:nvPr/>
        </p:nvSpPr>
        <p:spPr>
          <a:xfrm rot="5400000" flipH="1">
            <a:off x="3914240" y="1354642"/>
            <a:ext cx="434970" cy="456440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43" name="Suora nuoliyhdysviiva 42" descr="Nuoli kohti muun tarpeen mukaista palvelua tilanteessa, jossa TYP -palvelussa oleva asiakas ohjataan TYP-toiminnasta pois" title="Nuoli"/>
          <p:cNvCxnSpPr/>
          <p:nvPr/>
        </p:nvCxnSpPr>
        <p:spPr>
          <a:xfrm>
            <a:off x="7984930" y="3510280"/>
            <a:ext cx="391336" cy="334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uorakulmio 39"/>
          <p:cNvSpPr/>
          <p:nvPr/>
        </p:nvSpPr>
        <p:spPr>
          <a:xfrm>
            <a:off x="4189156" y="1106846"/>
            <a:ext cx="381024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TE-palveluiden ja muiden palveluiden yhteensovitus</a:t>
            </a:r>
          </a:p>
        </p:txBody>
      </p:sp>
      <p:grpSp>
        <p:nvGrpSpPr>
          <p:cNvPr id="6" name="Ryhmä 5" descr="Mikäli asiakkaalla todetaan monialainen palvelutarve mutta TYP-asiakkuuskriteerit eivät täyty, voidaan asiakas ohjata muun viranomaistahon palveluihin. Tänä aikana asiakkalle voidaan tarjota myös TE-palveluja ja työnhakuvelvoite tarkisteaan." title="Kuva palveluiden yhteensovittamisen polusta"/>
          <p:cNvGrpSpPr/>
          <p:nvPr/>
        </p:nvGrpSpPr>
        <p:grpSpPr>
          <a:xfrm>
            <a:off x="4139229" y="958128"/>
            <a:ext cx="3624985" cy="954258"/>
            <a:chOff x="4677251" y="894334"/>
            <a:chExt cx="3624985" cy="1304193"/>
          </a:xfrm>
        </p:grpSpPr>
        <p:graphicFrame>
          <p:nvGraphicFramePr>
            <p:cNvPr id="36" name="Kaaviokuva 35" descr="havainnekuva polusta mikäli asiakas tarvitsee muita kuin TE-palveluita" title="Pisteet jotka kuvaavat asiakkaan polkua"/>
            <p:cNvGraphicFramePr/>
            <p:nvPr>
              <p:extLst>
                <p:ext uri="{D42A27DB-BD31-4B8C-83A1-F6EECF244321}">
                  <p14:modId xmlns:p14="http://schemas.microsoft.com/office/powerpoint/2010/main" val="147272560"/>
                </p:ext>
              </p:extLst>
            </p:nvPr>
          </p:nvGraphicFramePr>
          <p:xfrm>
            <a:off x="6075118" y="894334"/>
            <a:ext cx="2227118" cy="128281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37" name="Kaaviokuva 36" descr="havainnekuva polusta mikäli asiakas tarvitsee muita kuin TE-palveluita" title="Pisteet jotka kuvaavat asiakkaan polkua"/>
            <p:cNvGraphicFramePr/>
            <p:nvPr>
              <p:extLst>
                <p:ext uri="{D42A27DB-BD31-4B8C-83A1-F6EECF244321}">
                  <p14:modId xmlns:p14="http://schemas.microsoft.com/office/powerpoint/2010/main" val="886161222"/>
                </p:ext>
              </p:extLst>
            </p:nvPr>
          </p:nvGraphicFramePr>
          <p:xfrm>
            <a:off x="4677251" y="915707"/>
            <a:ext cx="2227118" cy="12828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sp>
        <p:nvSpPr>
          <p:cNvPr id="32" name="Suorakulmio 31"/>
          <p:cNvSpPr/>
          <p:nvPr/>
        </p:nvSpPr>
        <p:spPr>
          <a:xfrm>
            <a:off x="3169550" y="2854499"/>
            <a:ext cx="830996" cy="549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TYP -lain kriteerit täyttyvät</a:t>
            </a:r>
            <a:endParaRPr kumimoji="0" lang="fi-FI" sz="9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14" name="Ryhmä 13" descr="Mikäli asiakkaalla havaitaan monialainen palvelutarve ja asiakas täyttää TYP- asiakkuuskriteeri, ohjataan hänet TYP-toimintamalliin (Te-palvelut, Kela, sote yhteistyömalil). TYP-toimintamallissa tehdään monialainen palvelutarvearvio ja monialainen työllistymissuunnitelma. Työnhakuvelvoite tarkistetaan 3 kuukauden välein. Jos yhteispalvelun tarve päättuu, ohjataan asiakas TE-palveluihin, jossa tarkistetaan suunnitelma" title="TYP-toimintamallin prosessi"/>
          <p:cNvGrpSpPr/>
          <p:nvPr/>
        </p:nvGrpSpPr>
        <p:grpSpPr>
          <a:xfrm>
            <a:off x="3147321" y="1826104"/>
            <a:ext cx="5280372" cy="2242846"/>
            <a:chOff x="933245" y="-2676365"/>
            <a:chExt cx="8748110" cy="4393394"/>
          </a:xfrm>
        </p:grpSpPr>
        <p:sp>
          <p:nvSpPr>
            <p:cNvPr id="18" name="Ylös kääntyvä nuoli 17"/>
            <p:cNvSpPr/>
            <p:nvPr/>
          </p:nvSpPr>
          <p:spPr>
            <a:xfrm>
              <a:off x="8947820" y="-683613"/>
              <a:ext cx="733535" cy="109787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Puolivapaa piirto 15"/>
            <p:cNvSpPr/>
            <p:nvPr/>
          </p:nvSpPr>
          <p:spPr>
            <a:xfrm>
              <a:off x="933245" y="-2676365"/>
              <a:ext cx="1735259" cy="1716215"/>
            </a:xfrm>
            <a:custGeom>
              <a:avLst/>
              <a:gdLst>
                <a:gd name="connsiteX0" fmla="*/ 0 w 1767802"/>
                <a:gd name="connsiteY0" fmla="*/ 206275 h 1237404"/>
                <a:gd name="connsiteX1" fmla="*/ 206275 w 1767802"/>
                <a:gd name="connsiteY1" fmla="*/ 0 h 1237404"/>
                <a:gd name="connsiteX2" fmla="*/ 1561527 w 1767802"/>
                <a:gd name="connsiteY2" fmla="*/ 0 h 1237404"/>
                <a:gd name="connsiteX3" fmla="*/ 1767802 w 1767802"/>
                <a:gd name="connsiteY3" fmla="*/ 206275 h 1237404"/>
                <a:gd name="connsiteX4" fmla="*/ 1767802 w 1767802"/>
                <a:gd name="connsiteY4" fmla="*/ 1031129 h 1237404"/>
                <a:gd name="connsiteX5" fmla="*/ 1561527 w 1767802"/>
                <a:gd name="connsiteY5" fmla="*/ 1237404 h 1237404"/>
                <a:gd name="connsiteX6" fmla="*/ 206275 w 1767802"/>
                <a:gd name="connsiteY6" fmla="*/ 1237404 h 1237404"/>
                <a:gd name="connsiteX7" fmla="*/ 0 w 1767802"/>
                <a:gd name="connsiteY7" fmla="*/ 1031129 h 1237404"/>
                <a:gd name="connsiteX8" fmla="*/ 0 w 1767802"/>
                <a:gd name="connsiteY8" fmla="*/ 206275 h 1237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7802" h="1237404">
                  <a:moveTo>
                    <a:pt x="0" y="206275"/>
                  </a:moveTo>
                  <a:cubicBezTo>
                    <a:pt x="0" y="92352"/>
                    <a:pt x="92352" y="0"/>
                    <a:pt x="206275" y="0"/>
                  </a:cubicBezTo>
                  <a:lnTo>
                    <a:pt x="1561527" y="0"/>
                  </a:lnTo>
                  <a:cubicBezTo>
                    <a:pt x="1675450" y="0"/>
                    <a:pt x="1767802" y="92352"/>
                    <a:pt x="1767802" y="206275"/>
                  </a:cubicBezTo>
                  <a:lnTo>
                    <a:pt x="1767802" y="1031129"/>
                  </a:lnTo>
                  <a:cubicBezTo>
                    <a:pt x="1767802" y="1145052"/>
                    <a:pt x="1675450" y="1237404"/>
                    <a:pt x="1561527" y="1237404"/>
                  </a:cubicBezTo>
                  <a:lnTo>
                    <a:pt x="206275" y="1237404"/>
                  </a:lnTo>
                  <a:cubicBezTo>
                    <a:pt x="92352" y="1237404"/>
                    <a:pt x="0" y="1145052"/>
                    <a:pt x="0" y="1031129"/>
                  </a:cubicBezTo>
                  <a:lnTo>
                    <a:pt x="0" y="20627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9956" tIns="189956" rIns="189956" bIns="189956" numCol="1" spcCol="1270" anchor="ctr" anchorCtr="0">
              <a:noAutofit/>
            </a:bodyPr>
            <a:lstStyle/>
            <a:p>
              <a:pPr marL="0" marR="0" lvl="0" indent="0" algn="ctr" defTabSz="1511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Moni-alainen palvelu-tarve?</a:t>
              </a:r>
            </a:p>
          </p:txBody>
        </p:sp>
        <p:sp>
          <p:nvSpPr>
            <p:cNvPr id="15" name="Ylös kääntyvä nuoli 14"/>
            <p:cNvSpPr/>
            <p:nvPr/>
          </p:nvSpPr>
          <p:spPr>
            <a:xfrm rot="5400000">
              <a:off x="2121302" y="-835755"/>
              <a:ext cx="885652" cy="756194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Puolivapaa piirto 18"/>
            <p:cNvSpPr/>
            <p:nvPr/>
          </p:nvSpPr>
          <p:spPr>
            <a:xfrm>
              <a:off x="4496185" y="30322"/>
              <a:ext cx="3230801" cy="1686707"/>
            </a:xfrm>
            <a:custGeom>
              <a:avLst/>
              <a:gdLst>
                <a:gd name="connsiteX0" fmla="*/ 0 w 1767802"/>
                <a:gd name="connsiteY0" fmla="*/ 206275 h 1237404"/>
                <a:gd name="connsiteX1" fmla="*/ 206275 w 1767802"/>
                <a:gd name="connsiteY1" fmla="*/ 0 h 1237404"/>
                <a:gd name="connsiteX2" fmla="*/ 1561527 w 1767802"/>
                <a:gd name="connsiteY2" fmla="*/ 0 h 1237404"/>
                <a:gd name="connsiteX3" fmla="*/ 1767802 w 1767802"/>
                <a:gd name="connsiteY3" fmla="*/ 206275 h 1237404"/>
                <a:gd name="connsiteX4" fmla="*/ 1767802 w 1767802"/>
                <a:gd name="connsiteY4" fmla="*/ 1031129 h 1237404"/>
                <a:gd name="connsiteX5" fmla="*/ 1561527 w 1767802"/>
                <a:gd name="connsiteY5" fmla="*/ 1237404 h 1237404"/>
                <a:gd name="connsiteX6" fmla="*/ 206275 w 1767802"/>
                <a:gd name="connsiteY6" fmla="*/ 1237404 h 1237404"/>
                <a:gd name="connsiteX7" fmla="*/ 0 w 1767802"/>
                <a:gd name="connsiteY7" fmla="*/ 1031129 h 1237404"/>
                <a:gd name="connsiteX8" fmla="*/ 0 w 1767802"/>
                <a:gd name="connsiteY8" fmla="*/ 206275 h 1237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7802" h="1237404">
                  <a:moveTo>
                    <a:pt x="0" y="206275"/>
                  </a:moveTo>
                  <a:cubicBezTo>
                    <a:pt x="0" y="92352"/>
                    <a:pt x="92352" y="0"/>
                    <a:pt x="206275" y="0"/>
                  </a:cubicBezTo>
                  <a:lnTo>
                    <a:pt x="1561527" y="0"/>
                  </a:lnTo>
                  <a:cubicBezTo>
                    <a:pt x="1675450" y="0"/>
                    <a:pt x="1767802" y="92352"/>
                    <a:pt x="1767802" y="206275"/>
                  </a:cubicBezTo>
                  <a:lnTo>
                    <a:pt x="1767802" y="1031129"/>
                  </a:lnTo>
                  <a:cubicBezTo>
                    <a:pt x="1767802" y="1145052"/>
                    <a:pt x="1675450" y="1237404"/>
                    <a:pt x="1561527" y="1237404"/>
                  </a:cubicBezTo>
                  <a:lnTo>
                    <a:pt x="206275" y="1237404"/>
                  </a:lnTo>
                  <a:cubicBezTo>
                    <a:pt x="92352" y="1237404"/>
                    <a:pt x="0" y="1145052"/>
                    <a:pt x="0" y="1031129"/>
                  </a:cubicBezTo>
                  <a:lnTo>
                    <a:pt x="0" y="206275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9956" tIns="189956" rIns="189956" bIns="189956" numCol="1" spcCol="1270" anchor="ctr" anchorCtr="0">
              <a:noAutofit/>
            </a:bodyPr>
            <a:lstStyle/>
            <a:p>
              <a:pPr marL="0" marR="0" lvl="0" indent="0" algn="ctr" defTabSz="1511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Monialainen työllistymissuunnitelma</a:t>
              </a:r>
            </a:p>
            <a:p>
              <a:pPr marL="0" marR="0" lvl="0" indent="0" algn="ctr" defTabSz="1511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Työnhakuvelvoite</a:t>
              </a:r>
            </a:p>
            <a:p>
              <a:pPr marL="0" marR="0" lvl="0" indent="0" algn="ctr" defTabSz="1511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Tarkistaminen (3 kk)</a:t>
              </a:r>
            </a:p>
          </p:txBody>
        </p:sp>
        <p:sp>
          <p:nvSpPr>
            <p:cNvPr id="21" name="Puolivapaa piirto 20"/>
            <p:cNvSpPr/>
            <p:nvPr/>
          </p:nvSpPr>
          <p:spPr>
            <a:xfrm>
              <a:off x="7726988" y="34095"/>
              <a:ext cx="1492475" cy="1646159"/>
            </a:xfrm>
            <a:custGeom>
              <a:avLst/>
              <a:gdLst>
                <a:gd name="connsiteX0" fmla="*/ 0 w 1767802"/>
                <a:gd name="connsiteY0" fmla="*/ 206275 h 1237404"/>
                <a:gd name="connsiteX1" fmla="*/ 206275 w 1767802"/>
                <a:gd name="connsiteY1" fmla="*/ 0 h 1237404"/>
                <a:gd name="connsiteX2" fmla="*/ 1561527 w 1767802"/>
                <a:gd name="connsiteY2" fmla="*/ 0 h 1237404"/>
                <a:gd name="connsiteX3" fmla="*/ 1767802 w 1767802"/>
                <a:gd name="connsiteY3" fmla="*/ 206275 h 1237404"/>
                <a:gd name="connsiteX4" fmla="*/ 1767802 w 1767802"/>
                <a:gd name="connsiteY4" fmla="*/ 1031129 h 1237404"/>
                <a:gd name="connsiteX5" fmla="*/ 1561527 w 1767802"/>
                <a:gd name="connsiteY5" fmla="*/ 1237404 h 1237404"/>
                <a:gd name="connsiteX6" fmla="*/ 206275 w 1767802"/>
                <a:gd name="connsiteY6" fmla="*/ 1237404 h 1237404"/>
                <a:gd name="connsiteX7" fmla="*/ 0 w 1767802"/>
                <a:gd name="connsiteY7" fmla="*/ 1031129 h 1237404"/>
                <a:gd name="connsiteX8" fmla="*/ 0 w 1767802"/>
                <a:gd name="connsiteY8" fmla="*/ 206275 h 1237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7802" h="1237404">
                  <a:moveTo>
                    <a:pt x="0" y="206275"/>
                  </a:moveTo>
                  <a:cubicBezTo>
                    <a:pt x="0" y="92352"/>
                    <a:pt x="92352" y="0"/>
                    <a:pt x="206275" y="0"/>
                  </a:cubicBezTo>
                  <a:lnTo>
                    <a:pt x="1561527" y="0"/>
                  </a:lnTo>
                  <a:cubicBezTo>
                    <a:pt x="1675450" y="0"/>
                    <a:pt x="1767802" y="92352"/>
                    <a:pt x="1767802" y="206275"/>
                  </a:cubicBezTo>
                  <a:lnTo>
                    <a:pt x="1767802" y="1031129"/>
                  </a:lnTo>
                  <a:cubicBezTo>
                    <a:pt x="1767802" y="1145052"/>
                    <a:pt x="1675450" y="1237404"/>
                    <a:pt x="1561527" y="1237404"/>
                  </a:cubicBezTo>
                  <a:lnTo>
                    <a:pt x="206275" y="1237404"/>
                  </a:lnTo>
                  <a:cubicBezTo>
                    <a:pt x="92352" y="1237404"/>
                    <a:pt x="0" y="1145052"/>
                    <a:pt x="0" y="1031129"/>
                  </a:cubicBezTo>
                  <a:lnTo>
                    <a:pt x="0" y="206275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9956" tIns="189956" rIns="189956" bIns="189956" numCol="1" spcCol="1270" anchor="ctr" anchorCtr="0">
              <a:noAutofit/>
            </a:bodyPr>
            <a:lstStyle/>
            <a:p>
              <a:pPr marL="0" marR="0" lvl="0" indent="0" algn="ctr" defTabSz="1511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Yhteis</a:t>
              </a:r>
              <a:r>
                <a:rPr kumimoji="0" lang="fi-FI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-palvelun tarve päättyy</a:t>
              </a:r>
            </a:p>
          </p:txBody>
        </p:sp>
      </p:grpSp>
      <p:sp>
        <p:nvSpPr>
          <p:cNvPr id="29" name="Puolivapaa piirto 28"/>
          <p:cNvSpPr/>
          <p:nvPr/>
        </p:nvSpPr>
        <p:spPr>
          <a:xfrm>
            <a:off x="4316865" y="3184827"/>
            <a:ext cx="973009" cy="875936"/>
          </a:xfrm>
          <a:custGeom>
            <a:avLst/>
            <a:gdLst>
              <a:gd name="connsiteX0" fmla="*/ 0 w 1767802"/>
              <a:gd name="connsiteY0" fmla="*/ 206275 h 1237404"/>
              <a:gd name="connsiteX1" fmla="*/ 206275 w 1767802"/>
              <a:gd name="connsiteY1" fmla="*/ 0 h 1237404"/>
              <a:gd name="connsiteX2" fmla="*/ 1561527 w 1767802"/>
              <a:gd name="connsiteY2" fmla="*/ 0 h 1237404"/>
              <a:gd name="connsiteX3" fmla="*/ 1767802 w 1767802"/>
              <a:gd name="connsiteY3" fmla="*/ 206275 h 1237404"/>
              <a:gd name="connsiteX4" fmla="*/ 1767802 w 1767802"/>
              <a:gd name="connsiteY4" fmla="*/ 1031129 h 1237404"/>
              <a:gd name="connsiteX5" fmla="*/ 1561527 w 1767802"/>
              <a:gd name="connsiteY5" fmla="*/ 1237404 h 1237404"/>
              <a:gd name="connsiteX6" fmla="*/ 206275 w 1767802"/>
              <a:gd name="connsiteY6" fmla="*/ 1237404 h 1237404"/>
              <a:gd name="connsiteX7" fmla="*/ 0 w 1767802"/>
              <a:gd name="connsiteY7" fmla="*/ 1031129 h 1237404"/>
              <a:gd name="connsiteX8" fmla="*/ 0 w 1767802"/>
              <a:gd name="connsiteY8" fmla="*/ 206275 h 12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802" h="1237404">
                <a:moveTo>
                  <a:pt x="0" y="206275"/>
                </a:moveTo>
                <a:cubicBezTo>
                  <a:pt x="0" y="92352"/>
                  <a:pt x="92352" y="0"/>
                  <a:pt x="206275" y="0"/>
                </a:cubicBezTo>
                <a:lnTo>
                  <a:pt x="1561527" y="0"/>
                </a:lnTo>
                <a:cubicBezTo>
                  <a:pt x="1675450" y="0"/>
                  <a:pt x="1767802" y="92352"/>
                  <a:pt x="1767802" y="206275"/>
                </a:cubicBezTo>
                <a:lnTo>
                  <a:pt x="1767802" y="1031129"/>
                </a:lnTo>
                <a:cubicBezTo>
                  <a:pt x="1767802" y="1145052"/>
                  <a:pt x="1675450" y="1237404"/>
                  <a:pt x="1561527" y="1237404"/>
                </a:cubicBezTo>
                <a:lnTo>
                  <a:pt x="206275" y="1237404"/>
                </a:lnTo>
                <a:cubicBezTo>
                  <a:pt x="92352" y="1237404"/>
                  <a:pt x="0" y="1145052"/>
                  <a:pt x="0" y="1031129"/>
                </a:cubicBezTo>
                <a:lnTo>
                  <a:pt x="0" y="206275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956" tIns="189956" rIns="189956" bIns="189956" numCol="1" spcCol="1270" anchor="ctr" anchorCtr="0">
            <a:noAutofit/>
          </a:bodyPr>
          <a:lstStyle/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Moni-alainen palvelu-tarve-arvio</a:t>
            </a:r>
          </a:p>
        </p:txBody>
      </p:sp>
      <p:grpSp>
        <p:nvGrpSpPr>
          <p:cNvPr id="23" name="Ryhmä 22" descr="asiakas ohjataan TYP toimintamallista suunnitelman tarkistukseen minäli TYP- toimintamallin tarve päättyy" title="Laatikko: työllistymissuunnitelman tarkistus"/>
          <p:cNvGrpSpPr/>
          <p:nvPr/>
        </p:nvGrpSpPr>
        <p:grpSpPr>
          <a:xfrm>
            <a:off x="7543367" y="1662833"/>
            <a:ext cx="1492259" cy="1169351"/>
            <a:chOff x="713634" y="1609047"/>
            <a:chExt cx="2228774" cy="1336155"/>
          </a:xfrm>
          <a:solidFill>
            <a:schemeClr val="accent1">
              <a:lumMod val="75000"/>
            </a:schemeClr>
          </a:solidFill>
        </p:grpSpPr>
        <p:sp>
          <p:nvSpPr>
            <p:cNvPr id="24" name="Puolivapaa piirto 23"/>
            <p:cNvSpPr/>
            <p:nvPr/>
          </p:nvSpPr>
          <p:spPr>
            <a:xfrm>
              <a:off x="713634" y="1609047"/>
              <a:ext cx="1601390" cy="1336155"/>
            </a:xfrm>
            <a:custGeom>
              <a:avLst/>
              <a:gdLst>
                <a:gd name="connsiteX0" fmla="*/ 0 w 1601390"/>
                <a:gd name="connsiteY0" fmla="*/ 96083 h 960834"/>
                <a:gd name="connsiteX1" fmla="*/ 96083 w 1601390"/>
                <a:gd name="connsiteY1" fmla="*/ 0 h 960834"/>
                <a:gd name="connsiteX2" fmla="*/ 1505307 w 1601390"/>
                <a:gd name="connsiteY2" fmla="*/ 0 h 960834"/>
                <a:gd name="connsiteX3" fmla="*/ 1601390 w 1601390"/>
                <a:gd name="connsiteY3" fmla="*/ 96083 h 960834"/>
                <a:gd name="connsiteX4" fmla="*/ 1601390 w 1601390"/>
                <a:gd name="connsiteY4" fmla="*/ 864751 h 960834"/>
                <a:gd name="connsiteX5" fmla="*/ 1505307 w 1601390"/>
                <a:gd name="connsiteY5" fmla="*/ 960834 h 960834"/>
                <a:gd name="connsiteX6" fmla="*/ 96083 w 1601390"/>
                <a:gd name="connsiteY6" fmla="*/ 960834 h 960834"/>
                <a:gd name="connsiteX7" fmla="*/ 0 w 1601390"/>
                <a:gd name="connsiteY7" fmla="*/ 864751 h 960834"/>
                <a:gd name="connsiteX8" fmla="*/ 0 w 1601390"/>
                <a:gd name="connsiteY8" fmla="*/ 96083 h 960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390" h="960834">
                  <a:moveTo>
                    <a:pt x="0" y="96083"/>
                  </a:moveTo>
                  <a:cubicBezTo>
                    <a:pt x="0" y="43018"/>
                    <a:pt x="43018" y="0"/>
                    <a:pt x="96083" y="0"/>
                  </a:cubicBezTo>
                  <a:lnTo>
                    <a:pt x="1505307" y="0"/>
                  </a:lnTo>
                  <a:cubicBezTo>
                    <a:pt x="1558372" y="0"/>
                    <a:pt x="1601390" y="43018"/>
                    <a:pt x="1601390" y="96083"/>
                  </a:cubicBezTo>
                  <a:lnTo>
                    <a:pt x="1601390" y="864751"/>
                  </a:lnTo>
                  <a:cubicBezTo>
                    <a:pt x="1601390" y="917816"/>
                    <a:pt x="1558372" y="960834"/>
                    <a:pt x="1505307" y="960834"/>
                  </a:cubicBezTo>
                  <a:lnTo>
                    <a:pt x="96083" y="960834"/>
                  </a:lnTo>
                  <a:cubicBezTo>
                    <a:pt x="43018" y="960834"/>
                    <a:pt x="0" y="917816"/>
                    <a:pt x="0" y="864751"/>
                  </a:cubicBezTo>
                  <a:lnTo>
                    <a:pt x="0" y="96083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0062" tIns="150062" rIns="150062" bIns="150062" numCol="1" spcCol="1270" anchor="ctr" anchorCtr="0">
              <a:noAutofit/>
            </a:bodyPr>
            <a:lstStyle/>
            <a:p>
              <a:pPr marL="0" marR="0" lvl="0" indent="0" algn="ctr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Suunni-</a:t>
              </a:r>
              <a:r>
                <a:rPr kumimoji="0" lang="fi-FI" sz="1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telman</a:t>
              </a:r>
              <a:r>
                <a:rPr kumimoji="0" lang="fi-FI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 tarkistus</a:t>
              </a:r>
            </a:p>
          </p:txBody>
        </p:sp>
        <p:sp>
          <p:nvSpPr>
            <p:cNvPr id="25" name="Puolivapaa piirto 24"/>
            <p:cNvSpPr/>
            <p:nvPr/>
          </p:nvSpPr>
          <p:spPr>
            <a:xfrm>
              <a:off x="2475162" y="1890890"/>
              <a:ext cx="467246" cy="546310"/>
            </a:xfrm>
            <a:custGeom>
              <a:avLst/>
              <a:gdLst>
                <a:gd name="connsiteX0" fmla="*/ 0 w 339494"/>
                <a:gd name="connsiteY0" fmla="*/ 79429 h 397144"/>
                <a:gd name="connsiteX1" fmla="*/ 169747 w 339494"/>
                <a:gd name="connsiteY1" fmla="*/ 79429 h 397144"/>
                <a:gd name="connsiteX2" fmla="*/ 169747 w 339494"/>
                <a:gd name="connsiteY2" fmla="*/ 0 h 397144"/>
                <a:gd name="connsiteX3" fmla="*/ 339494 w 339494"/>
                <a:gd name="connsiteY3" fmla="*/ 198572 h 397144"/>
                <a:gd name="connsiteX4" fmla="*/ 169747 w 339494"/>
                <a:gd name="connsiteY4" fmla="*/ 397144 h 397144"/>
                <a:gd name="connsiteX5" fmla="*/ 169747 w 339494"/>
                <a:gd name="connsiteY5" fmla="*/ 317715 h 397144"/>
                <a:gd name="connsiteX6" fmla="*/ 0 w 339494"/>
                <a:gd name="connsiteY6" fmla="*/ 317715 h 397144"/>
                <a:gd name="connsiteX7" fmla="*/ 0 w 339494"/>
                <a:gd name="connsiteY7" fmla="*/ 79429 h 397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9494" h="397144">
                  <a:moveTo>
                    <a:pt x="0" y="79429"/>
                  </a:moveTo>
                  <a:lnTo>
                    <a:pt x="169747" y="79429"/>
                  </a:lnTo>
                  <a:lnTo>
                    <a:pt x="169747" y="0"/>
                  </a:lnTo>
                  <a:lnTo>
                    <a:pt x="339494" y="198572"/>
                  </a:lnTo>
                  <a:lnTo>
                    <a:pt x="169747" y="397144"/>
                  </a:lnTo>
                  <a:lnTo>
                    <a:pt x="169747" y="317715"/>
                  </a:lnTo>
                  <a:lnTo>
                    <a:pt x="0" y="317715"/>
                  </a:lnTo>
                  <a:lnTo>
                    <a:pt x="0" y="79429"/>
                  </a:lnTo>
                  <a:close/>
                </a:path>
              </a:pathLst>
            </a:cu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9429" rIns="101848" bIns="79429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7" name="Suorakulmio 6"/>
          <p:cNvSpPr/>
          <p:nvPr/>
        </p:nvSpPr>
        <p:spPr>
          <a:xfrm>
            <a:off x="4320006" y="2910234"/>
            <a:ext cx="17572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1" u="none" strike="noStrike" kern="1200" cap="none" spc="0" normalizeH="0" baseline="0" noProof="0" dirty="0">
                <a:ln>
                  <a:noFill/>
                </a:ln>
                <a:solidFill>
                  <a:srgbClr val="DDBF8C">
                    <a:lumMod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TYP-toimintamalli</a:t>
            </a:r>
          </a:p>
        </p:txBody>
      </p:sp>
      <p:sp>
        <p:nvSpPr>
          <p:cNvPr id="31" name="Tekstiruutu 30"/>
          <p:cNvSpPr txBox="1"/>
          <p:nvPr/>
        </p:nvSpPr>
        <p:spPr>
          <a:xfrm>
            <a:off x="4327931" y="4096290"/>
            <a:ext cx="409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DDBF8C">
                    <a:lumMod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TE-palvelut, </a:t>
            </a:r>
            <a:r>
              <a:rPr kumimoji="0" lang="fi-FI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DDBF8C">
                    <a:lumMod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sote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DDBF8C">
                    <a:lumMod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-palvelut, Kelan kuntoutuspalvelut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DDBF8C">
                    <a:lumMod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+ kunnan ei-lakisääteiset palvelut</a:t>
            </a:r>
          </a:p>
        </p:txBody>
      </p:sp>
      <p:sp>
        <p:nvSpPr>
          <p:cNvPr id="44" name="Suorakulmio 43"/>
          <p:cNvSpPr/>
          <p:nvPr/>
        </p:nvSpPr>
        <p:spPr>
          <a:xfrm>
            <a:off x="8283180" y="3617082"/>
            <a:ext cx="864339" cy="4662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 tarpeen </a:t>
            </a:r>
          </a:p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mukainen </a:t>
            </a:r>
          </a:p>
          <a:p>
            <a:pPr marL="0" marR="0" lvl="0" indent="0" algn="ctr" defTabSz="1511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palvelu</a:t>
            </a:r>
          </a:p>
        </p:txBody>
      </p:sp>
    </p:spTree>
    <p:extLst>
      <p:ext uri="{BB962C8B-B14F-4D97-AF65-F5344CB8AC3E}">
        <p14:creationId xmlns:p14="http://schemas.microsoft.com/office/powerpoint/2010/main" val="24856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">
  <a:themeElements>
    <a:clrScheme name="TEM 2021 01">
      <a:dk1>
        <a:srgbClr val="000000"/>
      </a:dk1>
      <a:lt1>
        <a:srgbClr val="FFFFFF"/>
      </a:lt1>
      <a:dk2>
        <a:srgbClr val="201E5B"/>
      </a:dk2>
      <a:lt2>
        <a:srgbClr val="DDBF8C"/>
      </a:lt2>
      <a:accent1>
        <a:srgbClr val="554596"/>
      </a:accent1>
      <a:accent2>
        <a:srgbClr val="008B3B"/>
      </a:accent2>
      <a:accent3>
        <a:srgbClr val="4565AD"/>
      </a:accent3>
      <a:accent4>
        <a:srgbClr val="E5231B"/>
      </a:accent4>
      <a:accent5>
        <a:srgbClr val="B63E8F"/>
      </a:accent5>
      <a:accent6>
        <a:srgbClr val="894997"/>
      </a:accent6>
      <a:hlink>
        <a:srgbClr val="0066CF"/>
      </a:hlink>
      <a:folHlink>
        <a:srgbClr val="485C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5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_DB01_laaja__FI_V____RGB.potx" id="{3FA3402B-2EFC-473D-AB43-9B110CE0CE1F}" vid="{EB4504F2-DA96-4563-B70F-974AD9BA36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2DD76346945E45A2DF4C7CB86A7E07" ma:contentTypeVersion="11" ma:contentTypeDescription="Create a new document." ma:contentTypeScope="" ma:versionID="02554117ad5549188fa53464f8ae37b2">
  <xsd:schema xmlns:xsd="http://www.w3.org/2001/XMLSchema" xmlns:xs="http://www.w3.org/2001/XMLSchema" xmlns:p="http://schemas.microsoft.com/office/2006/metadata/properties" xmlns:ns2="06dd8263-f8ea-49b3-b46b-3aa0d869597c" targetNamespace="http://schemas.microsoft.com/office/2006/metadata/properties" ma:root="true" ma:fieldsID="28fcf40acb2b3325a40a6bea645f3c70" ns2:_="">
    <xsd:import namespace="06dd8263-f8ea-49b3-b46b-3aa0d86959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dd8263-f8ea-49b3-b46b-3aa0d86959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b4ff97-171b-47e3-baf0-28486dadc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dd8263-f8ea-49b3-b46b-3aa0d869597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904D5E-3817-4869-A70C-D1273A5D5822}"/>
</file>

<file path=customXml/itemProps2.xml><?xml version="1.0" encoding="utf-8"?>
<ds:datastoreItem xmlns:ds="http://schemas.openxmlformats.org/officeDocument/2006/customXml" ds:itemID="{DF653914-0BD8-4709-AE41-C85FF24700A0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0123031f-e947-4b25-8dfc-c4abd861bdf2"/>
    <ds:schemaRef ds:uri="http://purl.org/dc/terms/"/>
    <ds:schemaRef ds:uri="http://schemas.microsoft.com/office/infopath/2007/PartnerControls"/>
    <ds:schemaRef ds:uri="http://schemas.microsoft.com/office/2006/documentManagement/types"/>
    <ds:schemaRef ds:uri="96dd3c4d-fbd0-4b9a-88ac-301973ed0dd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B9F7BE6-21DD-448A-A6F1-117C0FC42F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PP_TEM_laajakuva_FI_pohja_RGB</Template>
  <TotalTime>6624</TotalTime>
  <Words>3581</Words>
  <Application>Microsoft Office PowerPoint</Application>
  <PresentationFormat>Näytössä katseltava esitys (16:9)</PresentationFormat>
  <Paragraphs>396</Paragraphs>
  <Slides>34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40" baseType="lpstr">
      <vt:lpstr>Arial</vt:lpstr>
      <vt:lpstr>Calibri</vt:lpstr>
      <vt:lpstr>Myriad Pro</vt:lpstr>
      <vt:lpstr>Times New Roman</vt:lpstr>
      <vt:lpstr>Wingdings</vt:lpstr>
      <vt:lpstr>TEM</vt:lpstr>
      <vt:lpstr>TYP nyt ja tulevaisuudessa / TYP i dag och i framtiden </vt:lpstr>
      <vt:lpstr>PowerPoint-esitys</vt:lpstr>
      <vt:lpstr>TYP-toimintamalli tänään</vt:lpstr>
      <vt:lpstr>TYP-verksamhetsmodell i dag</vt:lpstr>
      <vt:lpstr>Monialainen yhteispalvelu TYP tänään</vt:lpstr>
      <vt:lpstr>Sektorsövergripande samservice TYP i dag</vt:lpstr>
      <vt:lpstr>Monialainen yhteispalvelu TYP tänään</vt:lpstr>
      <vt:lpstr>Sektorsövergripande samservice TYP i dag</vt:lpstr>
      <vt:lpstr>PowerPoint-esitys</vt:lpstr>
      <vt:lpstr>PowerPoint-esitys</vt:lpstr>
      <vt:lpstr>Monialainen yhteispalvelu TYP tänään</vt:lpstr>
      <vt:lpstr>Sektorsövergripande samservice TYP i dag</vt:lpstr>
      <vt:lpstr>Monialainen yhteispalvelu TYP 1.1.2023 alkaen</vt:lpstr>
      <vt:lpstr>Sektorsövergripande samservice TYP  fr.o.m. den 1 januari 2023</vt:lpstr>
      <vt:lpstr>PowerPoint-esitys</vt:lpstr>
      <vt:lpstr>Monialainen yhteispalvelu TYP 1.1.2023 alkaen</vt:lpstr>
      <vt:lpstr>Sektorsövergripande samservice  fr.o.m. den 1 januari 2023</vt:lpstr>
      <vt:lpstr>Monialainen yhteispalvelu TYP 1.1.2023 alkaen</vt:lpstr>
      <vt:lpstr>Sektorsövergripande samservice  fr.o.m. den 1 januari 2023</vt:lpstr>
      <vt:lpstr>TE-palvelut 2024 –uudistuksen  keskeisiä elementtejä</vt:lpstr>
      <vt:lpstr>Centrala element i  reformen av  AN-tjänsterna 2024</vt:lpstr>
      <vt:lpstr>PowerPoint-esitys</vt:lpstr>
      <vt:lpstr>TE-palvelut 2024 –uudistuksen  keskeisiä elementtejä</vt:lpstr>
      <vt:lpstr>Centrala element i  reformen av AN-tjänsterna 2024</vt:lpstr>
      <vt:lpstr>Ministerityöryhmän linjauksia jatkovalmisteluun (tiedote julkaistu 7.7.2022)</vt:lpstr>
      <vt:lpstr>Ministerarbetsgruppens riktlinjer för den fortsatta beredningen (pressmeddelande publicerat den 7 juli 2022)</vt:lpstr>
      <vt:lpstr>TE-palvelut 2024 -uudistuksen aikataulu /  Tidsplan för reformen AN-tjänsterna 2024</vt:lpstr>
      <vt:lpstr>Monialainen yhteispalvelu osana TE24-uudistusta (1.1.2025 alkaen, esitys)</vt:lpstr>
      <vt:lpstr>Sektorsövergripande samservice som en del av TE24-reformen fr.o.m. den 1 januari 2025 (propositionen) </vt:lpstr>
      <vt:lpstr>Monialainen yhteispalvelu 1.1.2025 alkaen (esitys)</vt:lpstr>
      <vt:lpstr>Sektorsövergripande samservice som en del av TE24-reformen fr.o.m. den 1 januari 2025 (propositionen)</vt:lpstr>
      <vt:lpstr>Linkkejä</vt:lpstr>
      <vt:lpstr>Länkar (en del av sidorna endast på finska)</vt:lpstr>
      <vt:lpstr>PowerPoint-esitys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Monialainen palveluprosessi, uuden asiakaspalvelumallin aluekierrokset</dc:title>
  <dc:creator>Jenni Wessman</dc:creator>
  <cp:keywords>pohjoismainen malli, asiakaspalvelumalli, asiakasprosessi, työ- ja toimintakyky, monialainen yhteispalvelut TYP</cp:keywords>
  <cp:lastModifiedBy>Liski-Wallentowitz Hanna (TEM)</cp:lastModifiedBy>
  <cp:revision>318</cp:revision>
  <dcterms:created xsi:type="dcterms:W3CDTF">2022-02-09T10:20:23Z</dcterms:created>
  <dcterms:modified xsi:type="dcterms:W3CDTF">2022-09-02T09:59:17Z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0x010100F02DD76346945E45A2DF4C7CB86A7E07</vt:lpwstr>
  </property>
</Properties>
</file>