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DDF7A3-25D8-406D-A034-AD038E2E1C9A}" v="49" dt="2022-08-18T06:05:44.0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6" d="100"/>
          <a:sy n="106" d="100"/>
        </p:scale>
        <p:origin x="12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t Björkqvist" userId="a558a89a-4937-4cc0-81d8-bd36da93cd02" providerId="ADAL" clId="{32DDF7A3-25D8-406D-A034-AD038E2E1C9A}"/>
    <pc:docChg chg="undo custSel modSld">
      <pc:chgData name="Marit Björkqvist" userId="a558a89a-4937-4cc0-81d8-bd36da93cd02" providerId="ADAL" clId="{32DDF7A3-25D8-406D-A034-AD038E2E1C9A}" dt="2022-08-18T06:29:11.283" v="4527" actId="20577"/>
      <pc:docMkLst>
        <pc:docMk/>
      </pc:docMkLst>
      <pc:sldChg chg="addSp delSp modSp mod">
        <pc:chgData name="Marit Björkqvist" userId="a558a89a-4937-4cc0-81d8-bd36da93cd02" providerId="ADAL" clId="{32DDF7A3-25D8-406D-A034-AD038E2E1C9A}" dt="2022-08-18T05:13:19.387" v="3310" actId="1036"/>
        <pc:sldMkLst>
          <pc:docMk/>
          <pc:sldMk cId="3591949323" sldId="256"/>
        </pc:sldMkLst>
        <pc:spChg chg="mod">
          <ac:chgData name="Marit Björkqvist" userId="a558a89a-4937-4cc0-81d8-bd36da93cd02" providerId="ADAL" clId="{32DDF7A3-25D8-406D-A034-AD038E2E1C9A}" dt="2022-08-18T05:12:29.335" v="3195" actId="1035"/>
          <ac:spMkLst>
            <pc:docMk/>
            <pc:sldMk cId="3591949323" sldId="256"/>
            <ac:spMk id="2" creationId="{2042C775-458D-7A05-1AC1-757CDE16D75C}"/>
          </ac:spMkLst>
        </pc:spChg>
        <pc:spChg chg="mod">
          <ac:chgData name="Marit Björkqvist" userId="a558a89a-4937-4cc0-81d8-bd36da93cd02" providerId="ADAL" clId="{32DDF7A3-25D8-406D-A034-AD038E2E1C9A}" dt="2022-08-18T05:13:19.387" v="3310" actId="1036"/>
          <ac:spMkLst>
            <pc:docMk/>
            <pc:sldMk cId="3591949323" sldId="256"/>
            <ac:spMk id="3" creationId="{D5AD23AB-3DB7-C11D-6D81-8E2B408F3262}"/>
          </ac:spMkLst>
        </pc:spChg>
        <pc:spChg chg="add del">
          <ac:chgData name="Marit Björkqvist" userId="a558a89a-4937-4cc0-81d8-bd36da93cd02" providerId="ADAL" clId="{32DDF7A3-25D8-406D-A034-AD038E2E1C9A}" dt="2022-08-17T12:41:25.622" v="2"/>
          <ac:spMkLst>
            <pc:docMk/>
            <pc:sldMk cId="3591949323" sldId="256"/>
            <ac:spMk id="4" creationId="{67A49549-F7F3-AF45-C480-E5120F179053}"/>
          </ac:spMkLst>
        </pc:spChg>
        <pc:spChg chg="add del">
          <ac:chgData name="Marit Björkqvist" userId="a558a89a-4937-4cc0-81d8-bd36da93cd02" providerId="ADAL" clId="{32DDF7A3-25D8-406D-A034-AD038E2E1C9A}" dt="2022-08-17T12:41:54.151" v="7"/>
          <ac:spMkLst>
            <pc:docMk/>
            <pc:sldMk cId="3591949323" sldId="256"/>
            <ac:spMk id="5" creationId="{AF63A4E6-9087-6A7A-DBA3-5942E5AB51E8}"/>
          </ac:spMkLst>
        </pc:spChg>
        <pc:spChg chg="add del mod">
          <ac:chgData name="Marit Björkqvist" userId="a558a89a-4937-4cc0-81d8-bd36da93cd02" providerId="ADAL" clId="{32DDF7A3-25D8-406D-A034-AD038E2E1C9A}" dt="2022-08-17T12:43:04.037" v="34" actId="767"/>
          <ac:spMkLst>
            <pc:docMk/>
            <pc:sldMk cId="3591949323" sldId="256"/>
            <ac:spMk id="6" creationId="{31A095EE-C7F6-90E0-30B2-7837F5BF9CFD}"/>
          </ac:spMkLst>
        </pc:spChg>
        <pc:spChg chg="add mod">
          <ac:chgData name="Marit Björkqvist" userId="a558a89a-4937-4cc0-81d8-bd36da93cd02" providerId="ADAL" clId="{32DDF7A3-25D8-406D-A034-AD038E2E1C9A}" dt="2022-08-18T05:12:41.303" v="3214" actId="1036"/>
          <ac:spMkLst>
            <pc:docMk/>
            <pc:sldMk cId="3591949323" sldId="256"/>
            <ac:spMk id="7" creationId="{415D1C75-DE2B-FA23-5C35-79AD34E2F5AF}"/>
          </ac:spMkLst>
        </pc:spChg>
      </pc:sldChg>
      <pc:sldChg chg="addSp modSp mod">
        <pc:chgData name="Marit Björkqvist" userId="a558a89a-4937-4cc0-81d8-bd36da93cd02" providerId="ADAL" clId="{32DDF7A3-25D8-406D-A034-AD038E2E1C9A}" dt="2022-08-18T05:18:50.157" v="3368" actId="20577"/>
        <pc:sldMkLst>
          <pc:docMk/>
          <pc:sldMk cId="613089348" sldId="257"/>
        </pc:sldMkLst>
        <pc:spChg chg="mod">
          <ac:chgData name="Marit Björkqvist" userId="a558a89a-4937-4cc0-81d8-bd36da93cd02" providerId="ADAL" clId="{32DDF7A3-25D8-406D-A034-AD038E2E1C9A}" dt="2022-08-18T05:14:23.332" v="3336" actId="6549"/>
          <ac:spMkLst>
            <pc:docMk/>
            <pc:sldMk cId="613089348" sldId="257"/>
            <ac:spMk id="2" creationId="{BD8D6F85-6D4E-535D-FDBB-75EFAC761305}"/>
          </ac:spMkLst>
        </pc:spChg>
        <pc:spChg chg="mod">
          <ac:chgData name="Marit Björkqvist" userId="a558a89a-4937-4cc0-81d8-bd36da93cd02" providerId="ADAL" clId="{32DDF7A3-25D8-406D-A034-AD038E2E1C9A}" dt="2022-08-18T05:14:40.588" v="3359" actId="1035"/>
          <ac:spMkLst>
            <pc:docMk/>
            <pc:sldMk cId="613089348" sldId="257"/>
            <ac:spMk id="3" creationId="{D5C72581-65BE-3784-D43D-F3497A547336}"/>
          </ac:spMkLst>
        </pc:spChg>
        <pc:spChg chg="add mod">
          <ac:chgData name="Marit Björkqvist" userId="a558a89a-4937-4cc0-81d8-bd36da93cd02" providerId="ADAL" clId="{32DDF7A3-25D8-406D-A034-AD038E2E1C9A}" dt="2022-08-18T05:18:50.157" v="3368" actId="20577"/>
          <ac:spMkLst>
            <pc:docMk/>
            <pc:sldMk cId="613089348" sldId="257"/>
            <ac:spMk id="4" creationId="{413C0709-BC2D-E504-B492-F2466A12A550}"/>
          </ac:spMkLst>
        </pc:spChg>
      </pc:sldChg>
      <pc:sldChg chg="addSp modSp mod">
        <pc:chgData name="Marit Björkqvist" userId="a558a89a-4937-4cc0-81d8-bd36da93cd02" providerId="ADAL" clId="{32DDF7A3-25D8-406D-A034-AD038E2E1C9A}" dt="2022-08-18T05:23:26.943" v="3374" actId="6549"/>
        <pc:sldMkLst>
          <pc:docMk/>
          <pc:sldMk cId="2593888221" sldId="258"/>
        </pc:sldMkLst>
        <pc:spChg chg="mod">
          <ac:chgData name="Marit Björkqvist" userId="a558a89a-4937-4cc0-81d8-bd36da93cd02" providerId="ADAL" clId="{32DDF7A3-25D8-406D-A034-AD038E2E1C9A}" dt="2022-08-18T05:23:26.943" v="3374" actId="6549"/>
          <ac:spMkLst>
            <pc:docMk/>
            <pc:sldMk cId="2593888221" sldId="258"/>
            <ac:spMk id="2" creationId="{9EA4ED39-2D91-589E-E009-A30D8D8D55A2}"/>
          </ac:spMkLst>
        </pc:spChg>
        <pc:spChg chg="mod">
          <ac:chgData name="Marit Björkqvist" userId="a558a89a-4937-4cc0-81d8-bd36da93cd02" providerId="ADAL" clId="{32DDF7A3-25D8-406D-A034-AD038E2E1C9A}" dt="2022-08-17T13:35:30.221" v="2525" actId="1036"/>
          <ac:spMkLst>
            <pc:docMk/>
            <pc:sldMk cId="2593888221" sldId="258"/>
            <ac:spMk id="3" creationId="{C7F5AB95-D743-FDA7-DCB5-C988F38A9AEC}"/>
          </ac:spMkLst>
        </pc:spChg>
        <pc:spChg chg="add mod">
          <ac:chgData name="Marit Björkqvist" userId="a558a89a-4937-4cc0-81d8-bd36da93cd02" providerId="ADAL" clId="{32DDF7A3-25D8-406D-A034-AD038E2E1C9A}" dt="2022-08-17T13:35:30.221" v="2525" actId="1036"/>
          <ac:spMkLst>
            <pc:docMk/>
            <pc:sldMk cId="2593888221" sldId="258"/>
            <ac:spMk id="4" creationId="{48D70B30-CCDE-E365-7278-35756704B2C7}"/>
          </ac:spMkLst>
        </pc:spChg>
      </pc:sldChg>
      <pc:sldChg chg="addSp modSp mod">
        <pc:chgData name="Marit Björkqvist" userId="a558a89a-4937-4cc0-81d8-bd36da93cd02" providerId="ADAL" clId="{32DDF7A3-25D8-406D-A034-AD038E2E1C9A}" dt="2022-08-18T05:28:17.116" v="3407" actId="20577"/>
        <pc:sldMkLst>
          <pc:docMk/>
          <pc:sldMk cId="1148288487" sldId="259"/>
        </pc:sldMkLst>
        <pc:spChg chg="mod">
          <ac:chgData name="Marit Björkqvist" userId="a558a89a-4937-4cc0-81d8-bd36da93cd02" providerId="ADAL" clId="{32DDF7A3-25D8-406D-A034-AD038E2E1C9A}" dt="2022-08-17T13:00:06.492" v="817" actId="122"/>
          <ac:spMkLst>
            <pc:docMk/>
            <pc:sldMk cId="1148288487" sldId="259"/>
            <ac:spMk id="2" creationId="{6B559CAC-61ED-8F42-447A-E144C5BE03A0}"/>
          </ac:spMkLst>
        </pc:spChg>
        <pc:spChg chg="mod">
          <ac:chgData name="Marit Björkqvist" userId="a558a89a-4937-4cc0-81d8-bd36da93cd02" providerId="ADAL" clId="{32DDF7A3-25D8-406D-A034-AD038E2E1C9A}" dt="2022-08-17T13:35:21.054" v="2502" actId="1036"/>
          <ac:spMkLst>
            <pc:docMk/>
            <pc:sldMk cId="1148288487" sldId="259"/>
            <ac:spMk id="3" creationId="{6AD01AB7-AAAA-249F-7AC6-B90C454C7FD1}"/>
          </ac:spMkLst>
        </pc:spChg>
        <pc:spChg chg="add mod">
          <ac:chgData name="Marit Björkqvist" userId="a558a89a-4937-4cc0-81d8-bd36da93cd02" providerId="ADAL" clId="{32DDF7A3-25D8-406D-A034-AD038E2E1C9A}" dt="2022-08-18T05:28:17.116" v="3407" actId="20577"/>
          <ac:spMkLst>
            <pc:docMk/>
            <pc:sldMk cId="1148288487" sldId="259"/>
            <ac:spMk id="4" creationId="{7439FF5C-BBCF-0D1C-6D7B-769B666B33B2}"/>
          </ac:spMkLst>
        </pc:spChg>
      </pc:sldChg>
      <pc:sldChg chg="addSp modSp mod">
        <pc:chgData name="Marit Björkqvist" userId="a558a89a-4937-4cc0-81d8-bd36da93cd02" providerId="ADAL" clId="{32DDF7A3-25D8-406D-A034-AD038E2E1C9A}" dt="2022-08-18T05:29:38.693" v="3410" actId="20577"/>
        <pc:sldMkLst>
          <pc:docMk/>
          <pc:sldMk cId="1395627144" sldId="260"/>
        </pc:sldMkLst>
        <pc:spChg chg="mod">
          <ac:chgData name="Marit Björkqvist" userId="a558a89a-4937-4cc0-81d8-bd36da93cd02" providerId="ADAL" clId="{32DDF7A3-25D8-406D-A034-AD038E2E1C9A}" dt="2022-08-17T13:06:53.205" v="1089" actId="122"/>
          <ac:spMkLst>
            <pc:docMk/>
            <pc:sldMk cId="1395627144" sldId="260"/>
            <ac:spMk id="2" creationId="{6DB0DB99-10C1-F870-5B5A-805A78233D66}"/>
          </ac:spMkLst>
        </pc:spChg>
        <pc:spChg chg="mod">
          <ac:chgData name="Marit Björkqvist" userId="a558a89a-4937-4cc0-81d8-bd36da93cd02" providerId="ADAL" clId="{32DDF7A3-25D8-406D-A034-AD038E2E1C9A}" dt="2022-08-17T13:35:42.488" v="2541" actId="1036"/>
          <ac:spMkLst>
            <pc:docMk/>
            <pc:sldMk cId="1395627144" sldId="260"/>
            <ac:spMk id="3" creationId="{7D4CF2FB-7777-0FDF-B3A9-2103AB000E95}"/>
          </ac:spMkLst>
        </pc:spChg>
        <pc:spChg chg="add mod">
          <ac:chgData name="Marit Björkqvist" userId="a558a89a-4937-4cc0-81d8-bd36da93cd02" providerId="ADAL" clId="{32DDF7A3-25D8-406D-A034-AD038E2E1C9A}" dt="2022-08-18T05:29:38.693" v="3410" actId="20577"/>
          <ac:spMkLst>
            <pc:docMk/>
            <pc:sldMk cId="1395627144" sldId="260"/>
            <ac:spMk id="4" creationId="{3F1C6D60-0BA3-DEB6-4410-81F1AA042E2C}"/>
          </ac:spMkLst>
        </pc:spChg>
      </pc:sldChg>
      <pc:sldChg chg="addSp modSp mod">
        <pc:chgData name="Marit Björkqvist" userId="a558a89a-4937-4cc0-81d8-bd36da93cd02" providerId="ADAL" clId="{32DDF7A3-25D8-406D-A034-AD038E2E1C9A}" dt="2022-08-18T05:32:07.670" v="3450" actId="20577"/>
        <pc:sldMkLst>
          <pc:docMk/>
          <pc:sldMk cId="1410715608" sldId="261"/>
        </pc:sldMkLst>
        <pc:spChg chg="mod">
          <ac:chgData name="Marit Björkqvist" userId="a558a89a-4937-4cc0-81d8-bd36da93cd02" providerId="ADAL" clId="{32DDF7A3-25D8-406D-A034-AD038E2E1C9A}" dt="2022-08-18T05:31:03.889" v="3437" actId="6549"/>
          <ac:spMkLst>
            <pc:docMk/>
            <pc:sldMk cId="1410715608" sldId="261"/>
            <ac:spMk id="2" creationId="{E52F6BDC-8395-592D-92BB-474DE224AF22}"/>
          </ac:spMkLst>
        </pc:spChg>
        <pc:spChg chg="mod">
          <ac:chgData name="Marit Björkqvist" userId="a558a89a-4937-4cc0-81d8-bd36da93cd02" providerId="ADAL" clId="{32DDF7A3-25D8-406D-A034-AD038E2E1C9A}" dt="2022-08-17T13:35:55.774" v="2556" actId="1035"/>
          <ac:spMkLst>
            <pc:docMk/>
            <pc:sldMk cId="1410715608" sldId="261"/>
            <ac:spMk id="3" creationId="{5CB115E0-51B9-50B3-DCFF-D0725ACE62AE}"/>
          </ac:spMkLst>
        </pc:spChg>
        <pc:spChg chg="add mod">
          <ac:chgData name="Marit Björkqvist" userId="a558a89a-4937-4cc0-81d8-bd36da93cd02" providerId="ADAL" clId="{32DDF7A3-25D8-406D-A034-AD038E2E1C9A}" dt="2022-08-18T05:32:07.670" v="3450" actId="20577"/>
          <ac:spMkLst>
            <pc:docMk/>
            <pc:sldMk cId="1410715608" sldId="261"/>
            <ac:spMk id="4" creationId="{65820950-C5DF-9EAF-4470-24FFEC7C04E3}"/>
          </ac:spMkLst>
        </pc:spChg>
      </pc:sldChg>
      <pc:sldChg chg="addSp delSp modSp mod">
        <pc:chgData name="Marit Björkqvist" userId="a558a89a-4937-4cc0-81d8-bd36da93cd02" providerId="ADAL" clId="{32DDF7A3-25D8-406D-A034-AD038E2E1C9A}" dt="2022-08-18T05:41:06.765" v="3639" actId="20577"/>
        <pc:sldMkLst>
          <pc:docMk/>
          <pc:sldMk cId="2257944723" sldId="262"/>
        </pc:sldMkLst>
        <pc:spChg chg="mod">
          <ac:chgData name="Marit Björkqvist" userId="a558a89a-4937-4cc0-81d8-bd36da93cd02" providerId="ADAL" clId="{32DDF7A3-25D8-406D-A034-AD038E2E1C9A}" dt="2022-08-17T13:25:21.417" v="1879" actId="122"/>
          <ac:spMkLst>
            <pc:docMk/>
            <pc:sldMk cId="2257944723" sldId="262"/>
            <ac:spMk id="2" creationId="{D113724B-19E6-94F9-EABE-B1FB544CDB30}"/>
          </ac:spMkLst>
        </pc:spChg>
        <pc:spChg chg="mod">
          <ac:chgData name="Marit Björkqvist" userId="a558a89a-4937-4cc0-81d8-bd36da93cd02" providerId="ADAL" clId="{32DDF7A3-25D8-406D-A034-AD038E2E1C9A}" dt="2022-08-17T13:27:51.942" v="2038" actId="1036"/>
          <ac:spMkLst>
            <pc:docMk/>
            <pc:sldMk cId="2257944723" sldId="262"/>
            <ac:spMk id="3" creationId="{EBB1DFF6-A1DC-9551-0D01-49974115A25F}"/>
          </ac:spMkLst>
        </pc:spChg>
        <pc:spChg chg="add mod">
          <ac:chgData name="Marit Björkqvist" userId="a558a89a-4937-4cc0-81d8-bd36da93cd02" providerId="ADAL" clId="{32DDF7A3-25D8-406D-A034-AD038E2E1C9A}" dt="2022-08-18T05:41:06.765" v="3639" actId="20577"/>
          <ac:spMkLst>
            <pc:docMk/>
            <pc:sldMk cId="2257944723" sldId="262"/>
            <ac:spMk id="4" creationId="{FEA59856-9A27-85B1-0635-5DB13F5CB4E6}"/>
          </ac:spMkLst>
        </pc:spChg>
        <pc:spChg chg="add del">
          <ac:chgData name="Marit Björkqvist" userId="a558a89a-4937-4cc0-81d8-bd36da93cd02" providerId="ADAL" clId="{32DDF7A3-25D8-406D-A034-AD038E2E1C9A}" dt="2022-08-18T05:33:13.776" v="3452"/>
          <ac:spMkLst>
            <pc:docMk/>
            <pc:sldMk cId="2257944723" sldId="262"/>
            <ac:spMk id="5" creationId="{306B74EB-51B4-DBD7-3BEB-E6C5C64CC04B}"/>
          </ac:spMkLst>
        </pc:spChg>
      </pc:sldChg>
      <pc:sldChg chg="addSp modSp mod">
        <pc:chgData name="Marit Björkqvist" userId="a558a89a-4937-4cc0-81d8-bd36da93cd02" providerId="ADAL" clId="{32DDF7A3-25D8-406D-A034-AD038E2E1C9A}" dt="2022-08-18T06:18:29.158" v="4421" actId="20577"/>
        <pc:sldMkLst>
          <pc:docMk/>
          <pc:sldMk cId="1191232129" sldId="263"/>
        </pc:sldMkLst>
        <pc:spChg chg="mod">
          <ac:chgData name="Marit Björkqvist" userId="a558a89a-4937-4cc0-81d8-bd36da93cd02" providerId="ADAL" clId="{32DDF7A3-25D8-406D-A034-AD038E2E1C9A}" dt="2022-08-18T05:42:26.173" v="3661" actId="20577"/>
          <ac:spMkLst>
            <pc:docMk/>
            <pc:sldMk cId="1191232129" sldId="263"/>
            <ac:spMk id="2" creationId="{E92ED0FD-94AE-54C8-B592-5A01720C1C43}"/>
          </ac:spMkLst>
        </pc:spChg>
        <pc:spChg chg="mod">
          <ac:chgData name="Marit Björkqvist" userId="a558a89a-4937-4cc0-81d8-bd36da93cd02" providerId="ADAL" clId="{32DDF7A3-25D8-406D-A034-AD038E2E1C9A}" dt="2022-08-17T13:42:00.193" v="3174" actId="27636"/>
          <ac:spMkLst>
            <pc:docMk/>
            <pc:sldMk cId="1191232129" sldId="263"/>
            <ac:spMk id="3" creationId="{EA4A394E-BE7A-969F-1764-24576401FC7A}"/>
          </ac:spMkLst>
        </pc:spChg>
        <pc:spChg chg="add mod">
          <ac:chgData name="Marit Björkqvist" userId="a558a89a-4937-4cc0-81d8-bd36da93cd02" providerId="ADAL" clId="{32DDF7A3-25D8-406D-A034-AD038E2E1C9A}" dt="2022-08-18T06:18:29.158" v="4421" actId="20577"/>
          <ac:spMkLst>
            <pc:docMk/>
            <pc:sldMk cId="1191232129" sldId="263"/>
            <ac:spMk id="4" creationId="{86946F4B-F951-A4A7-3836-19101D0BBC1A}"/>
          </ac:spMkLst>
        </pc:spChg>
      </pc:sldChg>
      <pc:sldChg chg="addSp modSp mod">
        <pc:chgData name="Marit Björkqvist" userId="a558a89a-4937-4cc0-81d8-bd36da93cd02" providerId="ADAL" clId="{32DDF7A3-25D8-406D-A034-AD038E2E1C9A}" dt="2022-08-18T06:26:51.585" v="4520" actId="20577"/>
        <pc:sldMkLst>
          <pc:docMk/>
          <pc:sldMk cId="3067703275" sldId="264"/>
        </pc:sldMkLst>
        <pc:spChg chg="mod">
          <ac:chgData name="Marit Björkqvist" userId="a558a89a-4937-4cc0-81d8-bd36da93cd02" providerId="ADAL" clId="{32DDF7A3-25D8-406D-A034-AD038E2E1C9A}" dt="2022-08-18T05:54:25.166" v="3928" actId="20577"/>
          <ac:spMkLst>
            <pc:docMk/>
            <pc:sldMk cId="3067703275" sldId="264"/>
            <ac:spMk id="2" creationId="{5121ECCD-7E28-EE73-5020-078151AF7E87}"/>
          </ac:spMkLst>
        </pc:spChg>
        <pc:spChg chg="mod">
          <ac:chgData name="Marit Björkqvist" userId="a558a89a-4937-4cc0-81d8-bd36da93cd02" providerId="ADAL" clId="{32DDF7A3-25D8-406D-A034-AD038E2E1C9A}" dt="2022-08-17T13:40:34.856" v="3025" actId="14100"/>
          <ac:spMkLst>
            <pc:docMk/>
            <pc:sldMk cId="3067703275" sldId="264"/>
            <ac:spMk id="3" creationId="{1F9A65C8-4B04-9B0E-10D1-D6834E28E559}"/>
          </ac:spMkLst>
        </pc:spChg>
        <pc:spChg chg="add mod">
          <ac:chgData name="Marit Björkqvist" userId="a558a89a-4937-4cc0-81d8-bd36da93cd02" providerId="ADAL" clId="{32DDF7A3-25D8-406D-A034-AD038E2E1C9A}" dt="2022-08-18T06:26:51.585" v="4520" actId="20577"/>
          <ac:spMkLst>
            <pc:docMk/>
            <pc:sldMk cId="3067703275" sldId="264"/>
            <ac:spMk id="4" creationId="{85A2F41C-1A23-2555-9C89-1A65B4F26B4B}"/>
          </ac:spMkLst>
        </pc:spChg>
      </pc:sldChg>
      <pc:sldChg chg="addSp modSp mod">
        <pc:chgData name="Marit Björkqvist" userId="a558a89a-4937-4cc0-81d8-bd36da93cd02" providerId="ADAL" clId="{32DDF7A3-25D8-406D-A034-AD038E2E1C9A}" dt="2022-08-18T06:29:11.283" v="4527" actId="20577"/>
        <pc:sldMkLst>
          <pc:docMk/>
          <pc:sldMk cId="2683608305" sldId="265"/>
        </pc:sldMkLst>
        <pc:spChg chg="mod">
          <ac:chgData name="Marit Björkqvist" userId="a558a89a-4937-4cc0-81d8-bd36da93cd02" providerId="ADAL" clId="{32DDF7A3-25D8-406D-A034-AD038E2E1C9A}" dt="2022-08-18T06:03:56.037" v="4165" actId="20577"/>
          <ac:spMkLst>
            <pc:docMk/>
            <pc:sldMk cId="2683608305" sldId="265"/>
            <ac:spMk id="2" creationId="{8AB764DA-9963-29C8-EA36-C35930E31D12}"/>
          </ac:spMkLst>
        </pc:spChg>
        <pc:spChg chg="mod">
          <ac:chgData name="Marit Björkqvist" userId="a558a89a-4937-4cc0-81d8-bd36da93cd02" providerId="ADAL" clId="{32DDF7A3-25D8-406D-A034-AD038E2E1C9A}" dt="2022-08-17T13:38:27.475" v="2842" actId="1076"/>
          <ac:spMkLst>
            <pc:docMk/>
            <pc:sldMk cId="2683608305" sldId="265"/>
            <ac:spMk id="3" creationId="{736221FB-F1BD-D4D1-0811-612C2B304612}"/>
          </ac:spMkLst>
        </pc:spChg>
        <pc:spChg chg="add mod">
          <ac:chgData name="Marit Björkqvist" userId="a558a89a-4937-4cc0-81d8-bd36da93cd02" providerId="ADAL" clId="{32DDF7A3-25D8-406D-A034-AD038E2E1C9A}" dt="2022-08-18T06:29:11.283" v="4527" actId="20577"/>
          <ac:spMkLst>
            <pc:docMk/>
            <pc:sldMk cId="2683608305" sldId="265"/>
            <ac:spMk id="4" creationId="{B6515558-88AE-F287-08A9-B90B75E945E6}"/>
          </ac:spMkLst>
        </pc:spChg>
      </pc:sldChg>
      <pc:sldChg chg="addSp modSp mod">
        <pc:chgData name="Marit Björkqvist" userId="a558a89a-4937-4cc0-81d8-bd36da93cd02" providerId="ADAL" clId="{32DDF7A3-25D8-406D-A034-AD038E2E1C9A}" dt="2022-08-17T13:37:16.156" v="2712" actId="14100"/>
        <pc:sldMkLst>
          <pc:docMk/>
          <pc:sldMk cId="3468802413" sldId="266"/>
        </pc:sldMkLst>
        <pc:spChg chg="mod">
          <ac:chgData name="Marit Björkqvist" userId="a558a89a-4937-4cc0-81d8-bd36da93cd02" providerId="ADAL" clId="{32DDF7A3-25D8-406D-A034-AD038E2E1C9A}" dt="2022-08-17T13:37:05.860" v="2711" actId="122"/>
          <ac:spMkLst>
            <pc:docMk/>
            <pc:sldMk cId="3468802413" sldId="266"/>
            <ac:spMk id="2" creationId="{3CF7463D-1DE3-386D-2BB3-AF84884D1882}"/>
          </ac:spMkLst>
        </pc:spChg>
        <pc:spChg chg="mod">
          <ac:chgData name="Marit Björkqvist" userId="a558a89a-4937-4cc0-81d8-bd36da93cd02" providerId="ADAL" clId="{32DDF7A3-25D8-406D-A034-AD038E2E1C9A}" dt="2022-08-17T13:37:16.156" v="2712" actId="14100"/>
          <ac:spMkLst>
            <pc:docMk/>
            <pc:sldMk cId="3468802413" sldId="266"/>
            <ac:spMk id="3" creationId="{7391E07E-34D5-7719-67F6-D96D0644A4B0}"/>
          </ac:spMkLst>
        </pc:spChg>
        <pc:spChg chg="add mod">
          <ac:chgData name="Marit Björkqvist" userId="a558a89a-4937-4cc0-81d8-bd36da93cd02" providerId="ADAL" clId="{32DDF7A3-25D8-406D-A034-AD038E2E1C9A}" dt="2022-08-17T13:36:53.685" v="2702" actId="14100"/>
          <ac:spMkLst>
            <pc:docMk/>
            <pc:sldMk cId="3468802413" sldId="266"/>
            <ac:spMk id="4" creationId="{B60BF18B-126E-3586-643A-E5F5BDCA5462}"/>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i-FI"/>
              <a:t>Muokkaa ots. perustyyl. napsautt.</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8/17/2022</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amakuva ja kuvateksti">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fi-FI"/>
              <a:t>Muokkaa ots. perustyyl. napsautt.</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a:t>Lisää kuva napsauttamalla kuvaketta</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923A1CC3-2375-41D4-9E03-427CAF2A4C1A}" type="datetimeFigureOut">
              <a:rPr lang="en-US" dirty="0"/>
              <a:t>8/17/2022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Otsikko ja kuvateksti">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fi-FI"/>
              <a:t>Muokkaa ots. perustyyl. napsautt.</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AFF16868-8199-4C2C-A5B1-63AEE139F88E}" type="datetimeFigureOut">
              <a:rPr lang="en-US" dirty="0"/>
              <a:t>8/17/2022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Lainaus ja kuvateksti">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fi-FI"/>
              <a:t>Muokkaa ots. perustyyl. napsautt.</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AAD9FF7F-6988-44CC-821B-644E70CD2F73}" type="datetimeFigureOut">
              <a:rPr lang="en-US" dirty="0"/>
              <a:t>8/17/2022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imikortti">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i-FI"/>
              <a:t>Muokkaa ots. perustyyl. napsautt.</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5C12C299-16B2-4475-990D-751901EACC14}" type="datetimeFigureOut">
              <a:rPr lang="en-US" dirty="0"/>
              <a:t>8/17/2022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araketta">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i-FI"/>
              <a:t>Muokkaa ots. perustyyl. napsautt.</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8/17/2022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uvan sarak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i-FI"/>
              <a:t>Muokkaa ots. perustyyl. napsautt.</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a:t>Lisää kuva napsauttamalla kuvaketta</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a:t>Lisää kuva napsauttamalla kuvaketta</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a:t>Lisää kuva napsauttamalla kuvaketta</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8/17/2022</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fi-FI"/>
              <a:t>Muokkaa ots. perustyyl. napsautt.</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8/17/2022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Pystysuora otsikko ja teksti">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fi-FI"/>
              <a:t>Muokkaa ots. perustyyl. napsautt.</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8/17/2022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8/17/2022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ylätunniste">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fi-FI"/>
              <a:t>Muokkaa ots. perustyyl. napsautt.</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F34E6425-0181-43F2-84FC-787E803FD2F8}" type="datetimeFigureOut">
              <a:rPr lang="en-US" dirty="0"/>
              <a:t>8/17/2022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8/17/2022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Muokkaa ots. perustyyl. napsautt.</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8/17/2022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8/17/2022</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8/17/2022</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Kuvatekstillinen sisältö">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fi-FI"/>
              <a:t>Muokkaa ots. perustyyl. napsautt.</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76E86A4C-8E40-4F87-A4F0-01A0687C5742}" type="datetimeFigureOut">
              <a:rPr lang="en-US" dirty="0"/>
              <a:t>8/17/2022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uvatekstillinen kuv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fi-FI"/>
              <a:t>Muokkaa ots. perustyyl. napsautt.</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fi-FI"/>
              <a:t>Lisää kuva napsauttamalla kuvaketta</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35E72C73-2D91-4E12-BA25-F0AA0C03599B}" type="datetimeFigureOut">
              <a:rPr lang="en-US" dirty="0"/>
              <a:t>8/17/2022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fi-FI"/>
              <a:t>Muokkaa ots. perustyyl. napsautt.</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8/17/2022</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42C775-458D-7A05-1AC1-757CDE16D75C}"/>
              </a:ext>
            </a:extLst>
          </p:cNvPr>
          <p:cNvSpPr>
            <a:spLocks noGrp="1"/>
          </p:cNvSpPr>
          <p:nvPr>
            <p:ph type="ctrTitle"/>
          </p:nvPr>
        </p:nvSpPr>
        <p:spPr>
          <a:xfrm>
            <a:off x="749381" y="805762"/>
            <a:ext cx="5254898" cy="2604549"/>
          </a:xfrm>
        </p:spPr>
        <p:txBody>
          <a:bodyPr/>
          <a:lstStyle/>
          <a:p>
            <a:r>
              <a:rPr lang="fi-FI" dirty="0"/>
              <a:t>Kokemukseni kuntouttavasta työtoiminnasta</a:t>
            </a:r>
          </a:p>
        </p:txBody>
      </p:sp>
      <p:sp>
        <p:nvSpPr>
          <p:cNvPr id="3" name="Alaotsikko 2">
            <a:extLst>
              <a:ext uri="{FF2B5EF4-FFF2-40B4-BE49-F238E27FC236}">
                <a16:creationId xmlns:a16="http://schemas.microsoft.com/office/drawing/2014/main" id="{D5AD23AB-3DB7-C11D-6D81-8E2B408F3262}"/>
              </a:ext>
            </a:extLst>
          </p:cNvPr>
          <p:cNvSpPr>
            <a:spLocks noGrp="1"/>
          </p:cNvSpPr>
          <p:nvPr>
            <p:ph type="subTitle" idx="1"/>
          </p:nvPr>
        </p:nvSpPr>
        <p:spPr>
          <a:xfrm>
            <a:off x="738497" y="5492597"/>
            <a:ext cx="8825658" cy="482687"/>
          </a:xfrm>
        </p:spPr>
        <p:txBody>
          <a:bodyPr/>
          <a:lstStyle/>
          <a:p>
            <a:r>
              <a:rPr lang="fi-FI" dirty="0">
                <a:solidFill>
                  <a:schemeClr val="bg1">
                    <a:lumMod val="95000"/>
                  </a:schemeClr>
                </a:solidFill>
              </a:rPr>
              <a:t>Jesse Sipiläinen kokemusasiantuntija - </a:t>
            </a:r>
            <a:r>
              <a:rPr lang="fi-FI" dirty="0" err="1">
                <a:solidFill>
                  <a:schemeClr val="bg1">
                    <a:lumMod val="95000"/>
                  </a:schemeClr>
                </a:solidFill>
              </a:rPr>
              <a:t>erfarenhetsexpert</a:t>
            </a:r>
            <a:endParaRPr lang="fi-FI" dirty="0">
              <a:solidFill>
                <a:schemeClr val="bg1">
                  <a:lumMod val="95000"/>
                </a:schemeClr>
              </a:solidFill>
            </a:endParaRPr>
          </a:p>
        </p:txBody>
      </p:sp>
      <p:sp>
        <p:nvSpPr>
          <p:cNvPr id="7" name="Otsikko 1">
            <a:extLst>
              <a:ext uri="{FF2B5EF4-FFF2-40B4-BE49-F238E27FC236}">
                <a16:creationId xmlns:a16="http://schemas.microsoft.com/office/drawing/2014/main" id="{415D1C75-DE2B-FA23-5C35-79AD34E2F5AF}"/>
              </a:ext>
            </a:extLst>
          </p:cNvPr>
          <p:cNvSpPr txBox="1">
            <a:spLocks/>
          </p:cNvSpPr>
          <p:nvPr/>
        </p:nvSpPr>
        <p:spPr bwMode="gray">
          <a:xfrm>
            <a:off x="6178122" y="1683942"/>
            <a:ext cx="5365045" cy="3707569"/>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dirty="0"/>
              <a:t>Min erfarenhet av rehabiliterande arbete</a:t>
            </a:r>
            <a:endParaRPr lang="fi-FI" dirty="0"/>
          </a:p>
        </p:txBody>
      </p:sp>
    </p:spTree>
    <p:extLst>
      <p:ext uri="{BB962C8B-B14F-4D97-AF65-F5344CB8AC3E}">
        <p14:creationId xmlns:p14="http://schemas.microsoft.com/office/powerpoint/2010/main" val="3591949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AB764DA-9963-29C8-EA36-C35930E31D12}"/>
              </a:ext>
            </a:extLst>
          </p:cNvPr>
          <p:cNvSpPr>
            <a:spLocks noGrp="1"/>
          </p:cNvSpPr>
          <p:nvPr>
            <p:ph type="title"/>
          </p:nvPr>
        </p:nvSpPr>
        <p:spPr/>
        <p:txBody>
          <a:bodyPr/>
          <a:lstStyle/>
          <a:p>
            <a:r>
              <a:rPr lang="fi-FI" dirty="0"/>
              <a:t>Ja vielä se aktivointisuunnitelma</a:t>
            </a:r>
            <a:br>
              <a:rPr lang="fi-FI" dirty="0"/>
            </a:br>
            <a:r>
              <a:rPr lang="fi-FI" dirty="0" err="1"/>
              <a:t>Och</a:t>
            </a:r>
            <a:r>
              <a:rPr lang="fi-FI" dirty="0"/>
              <a:t> </a:t>
            </a:r>
            <a:r>
              <a:rPr lang="fi-FI" dirty="0" err="1"/>
              <a:t>aktiveringsplanen</a:t>
            </a:r>
            <a:endParaRPr lang="fi-FI" dirty="0"/>
          </a:p>
        </p:txBody>
      </p:sp>
      <p:sp>
        <p:nvSpPr>
          <p:cNvPr id="3" name="Sisällön paikkamerkki 2">
            <a:extLst>
              <a:ext uri="{FF2B5EF4-FFF2-40B4-BE49-F238E27FC236}">
                <a16:creationId xmlns:a16="http://schemas.microsoft.com/office/drawing/2014/main" id="{736221FB-F1BD-D4D1-0811-612C2B304612}"/>
              </a:ext>
            </a:extLst>
          </p:cNvPr>
          <p:cNvSpPr>
            <a:spLocks noGrp="1"/>
          </p:cNvSpPr>
          <p:nvPr>
            <p:ph idx="1"/>
          </p:nvPr>
        </p:nvSpPr>
        <p:spPr>
          <a:xfrm>
            <a:off x="497942" y="2583879"/>
            <a:ext cx="5484902" cy="3887835"/>
          </a:xfrm>
          <a:ln>
            <a:solidFill>
              <a:schemeClr val="accent1"/>
            </a:solidFill>
          </a:ln>
        </p:spPr>
        <p:txBody>
          <a:bodyPr>
            <a:normAutofit fontScale="92500" lnSpcReduction="10000"/>
          </a:bodyPr>
          <a:lstStyle/>
          <a:p>
            <a:r>
              <a:rPr lang="fi-FI" dirty="0"/>
              <a:t>Oman kokemuksen mukaan ehkä epäkiinnostavin byrokraattinen pakollinen osa kuntouttavaa työtoimintaa.</a:t>
            </a:r>
          </a:p>
          <a:p>
            <a:r>
              <a:rPr lang="fi-FI" dirty="0"/>
              <a:t>Asiakas haluaa tietää kyllä kaikista mahdollisuuksista mitä hänellä on, mutta virallinen paperi ja tapa millä se täytetään on lähinnä velvoite ja joskus ehkä hieman ahdistava sellainen. </a:t>
            </a:r>
          </a:p>
          <a:p>
            <a:r>
              <a:rPr lang="fi-FI" dirty="0"/>
              <a:t>Työntekijälle sanoisin, että mitä paremmin hän saa oman työnsä ja sen vaatiman byrokraattisen osan erotettua asiakkaasta sen parempi. Parhaat aktivointisuunnitelman päivitykset on keskustelu mahdollisuuksista ja seuraavasta askeleesta, eikä pakollinen lapun täyttö jälleen yhdessä virastossa.</a:t>
            </a:r>
          </a:p>
        </p:txBody>
      </p:sp>
      <p:sp>
        <p:nvSpPr>
          <p:cNvPr id="4" name="Sisällön paikkamerkki 2">
            <a:extLst>
              <a:ext uri="{FF2B5EF4-FFF2-40B4-BE49-F238E27FC236}">
                <a16:creationId xmlns:a16="http://schemas.microsoft.com/office/drawing/2014/main" id="{B6515558-88AE-F287-08A9-B90B75E945E6}"/>
              </a:ext>
            </a:extLst>
          </p:cNvPr>
          <p:cNvSpPr txBox="1">
            <a:spLocks/>
          </p:cNvSpPr>
          <p:nvPr/>
        </p:nvSpPr>
        <p:spPr>
          <a:xfrm>
            <a:off x="6145802" y="2583880"/>
            <a:ext cx="5596541" cy="3887835"/>
          </a:xfrm>
          <a:prstGeom prst="rect">
            <a:avLst/>
          </a:prstGeom>
          <a:ln>
            <a:solidFill>
              <a:schemeClr val="accent1"/>
            </a:solidFill>
          </a:ln>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sv-SE" dirty="0"/>
              <a:t>Enligt min egen erfarenhet kanske den mest ointressanta, byråkratiska och obligatoriska delen av rehabiliterande arbete.</a:t>
            </a:r>
          </a:p>
          <a:p>
            <a:r>
              <a:rPr lang="sv-SE" dirty="0"/>
              <a:t>Kunden vill visserligen veta om alla möjligheter hen har, men det officiella pappret och hur det fylls i är mest en skyldighet och ibland kanske lite ångestframkallande.</a:t>
            </a:r>
          </a:p>
          <a:p>
            <a:r>
              <a:rPr lang="sv-SE" dirty="0"/>
              <a:t>Till medarbetaren skulle jag säga att ju bättre hen kan hålla sitt ett eget jobb och den byråkratiska delen åtskild från kunden, desto bättre. Som bäst är uppdateringar av aktiveringsplanen diskussioner om möjligheter och nästa steg, inte återkommande, </a:t>
            </a:r>
            <a:r>
              <a:rPr lang="sv-SE"/>
              <a:t>obligatoriskt ifyllande av </a:t>
            </a:r>
            <a:r>
              <a:rPr lang="sv-SE" dirty="0"/>
              <a:t>papper på en byrå.</a:t>
            </a:r>
            <a:endParaRPr lang="fi-FI" dirty="0"/>
          </a:p>
        </p:txBody>
      </p:sp>
    </p:spTree>
    <p:extLst>
      <p:ext uri="{BB962C8B-B14F-4D97-AF65-F5344CB8AC3E}">
        <p14:creationId xmlns:p14="http://schemas.microsoft.com/office/powerpoint/2010/main" val="268360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CF7463D-1DE3-386D-2BB3-AF84884D1882}"/>
              </a:ext>
            </a:extLst>
          </p:cNvPr>
          <p:cNvSpPr>
            <a:spLocks noGrp="1"/>
          </p:cNvSpPr>
          <p:nvPr>
            <p:ph type="title"/>
          </p:nvPr>
        </p:nvSpPr>
        <p:spPr/>
        <p:txBody>
          <a:bodyPr/>
          <a:lstStyle/>
          <a:p>
            <a:pPr algn="ctr"/>
            <a:r>
              <a:rPr lang="fi-FI" dirty="0"/>
              <a:t>Kiitos! </a:t>
            </a:r>
            <a:r>
              <a:rPr lang="fi-FI" dirty="0" err="1"/>
              <a:t>Tack</a:t>
            </a:r>
            <a:r>
              <a:rPr lang="fi-FI" dirty="0"/>
              <a:t>!</a:t>
            </a:r>
          </a:p>
        </p:txBody>
      </p:sp>
      <p:sp>
        <p:nvSpPr>
          <p:cNvPr id="3" name="Sisällön paikkamerkki 2">
            <a:extLst>
              <a:ext uri="{FF2B5EF4-FFF2-40B4-BE49-F238E27FC236}">
                <a16:creationId xmlns:a16="http://schemas.microsoft.com/office/drawing/2014/main" id="{7391E07E-34D5-7719-67F6-D96D0644A4B0}"/>
              </a:ext>
            </a:extLst>
          </p:cNvPr>
          <p:cNvSpPr>
            <a:spLocks noGrp="1"/>
          </p:cNvSpPr>
          <p:nvPr>
            <p:ph idx="1"/>
          </p:nvPr>
        </p:nvSpPr>
        <p:spPr>
          <a:xfrm>
            <a:off x="1154955" y="2603500"/>
            <a:ext cx="4412926" cy="825500"/>
          </a:xfrm>
        </p:spPr>
        <p:txBody>
          <a:bodyPr/>
          <a:lstStyle/>
          <a:p>
            <a:r>
              <a:rPr lang="fi-FI" dirty="0"/>
              <a:t>Saa kysyä, jos aikaa on</a:t>
            </a:r>
          </a:p>
        </p:txBody>
      </p:sp>
      <p:sp>
        <p:nvSpPr>
          <p:cNvPr id="4" name="Sisällön paikkamerkki 2">
            <a:extLst>
              <a:ext uri="{FF2B5EF4-FFF2-40B4-BE49-F238E27FC236}">
                <a16:creationId xmlns:a16="http://schemas.microsoft.com/office/drawing/2014/main" id="{B60BF18B-126E-3586-643A-E5F5BDCA5462}"/>
              </a:ext>
            </a:extLst>
          </p:cNvPr>
          <p:cNvSpPr txBox="1">
            <a:spLocks/>
          </p:cNvSpPr>
          <p:nvPr/>
        </p:nvSpPr>
        <p:spPr>
          <a:xfrm>
            <a:off x="6015165" y="2629153"/>
            <a:ext cx="4188090" cy="8255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fi-FI" dirty="0"/>
              <a:t>Man </a:t>
            </a:r>
            <a:r>
              <a:rPr lang="fi-FI" dirty="0" err="1"/>
              <a:t>får</a:t>
            </a:r>
            <a:r>
              <a:rPr lang="fi-FI" dirty="0"/>
              <a:t> </a:t>
            </a:r>
            <a:r>
              <a:rPr lang="fi-FI" dirty="0" err="1"/>
              <a:t>fråga</a:t>
            </a:r>
            <a:r>
              <a:rPr lang="fi-FI" dirty="0"/>
              <a:t>, </a:t>
            </a:r>
            <a:r>
              <a:rPr lang="fi-FI" dirty="0" err="1"/>
              <a:t>om</a:t>
            </a:r>
            <a:r>
              <a:rPr lang="fi-FI" dirty="0"/>
              <a:t> </a:t>
            </a:r>
            <a:r>
              <a:rPr lang="fi-FI" dirty="0" err="1"/>
              <a:t>det</a:t>
            </a:r>
            <a:r>
              <a:rPr lang="fi-FI" dirty="0"/>
              <a:t> </a:t>
            </a:r>
            <a:r>
              <a:rPr lang="fi-FI" dirty="0" err="1"/>
              <a:t>finns</a:t>
            </a:r>
            <a:r>
              <a:rPr lang="fi-FI" dirty="0"/>
              <a:t> </a:t>
            </a:r>
            <a:r>
              <a:rPr lang="fi-FI" dirty="0" err="1"/>
              <a:t>tid</a:t>
            </a:r>
            <a:endParaRPr lang="fi-FI" dirty="0"/>
          </a:p>
        </p:txBody>
      </p:sp>
    </p:spTree>
    <p:extLst>
      <p:ext uri="{BB962C8B-B14F-4D97-AF65-F5344CB8AC3E}">
        <p14:creationId xmlns:p14="http://schemas.microsoft.com/office/powerpoint/2010/main" val="3468802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D8D6F85-6D4E-535D-FDBB-75EFAC761305}"/>
              </a:ext>
            </a:extLst>
          </p:cNvPr>
          <p:cNvSpPr>
            <a:spLocks noGrp="1"/>
          </p:cNvSpPr>
          <p:nvPr>
            <p:ph type="title"/>
          </p:nvPr>
        </p:nvSpPr>
        <p:spPr/>
        <p:txBody>
          <a:bodyPr/>
          <a:lstStyle/>
          <a:p>
            <a:r>
              <a:rPr lang="fi-FI" dirty="0"/>
              <a:t>Minusta lyhyesti					 </a:t>
            </a:r>
            <a:r>
              <a:rPr lang="fi-FI" dirty="0" err="1"/>
              <a:t>Kort</a:t>
            </a:r>
            <a:r>
              <a:rPr lang="fi-FI" dirty="0"/>
              <a:t> </a:t>
            </a:r>
            <a:r>
              <a:rPr lang="fi-FI" dirty="0" err="1"/>
              <a:t>om</a:t>
            </a:r>
            <a:r>
              <a:rPr lang="fi-FI" dirty="0"/>
              <a:t> </a:t>
            </a:r>
            <a:r>
              <a:rPr lang="fi-FI" dirty="0" err="1"/>
              <a:t>mig</a:t>
            </a:r>
            <a:endParaRPr lang="fi-FI" dirty="0"/>
          </a:p>
        </p:txBody>
      </p:sp>
      <p:sp>
        <p:nvSpPr>
          <p:cNvPr id="3" name="Sisällön paikkamerkki 2">
            <a:extLst>
              <a:ext uri="{FF2B5EF4-FFF2-40B4-BE49-F238E27FC236}">
                <a16:creationId xmlns:a16="http://schemas.microsoft.com/office/drawing/2014/main" id="{D5C72581-65BE-3784-D43D-F3497A547336}"/>
              </a:ext>
            </a:extLst>
          </p:cNvPr>
          <p:cNvSpPr>
            <a:spLocks noGrp="1"/>
          </p:cNvSpPr>
          <p:nvPr>
            <p:ph idx="1"/>
          </p:nvPr>
        </p:nvSpPr>
        <p:spPr>
          <a:xfrm>
            <a:off x="516048" y="2947533"/>
            <a:ext cx="5579952" cy="2122409"/>
          </a:xfrm>
          <a:ln>
            <a:solidFill>
              <a:schemeClr val="accent1"/>
            </a:solidFill>
          </a:ln>
        </p:spPr>
        <p:txBody>
          <a:bodyPr>
            <a:normAutofit/>
          </a:bodyPr>
          <a:lstStyle/>
          <a:p>
            <a:r>
              <a:rPr lang="fi-FI" sz="2000" dirty="0"/>
              <a:t>31 vuotias uusperheen isä</a:t>
            </a:r>
          </a:p>
          <a:p>
            <a:r>
              <a:rPr lang="fi-FI" sz="2000" dirty="0"/>
              <a:t>Koulutukselta lähihoitaja ja lähes valmis tietotekniikan insinööri</a:t>
            </a:r>
          </a:p>
          <a:p>
            <a:r>
              <a:rPr lang="fi-FI" sz="2000" dirty="0"/>
              <a:t>Haaveissa jonain päivänä yrityksen perustaminen ja vastuutehtävät</a:t>
            </a:r>
          </a:p>
        </p:txBody>
      </p:sp>
      <p:sp>
        <p:nvSpPr>
          <p:cNvPr id="4" name="Sisällön paikkamerkki 2">
            <a:extLst>
              <a:ext uri="{FF2B5EF4-FFF2-40B4-BE49-F238E27FC236}">
                <a16:creationId xmlns:a16="http://schemas.microsoft.com/office/drawing/2014/main" id="{413C0709-BC2D-E504-B492-F2466A12A550}"/>
              </a:ext>
            </a:extLst>
          </p:cNvPr>
          <p:cNvSpPr txBox="1">
            <a:spLocks/>
          </p:cNvSpPr>
          <p:nvPr/>
        </p:nvSpPr>
        <p:spPr>
          <a:xfrm>
            <a:off x="6359191" y="2947533"/>
            <a:ext cx="5316761" cy="2122410"/>
          </a:xfrm>
          <a:prstGeom prst="rect">
            <a:avLst/>
          </a:prstGeom>
          <a:ln>
            <a:solidFill>
              <a:schemeClr val="accent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fi-FI" sz="2000" dirty="0"/>
              <a:t>31-årig </a:t>
            </a:r>
            <a:r>
              <a:rPr lang="fi-FI" sz="2000" dirty="0" err="1"/>
              <a:t>nyfamiljspappa</a:t>
            </a:r>
            <a:endParaRPr lang="fi-FI" sz="2000" dirty="0"/>
          </a:p>
          <a:p>
            <a:r>
              <a:rPr lang="fi-FI" sz="2000" dirty="0" err="1"/>
              <a:t>Utbildad</a:t>
            </a:r>
            <a:r>
              <a:rPr lang="fi-FI" sz="2000" dirty="0"/>
              <a:t> </a:t>
            </a:r>
            <a:r>
              <a:rPr lang="fi-FI" sz="2000" dirty="0" err="1"/>
              <a:t>närvårdare</a:t>
            </a:r>
            <a:r>
              <a:rPr lang="fi-FI" sz="2000" dirty="0"/>
              <a:t> </a:t>
            </a:r>
            <a:r>
              <a:rPr lang="fi-FI" sz="2000" dirty="0" err="1"/>
              <a:t>och</a:t>
            </a:r>
            <a:r>
              <a:rPr lang="fi-FI" sz="2000" dirty="0"/>
              <a:t> </a:t>
            </a:r>
            <a:r>
              <a:rPr lang="fi-FI" sz="2000" dirty="0" err="1"/>
              <a:t>nästan</a:t>
            </a:r>
            <a:r>
              <a:rPr lang="fi-FI" sz="2000" dirty="0"/>
              <a:t> </a:t>
            </a:r>
            <a:r>
              <a:rPr lang="fi-FI" sz="2000" dirty="0" err="1"/>
              <a:t>färdig</a:t>
            </a:r>
            <a:r>
              <a:rPr lang="fi-FI" sz="2000" dirty="0"/>
              <a:t> </a:t>
            </a:r>
            <a:r>
              <a:rPr lang="fi-FI" sz="2000" dirty="0" err="1"/>
              <a:t>ingengör</a:t>
            </a:r>
            <a:r>
              <a:rPr lang="fi-FI" sz="2000" dirty="0"/>
              <a:t> </a:t>
            </a:r>
            <a:r>
              <a:rPr lang="fi-FI" sz="2000" dirty="0" err="1"/>
              <a:t>inom</a:t>
            </a:r>
            <a:r>
              <a:rPr lang="fi-FI" sz="2000" dirty="0"/>
              <a:t> </a:t>
            </a:r>
            <a:r>
              <a:rPr lang="fi-FI" sz="2000" dirty="0" err="1"/>
              <a:t>informationsteknik</a:t>
            </a:r>
            <a:endParaRPr lang="fi-FI" sz="2000" dirty="0"/>
          </a:p>
          <a:p>
            <a:r>
              <a:rPr lang="fi-FI" sz="2000" dirty="0" err="1"/>
              <a:t>Drömmer</a:t>
            </a:r>
            <a:r>
              <a:rPr lang="fi-FI" sz="2000" dirty="0"/>
              <a:t> </a:t>
            </a:r>
            <a:r>
              <a:rPr lang="fi-FI" sz="2000" dirty="0" err="1"/>
              <a:t>om</a:t>
            </a:r>
            <a:r>
              <a:rPr lang="fi-FI" sz="2000" dirty="0"/>
              <a:t> </a:t>
            </a:r>
            <a:r>
              <a:rPr lang="fi-FI" sz="2000" dirty="0" err="1"/>
              <a:t>att</a:t>
            </a:r>
            <a:r>
              <a:rPr lang="fi-FI" sz="2000" dirty="0"/>
              <a:t> </a:t>
            </a:r>
            <a:r>
              <a:rPr lang="fi-FI" sz="2000" dirty="0" err="1"/>
              <a:t>någon</a:t>
            </a:r>
            <a:r>
              <a:rPr lang="fi-FI" sz="2000" dirty="0"/>
              <a:t> </a:t>
            </a:r>
            <a:r>
              <a:rPr lang="fi-FI" sz="2000" dirty="0" err="1"/>
              <a:t>dag</a:t>
            </a:r>
            <a:r>
              <a:rPr lang="fi-FI" sz="2000" dirty="0"/>
              <a:t> </a:t>
            </a:r>
            <a:r>
              <a:rPr lang="fi-FI" sz="2000" dirty="0" err="1"/>
              <a:t>starta</a:t>
            </a:r>
            <a:r>
              <a:rPr lang="fi-FI" sz="2000" dirty="0"/>
              <a:t> </a:t>
            </a:r>
            <a:r>
              <a:rPr lang="fi-FI" sz="2000" dirty="0" err="1"/>
              <a:t>eget</a:t>
            </a:r>
            <a:r>
              <a:rPr lang="fi-FI" sz="2000" dirty="0"/>
              <a:t> </a:t>
            </a:r>
            <a:r>
              <a:rPr lang="fi-FI" sz="2000" dirty="0" err="1"/>
              <a:t>företag</a:t>
            </a:r>
            <a:r>
              <a:rPr lang="fi-FI" sz="2000" dirty="0"/>
              <a:t> </a:t>
            </a:r>
            <a:r>
              <a:rPr lang="fi-FI" sz="2000" dirty="0" err="1"/>
              <a:t>och</a:t>
            </a:r>
            <a:r>
              <a:rPr lang="fi-FI" sz="2000" dirty="0"/>
              <a:t> ha </a:t>
            </a:r>
            <a:r>
              <a:rPr lang="fi-FI" sz="2000" dirty="0" err="1"/>
              <a:t>ansvarsuppgifter</a:t>
            </a:r>
            <a:r>
              <a:rPr lang="fi-FI" sz="2000" dirty="0"/>
              <a:t> </a:t>
            </a:r>
          </a:p>
          <a:p>
            <a:endParaRPr lang="fi-FI" sz="2000" dirty="0"/>
          </a:p>
        </p:txBody>
      </p:sp>
    </p:spTree>
    <p:extLst>
      <p:ext uri="{BB962C8B-B14F-4D97-AF65-F5344CB8AC3E}">
        <p14:creationId xmlns:p14="http://schemas.microsoft.com/office/powerpoint/2010/main" val="613089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EA4ED39-2D91-589E-E009-A30D8D8D55A2}"/>
              </a:ext>
            </a:extLst>
          </p:cNvPr>
          <p:cNvSpPr>
            <a:spLocks noGrp="1"/>
          </p:cNvSpPr>
          <p:nvPr>
            <p:ph type="title"/>
          </p:nvPr>
        </p:nvSpPr>
        <p:spPr>
          <a:xfrm>
            <a:off x="1154954" y="973668"/>
            <a:ext cx="9046059" cy="706964"/>
          </a:xfrm>
        </p:spPr>
        <p:txBody>
          <a:bodyPr/>
          <a:lstStyle/>
          <a:p>
            <a:pPr algn="ctr"/>
            <a:r>
              <a:rPr lang="fi-FI" dirty="0"/>
              <a:t>Mikä johti kuntouttavaan työtoimintaan</a:t>
            </a:r>
            <a:br>
              <a:rPr lang="fi-FI" dirty="0"/>
            </a:br>
            <a:r>
              <a:rPr lang="fi-FI" dirty="0" err="1"/>
              <a:t>Vad</a:t>
            </a:r>
            <a:r>
              <a:rPr lang="fi-FI" dirty="0"/>
              <a:t> </a:t>
            </a:r>
            <a:r>
              <a:rPr lang="fi-FI" dirty="0" err="1"/>
              <a:t>ledde</a:t>
            </a:r>
            <a:r>
              <a:rPr lang="fi-FI" dirty="0"/>
              <a:t> </a:t>
            </a:r>
            <a:r>
              <a:rPr lang="fi-FI" dirty="0" err="1"/>
              <a:t>till</a:t>
            </a:r>
            <a:r>
              <a:rPr lang="fi-FI" dirty="0"/>
              <a:t> </a:t>
            </a:r>
            <a:r>
              <a:rPr lang="fi-FI" dirty="0" err="1"/>
              <a:t>rehabiliterande</a:t>
            </a:r>
            <a:r>
              <a:rPr lang="fi-FI" dirty="0"/>
              <a:t> </a:t>
            </a:r>
            <a:r>
              <a:rPr lang="fi-FI" dirty="0" err="1"/>
              <a:t>arbete</a:t>
            </a:r>
            <a:endParaRPr lang="fi-FI" dirty="0"/>
          </a:p>
        </p:txBody>
      </p:sp>
      <p:sp>
        <p:nvSpPr>
          <p:cNvPr id="3" name="Sisällön paikkamerkki 2">
            <a:extLst>
              <a:ext uri="{FF2B5EF4-FFF2-40B4-BE49-F238E27FC236}">
                <a16:creationId xmlns:a16="http://schemas.microsoft.com/office/drawing/2014/main" id="{C7F5AB95-D743-FDA7-DCB5-C988F38A9AEC}"/>
              </a:ext>
            </a:extLst>
          </p:cNvPr>
          <p:cNvSpPr>
            <a:spLocks noGrp="1"/>
          </p:cNvSpPr>
          <p:nvPr>
            <p:ph idx="1"/>
          </p:nvPr>
        </p:nvSpPr>
        <p:spPr>
          <a:xfrm>
            <a:off x="506994" y="3445469"/>
            <a:ext cx="5386813" cy="2919114"/>
          </a:xfrm>
          <a:ln>
            <a:solidFill>
              <a:schemeClr val="accent1"/>
            </a:solidFill>
          </a:ln>
        </p:spPr>
        <p:txBody>
          <a:bodyPr>
            <a:normAutofit/>
          </a:bodyPr>
          <a:lstStyle/>
          <a:p>
            <a:r>
              <a:rPr lang="fi-FI" sz="2000" dirty="0"/>
              <a:t>Vaikeudet teini-ikäisenä kotona ja koulusta pois tippuminen</a:t>
            </a:r>
          </a:p>
          <a:p>
            <a:r>
              <a:rPr lang="fi-FI" sz="2000" dirty="0"/>
              <a:t>Ystävystyminen muiden syrjäytyneiden kanssa</a:t>
            </a:r>
          </a:p>
          <a:p>
            <a:r>
              <a:rPr lang="fi-FI" sz="2000" dirty="0"/>
              <a:t>Huono kokemus työvalmennus ryhmästä</a:t>
            </a:r>
          </a:p>
          <a:p>
            <a:r>
              <a:rPr lang="fi-FI" sz="2000" dirty="0"/>
              <a:t>Epäonnistuminen uudestaan koulussa</a:t>
            </a:r>
          </a:p>
        </p:txBody>
      </p:sp>
      <p:sp>
        <p:nvSpPr>
          <p:cNvPr id="4" name="Sisällön paikkamerkki 2">
            <a:extLst>
              <a:ext uri="{FF2B5EF4-FFF2-40B4-BE49-F238E27FC236}">
                <a16:creationId xmlns:a16="http://schemas.microsoft.com/office/drawing/2014/main" id="{48D70B30-CCDE-E365-7278-35756704B2C7}"/>
              </a:ext>
            </a:extLst>
          </p:cNvPr>
          <p:cNvSpPr txBox="1">
            <a:spLocks/>
          </p:cNvSpPr>
          <p:nvPr/>
        </p:nvSpPr>
        <p:spPr>
          <a:xfrm>
            <a:off x="6165410" y="3445468"/>
            <a:ext cx="5519596" cy="2919115"/>
          </a:xfrm>
          <a:prstGeom prst="rect">
            <a:avLst/>
          </a:prstGeom>
          <a:ln>
            <a:solidFill>
              <a:schemeClr val="accent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sv-SE" sz="2000" dirty="0"/>
              <a:t>Svårigheter hemma i tonåren och att hoppa av skolan</a:t>
            </a:r>
          </a:p>
          <a:p>
            <a:r>
              <a:rPr lang="sv-SE" sz="2000" dirty="0"/>
              <a:t>Att bli vän med andra utstötta</a:t>
            </a:r>
          </a:p>
          <a:p>
            <a:r>
              <a:rPr lang="fi-FI" sz="2000" dirty="0" err="1"/>
              <a:t>Dålig</a:t>
            </a:r>
            <a:r>
              <a:rPr lang="fi-FI" sz="2000" dirty="0"/>
              <a:t> </a:t>
            </a:r>
            <a:r>
              <a:rPr lang="fi-FI" sz="2000" dirty="0" err="1"/>
              <a:t>erfarenhet</a:t>
            </a:r>
            <a:r>
              <a:rPr lang="fi-FI" sz="2000" dirty="0"/>
              <a:t> av </a:t>
            </a:r>
            <a:r>
              <a:rPr lang="fi-FI" sz="2000" dirty="0" err="1"/>
              <a:t>arbetsträningsgruppen</a:t>
            </a:r>
            <a:endParaRPr lang="fi-FI" sz="2000" dirty="0"/>
          </a:p>
          <a:p>
            <a:r>
              <a:rPr lang="fi-FI" sz="2000" dirty="0" err="1"/>
              <a:t>Misslyckas</a:t>
            </a:r>
            <a:r>
              <a:rPr lang="fi-FI" sz="2000" dirty="0"/>
              <a:t> </a:t>
            </a:r>
            <a:r>
              <a:rPr lang="fi-FI" sz="2000" dirty="0" err="1"/>
              <a:t>igen</a:t>
            </a:r>
            <a:r>
              <a:rPr lang="fi-FI" sz="2000" dirty="0"/>
              <a:t> i </a:t>
            </a:r>
            <a:r>
              <a:rPr lang="fi-FI" sz="2000" dirty="0" err="1"/>
              <a:t>skolan</a:t>
            </a:r>
            <a:endParaRPr lang="fi-FI" sz="2000" dirty="0"/>
          </a:p>
        </p:txBody>
      </p:sp>
    </p:spTree>
    <p:extLst>
      <p:ext uri="{BB962C8B-B14F-4D97-AF65-F5344CB8AC3E}">
        <p14:creationId xmlns:p14="http://schemas.microsoft.com/office/powerpoint/2010/main" val="2593888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B559CAC-61ED-8F42-447A-E144C5BE03A0}"/>
              </a:ext>
            </a:extLst>
          </p:cNvPr>
          <p:cNvSpPr>
            <a:spLocks noGrp="1"/>
          </p:cNvSpPr>
          <p:nvPr>
            <p:ph type="title"/>
          </p:nvPr>
        </p:nvSpPr>
        <p:spPr/>
        <p:txBody>
          <a:bodyPr/>
          <a:lstStyle/>
          <a:p>
            <a:pPr algn="ctr"/>
            <a:r>
              <a:rPr lang="fi-FI" dirty="0"/>
              <a:t>Kuntouttava työtoiminta</a:t>
            </a:r>
            <a:br>
              <a:rPr lang="fi-FI" dirty="0"/>
            </a:br>
            <a:r>
              <a:rPr lang="fi-FI" dirty="0" err="1"/>
              <a:t>Rehabiliterande</a:t>
            </a:r>
            <a:r>
              <a:rPr lang="fi-FI" dirty="0"/>
              <a:t> </a:t>
            </a:r>
            <a:r>
              <a:rPr lang="fi-FI" dirty="0" err="1"/>
              <a:t>arbete</a:t>
            </a:r>
            <a:endParaRPr lang="fi-FI" dirty="0"/>
          </a:p>
        </p:txBody>
      </p:sp>
      <p:sp>
        <p:nvSpPr>
          <p:cNvPr id="3" name="Sisällön paikkamerkki 2">
            <a:extLst>
              <a:ext uri="{FF2B5EF4-FFF2-40B4-BE49-F238E27FC236}">
                <a16:creationId xmlns:a16="http://schemas.microsoft.com/office/drawing/2014/main" id="{6AD01AB7-AAAA-249F-7AC6-B90C454C7FD1}"/>
              </a:ext>
            </a:extLst>
          </p:cNvPr>
          <p:cNvSpPr>
            <a:spLocks noGrp="1"/>
          </p:cNvSpPr>
          <p:nvPr>
            <p:ph idx="1"/>
          </p:nvPr>
        </p:nvSpPr>
        <p:spPr>
          <a:xfrm>
            <a:off x="501600" y="3009372"/>
            <a:ext cx="5256404" cy="3210349"/>
          </a:xfrm>
          <a:ln>
            <a:solidFill>
              <a:schemeClr val="accent1"/>
            </a:solidFill>
          </a:ln>
        </p:spPr>
        <p:txBody>
          <a:bodyPr>
            <a:normAutofit/>
          </a:bodyPr>
          <a:lstStyle/>
          <a:p>
            <a:r>
              <a:rPr lang="fi-FI" sz="2000" dirty="0"/>
              <a:t>Matalan kynnyksen tekemistä ja antoi hieman rytmiä muuten täysin rytmittömään elämään</a:t>
            </a:r>
          </a:p>
          <a:p>
            <a:r>
              <a:rPr lang="fi-FI" sz="2000" dirty="0"/>
              <a:t>Työtehtävät yksinkertaisia ja helppo päästä jyvälle, mutta alkoi nopeasti ”maistumaan puulta”</a:t>
            </a:r>
          </a:p>
          <a:p>
            <a:r>
              <a:rPr lang="fi-FI" sz="2000" dirty="0"/>
              <a:t>Hyvä ryhmähenki oli syy mennä paikalle, kun päiviä lisättiin, ei muutama lisä euro</a:t>
            </a:r>
          </a:p>
        </p:txBody>
      </p:sp>
      <p:sp>
        <p:nvSpPr>
          <p:cNvPr id="4" name="Sisällön paikkamerkki 2">
            <a:extLst>
              <a:ext uri="{FF2B5EF4-FFF2-40B4-BE49-F238E27FC236}">
                <a16:creationId xmlns:a16="http://schemas.microsoft.com/office/drawing/2014/main" id="{7439FF5C-BBCF-0D1C-6D7B-769B666B33B2}"/>
              </a:ext>
            </a:extLst>
          </p:cNvPr>
          <p:cNvSpPr txBox="1">
            <a:spLocks/>
          </p:cNvSpPr>
          <p:nvPr/>
        </p:nvSpPr>
        <p:spPr>
          <a:xfrm>
            <a:off x="5930017" y="3009372"/>
            <a:ext cx="5760383" cy="3210349"/>
          </a:xfrm>
          <a:prstGeom prst="rect">
            <a:avLst/>
          </a:prstGeom>
          <a:ln>
            <a:solidFill>
              <a:schemeClr val="accent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sv-SE" sz="2000" dirty="0"/>
              <a:t>Verksamhet med låg tröskel och gav lite rytm till ett annars helt rytmlöst liv</a:t>
            </a:r>
          </a:p>
          <a:p>
            <a:r>
              <a:rPr lang="sv-SE" sz="2000" dirty="0"/>
              <a:t>Arbetsuppgifterna är enkla och lätt att greppa men det började snabbt "smaka trä”</a:t>
            </a:r>
          </a:p>
          <a:p>
            <a:r>
              <a:rPr lang="sv-SE" sz="2000" dirty="0"/>
              <a:t>När dagarna lades till, var anledningen att åka dit den goda gruppandan, inte några tilläggseuron</a:t>
            </a:r>
            <a:endParaRPr lang="fi-FI" sz="2000" dirty="0"/>
          </a:p>
        </p:txBody>
      </p:sp>
    </p:spTree>
    <p:extLst>
      <p:ext uri="{BB962C8B-B14F-4D97-AF65-F5344CB8AC3E}">
        <p14:creationId xmlns:p14="http://schemas.microsoft.com/office/powerpoint/2010/main" val="1148288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DB0DB99-10C1-F870-5B5A-805A78233D66}"/>
              </a:ext>
            </a:extLst>
          </p:cNvPr>
          <p:cNvSpPr>
            <a:spLocks noGrp="1"/>
          </p:cNvSpPr>
          <p:nvPr>
            <p:ph type="title"/>
          </p:nvPr>
        </p:nvSpPr>
        <p:spPr>
          <a:xfrm>
            <a:off x="595617" y="973668"/>
            <a:ext cx="10863743" cy="706964"/>
          </a:xfrm>
        </p:spPr>
        <p:txBody>
          <a:bodyPr/>
          <a:lstStyle/>
          <a:p>
            <a:pPr algn="ctr"/>
            <a:r>
              <a:rPr lang="fi-FI" dirty="0"/>
              <a:t>Ongelmat itsellä kuntouttavassa työtoiminnassa</a:t>
            </a:r>
            <a:br>
              <a:rPr lang="fi-FI" dirty="0"/>
            </a:br>
            <a:r>
              <a:rPr lang="fi-FI" dirty="0" err="1"/>
              <a:t>Mina</a:t>
            </a:r>
            <a:r>
              <a:rPr lang="fi-FI" dirty="0"/>
              <a:t> </a:t>
            </a:r>
            <a:r>
              <a:rPr lang="fi-FI" dirty="0" err="1"/>
              <a:t>problem</a:t>
            </a:r>
            <a:r>
              <a:rPr lang="fi-FI" dirty="0"/>
              <a:t> </a:t>
            </a:r>
            <a:r>
              <a:rPr lang="fi-FI" dirty="0" err="1"/>
              <a:t>med</a:t>
            </a:r>
            <a:r>
              <a:rPr lang="fi-FI" dirty="0"/>
              <a:t> </a:t>
            </a:r>
            <a:r>
              <a:rPr lang="fi-FI" dirty="0" err="1"/>
              <a:t>rehabiliterande</a:t>
            </a:r>
            <a:r>
              <a:rPr lang="fi-FI" dirty="0"/>
              <a:t> </a:t>
            </a:r>
            <a:r>
              <a:rPr lang="fi-FI" dirty="0" err="1"/>
              <a:t>arbete</a:t>
            </a:r>
            <a:endParaRPr lang="fi-FI" dirty="0"/>
          </a:p>
        </p:txBody>
      </p:sp>
      <p:sp>
        <p:nvSpPr>
          <p:cNvPr id="3" name="Sisällön paikkamerkki 2">
            <a:extLst>
              <a:ext uri="{FF2B5EF4-FFF2-40B4-BE49-F238E27FC236}">
                <a16:creationId xmlns:a16="http://schemas.microsoft.com/office/drawing/2014/main" id="{7D4CF2FB-7777-0FDF-B3A9-2103AB000E95}"/>
              </a:ext>
            </a:extLst>
          </p:cNvPr>
          <p:cNvSpPr>
            <a:spLocks noGrp="1"/>
          </p:cNvSpPr>
          <p:nvPr>
            <p:ph idx="1"/>
          </p:nvPr>
        </p:nvSpPr>
        <p:spPr>
          <a:xfrm>
            <a:off x="522069" y="2829831"/>
            <a:ext cx="5480379" cy="3480429"/>
          </a:xfrm>
          <a:ln>
            <a:solidFill>
              <a:schemeClr val="accent1"/>
            </a:solidFill>
          </a:ln>
        </p:spPr>
        <p:txBody>
          <a:bodyPr>
            <a:normAutofit/>
          </a:bodyPr>
          <a:lstStyle/>
          <a:p>
            <a:r>
              <a:rPr lang="fi-FI" sz="2000" dirty="0"/>
              <a:t>Motivaatio työhön katosi. (Merkityksetön, Nopeasti opittava, eikä kehitä itseä kiinnostavia taitoja)</a:t>
            </a:r>
          </a:p>
          <a:p>
            <a:r>
              <a:rPr lang="fi-FI" sz="2000" dirty="0"/>
              <a:t>Päivien lisääminen viiteen ei toiminut ollenkaan. (Liian pieni rahallinen korvaus täydestä työviikosta) (Nykyään onkin enää 4)</a:t>
            </a:r>
          </a:p>
          <a:p>
            <a:r>
              <a:rPr lang="fi-FI" sz="2000" dirty="0"/>
              <a:t>Ei edistänyt enää millään tavalla toimintakykyä tai jatkosuunnitelmia</a:t>
            </a:r>
          </a:p>
        </p:txBody>
      </p:sp>
      <p:sp>
        <p:nvSpPr>
          <p:cNvPr id="4" name="Sisällön paikkamerkki 2">
            <a:extLst>
              <a:ext uri="{FF2B5EF4-FFF2-40B4-BE49-F238E27FC236}">
                <a16:creationId xmlns:a16="http://schemas.microsoft.com/office/drawing/2014/main" id="{3F1C6D60-0BA3-DEB6-4410-81F1AA042E2C}"/>
              </a:ext>
            </a:extLst>
          </p:cNvPr>
          <p:cNvSpPr txBox="1">
            <a:spLocks/>
          </p:cNvSpPr>
          <p:nvPr/>
        </p:nvSpPr>
        <p:spPr>
          <a:xfrm>
            <a:off x="6252926" y="2829831"/>
            <a:ext cx="5480378" cy="3480429"/>
          </a:xfrm>
          <a:prstGeom prst="rect">
            <a:avLst/>
          </a:prstGeom>
          <a:ln>
            <a:solidFill>
              <a:schemeClr val="accent1"/>
            </a:solidFill>
          </a:ln>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sv-SE" sz="2000" dirty="0"/>
              <a:t>Motivationen att jobba försvann. (</a:t>
            </a:r>
            <a:r>
              <a:rPr lang="sv-SE" sz="2000" dirty="0" err="1"/>
              <a:t>Meninsgslöst</a:t>
            </a:r>
            <a:r>
              <a:rPr lang="sv-SE" sz="2000" dirty="0"/>
              <a:t>, Går snabbt att lära sig och utvecklar inte de färdigheter som intresserar en själv)</a:t>
            </a:r>
          </a:p>
          <a:p>
            <a:r>
              <a:rPr lang="sv-SE" sz="2000" dirty="0"/>
              <a:t>Att utöka arbetsdagar till fem fungerade inte alls. (För lite ekonomisk ersättning för en hel arbetsvecka) (Nuförtiden är de bara 4)</a:t>
            </a:r>
          </a:p>
          <a:p>
            <a:r>
              <a:rPr lang="sv-SE" sz="2000" dirty="0"/>
              <a:t>Främjade inte längre på något sätt min funktionsförmåga eller mina framtida planer</a:t>
            </a:r>
            <a:endParaRPr lang="fi-FI" sz="2000" dirty="0"/>
          </a:p>
        </p:txBody>
      </p:sp>
    </p:spTree>
    <p:extLst>
      <p:ext uri="{BB962C8B-B14F-4D97-AF65-F5344CB8AC3E}">
        <p14:creationId xmlns:p14="http://schemas.microsoft.com/office/powerpoint/2010/main" val="1395627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52F6BDC-8395-592D-92BB-474DE224AF22}"/>
              </a:ext>
            </a:extLst>
          </p:cNvPr>
          <p:cNvSpPr>
            <a:spLocks noGrp="1"/>
          </p:cNvSpPr>
          <p:nvPr>
            <p:ph type="title"/>
          </p:nvPr>
        </p:nvSpPr>
        <p:spPr/>
        <p:txBody>
          <a:bodyPr/>
          <a:lstStyle/>
          <a:p>
            <a:r>
              <a:rPr lang="fi-FI" dirty="0"/>
              <a:t>Ongelmat mielestäni yleisesti </a:t>
            </a:r>
            <a:r>
              <a:rPr lang="fi-FI" dirty="0" err="1"/>
              <a:t>KTT:ssa</a:t>
            </a:r>
            <a:br>
              <a:rPr lang="fi-FI" dirty="0"/>
            </a:br>
            <a:r>
              <a:rPr lang="fi-FI" dirty="0" err="1"/>
              <a:t>Problem</a:t>
            </a:r>
            <a:r>
              <a:rPr lang="fi-FI" dirty="0"/>
              <a:t> </a:t>
            </a:r>
            <a:r>
              <a:rPr lang="fi-FI" dirty="0" err="1"/>
              <a:t>med</a:t>
            </a:r>
            <a:r>
              <a:rPr lang="fi-FI" dirty="0"/>
              <a:t> RA </a:t>
            </a:r>
            <a:r>
              <a:rPr lang="fi-FI" dirty="0" err="1"/>
              <a:t>generellt</a:t>
            </a:r>
            <a:r>
              <a:rPr lang="fi-FI" dirty="0"/>
              <a:t>, </a:t>
            </a:r>
            <a:r>
              <a:rPr lang="fi-FI" dirty="0" err="1"/>
              <a:t>enligt</a:t>
            </a:r>
            <a:r>
              <a:rPr lang="fi-FI" dirty="0"/>
              <a:t> </a:t>
            </a:r>
            <a:r>
              <a:rPr lang="fi-FI" dirty="0" err="1"/>
              <a:t>mig</a:t>
            </a:r>
            <a:endParaRPr lang="fi-FI" dirty="0"/>
          </a:p>
        </p:txBody>
      </p:sp>
      <p:sp>
        <p:nvSpPr>
          <p:cNvPr id="3" name="Sisällön paikkamerkki 2">
            <a:extLst>
              <a:ext uri="{FF2B5EF4-FFF2-40B4-BE49-F238E27FC236}">
                <a16:creationId xmlns:a16="http://schemas.microsoft.com/office/drawing/2014/main" id="{5CB115E0-51B9-50B3-DCFF-D0725ACE62AE}"/>
              </a:ext>
            </a:extLst>
          </p:cNvPr>
          <p:cNvSpPr>
            <a:spLocks noGrp="1"/>
          </p:cNvSpPr>
          <p:nvPr>
            <p:ph idx="1"/>
          </p:nvPr>
        </p:nvSpPr>
        <p:spPr>
          <a:xfrm>
            <a:off x="548369" y="2544023"/>
            <a:ext cx="5481238" cy="4024894"/>
          </a:xfrm>
          <a:ln>
            <a:solidFill>
              <a:schemeClr val="accent1"/>
            </a:solidFill>
          </a:ln>
        </p:spPr>
        <p:txBody>
          <a:bodyPr>
            <a:normAutofit/>
          </a:bodyPr>
          <a:lstStyle/>
          <a:p>
            <a:r>
              <a:rPr lang="fi-FI" dirty="0"/>
              <a:t>Epäkiinnostavat työtehtävät/vääränlainen työtehtävä aktivoitavalle</a:t>
            </a:r>
          </a:p>
          <a:p>
            <a:r>
              <a:rPr lang="fi-FI" dirty="0"/>
              <a:t>Pitkäaikaistyöttömät ovat tottuneet tulemaan toimeen vähällä jolloin rahallinen korvaus ei ole välttämättömyys -&gt; lintsaamista ja työtoiminnasta poisjäämistä.</a:t>
            </a:r>
          </a:p>
          <a:p>
            <a:r>
              <a:rPr lang="fi-FI" dirty="0"/>
              <a:t>”Laitostuminen” eli jäädään kiinni työtoimintaan, eikä nähdä tietä eteenpäin</a:t>
            </a:r>
          </a:p>
          <a:p>
            <a:r>
              <a:rPr lang="fi-FI" dirty="0"/>
              <a:t>Asiakkaiden moninaisuus = Vaikea löytää kaikkia miellyttäviä ratkaisuja ja ryhmähengen ja työtoiminnan ohjaajan merkitys korostuu TODELLA tärkeäksi</a:t>
            </a:r>
          </a:p>
        </p:txBody>
      </p:sp>
      <p:sp>
        <p:nvSpPr>
          <p:cNvPr id="4" name="Sisällön paikkamerkki 2">
            <a:extLst>
              <a:ext uri="{FF2B5EF4-FFF2-40B4-BE49-F238E27FC236}">
                <a16:creationId xmlns:a16="http://schemas.microsoft.com/office/drawing/2014/main" id="{65820950-C5DF-9EAF-4470-24FFEC7C04E3}"/>
              </a:ext>
            </a:extLst>
          </p:cNvPr>
          <p:cNvSpPr txBox="1">
            <a:spLocks/>
          </p:cNvSpPr>
          <p:nvPr/>
        </p:nvSpPr>
        <p:spPr>
          <a:xfrm>
            <a:off x="6160006" y="2569681"/>
            <a:ext cx="5481238" cy="4024894"/>
          </a:xfrm>
          <a:prstGeom prst="rect">
            <a:avLst/>
          </a:prstGeom>
          <a:ln>
            <a:solidFill>
              <a:schemeClr val="accent1"/>
            </a:solidFill>
          </a:ln>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sv-SE" dirty="0"/>
              <a:t>Ointressanta arbetsuppgifter/fel typ av uppgifter för personen som skall aktiveras</a:t>
            </a:r>
          </a:p>
          <a:p>
            <a:r>
              <a:rPr lang="sv-SE" dirty="0"/>
              <a:t>Långtidsarbetslösa är vana vid att klara sig med lite, så ekonomisk ersättning är ingen nödvändighet -&gt; skolkar och låter bli att delta i verksamheten.</a:t>
            </a:r>
          </a:p>
          <a:p>
            <a:r>
              <a:rPr lang="sv-SE" dirty="0"/>
              <a:t>"Institutionalisering" dvs. man fastnar i arbetsverksamheten och ser inte en väg framåt</a:t>
            </a:r>
          </a:p>
          <a:p>
            <a:r>
              <a:rPr lang="sv-SE" dirty="0"/>
              <a:t>Mångfald av kunder = Svårt att hitta lösningar som gillas av alla, vikten av laganda och arbetsaktivitetshandledarens betydelse lyfts fram som VERKLIGEN viktigt</a:t>
            </a:r>
            <a:endParaRPr lang="fi-FI" dirty="0"/>
          </a:p>
        </p:txBody>
      </p:sp>
    </p:spTree>
    <p:extLst>
      <p:ext uri="{BB962C8B-B14F-4D97-AF65-F5344CB8AC3E}">
        <p14:creationId xmlns:p14="http://schemas.microsoft.com/office/powerpoint/2010/main" val="1410715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113724B-19E6-94F9-EABE-B1FB544CDB30}"/>
              </a:ext>
            </a:extLst>
          </p:cNvPr>
          <p:cNvSpPr>
            <a:spLocks noGrp="1"/>
          </p:cNvSpPr>
          <p:nvPr>
            <p:ph type="title"/>
          </p:nvPr>
        </p:nvSpPr>
        <p:spPr>
          <a:xfrm>
            <a:off x="1154954" y="973668"/>
            <a:ext cx="9381618" cy="706964"/>
          </a:xfrm>
        </p:spPr>
        <p:txBody>
          <a:bodyPr/>
          <a:lstStyle/>
          <a:p>
            <a:pPr algn="ctr"/>
            <a:r>
              <a:rPr lang="fi-FI" dirty="0"/>
              <a:t>Kuntouttavan työtoiminnan onnistuminen</a:t>
            </a:r>
            <a:br>
              <a:rPr lang="fi-FI" dirty="0"/>
            </a:br>
            <a:r>
              <a:rPr lang="fi-FI" dirty="0" err="1"/>
              <a:t>Framgångsrikt</a:t>
            </a:r>
            <a:r>
              <a:rPr lang="fi-FI" dirty="0"/>
              <a:t> </a:t>
            </a:r>
            <a:r>
              <a:rPr lang="fi-FI" dirty="0" err="1"/>
              <a:t>rehabiliterande</a:t>
            </a:r>
            <a:r>
              <a:rPr lang="fi-FI" dirty="0"/>
              <a:t> </a:t>
            </a:r>
            <a:r>
              <a:rPr lang="fi-FI" dirty="0" err="1"/>
              <a:t>arbete</a:t>
            </a:r>
            <a:r>
              <a:rPr lang="fi-FI" dirty="0"/>
              <a:t> </a:t>
            </a:r>
          </a:p>
        </p:txBody>
      </p:sp>
      <p:sp>
        <p:nvSpPr>
          <p:cNvPr id="3" name="Sisällön paikkamerkki 2">
            <a:extLst>
              <a:ext uri="{FF2B5EF4-FFF2-40B4-BE49-F238E27FC236}">
                <a16:creationId xmlns:a16="http://schemas.microsoft.com/office/drawing/2014/main" id="{EBB1DFF6-A1DC-9551-0D01-49974115A25F}"/>
              </a:ext>
            </a:extLst>
          </p:cNvPr>
          <p:cNvSpPr>
            <a:spLocks noGrp="1"/>
          </p:cNvSpPr>
          <p:nvPr>
            <p:ph idx="1"/>
          </p:nvPr>
        </p:nvSpPr>
        <p:spPr>
          <a:xfrm>
            <a:off x="575536" y="2576341"/>
            <a:ext cx="5520464" cy="3869728"/>
          </a:xfrm>
          <a:ln>
            <a:solidFill>
              <a:srgbClr val="C00000"/>
            </a:solidFill>
          </a:ln>
        </p:spPr>
        <p:txBody>
          <a:bodyPr>
            <a:normAutofit fontScale="92500" lnSpcReduction="20000"/>
          </a:bodyPr>
          <a:lstStyle/>
          <a:p>
            <a:r>
              <a:rPr lang="fi-FI" dirty="0"/>
              <a:t>Helppo lähestyminen ja asiakkaan tilanteen ja persoonan ymmärtäminen</a:t>
            </a:r>
          </a:p>
          <a:p>
            <a:r>
              <a:rPr lang="fi-FI" dirty="0"/>
              <a:t>Jokin koukku mikä pitää asiakkaan työtoiminnassa mukana (joillekin se voi olla esim. lisäraha, kaverit, ryhmähenki, työ itsessään tai taidon oppiminen)</a:t>
            </a:r>
          </a:p>
          <a:p>
            <a:r>
              <a:rPr lang="fi-FI" dirty="0"/>
              <a:t>Tie eteenpäin! Jos tätä ei ole koko työtoiminta saattaa valua hukkaan. Omassa tapauksessa se oli kokemusasiantuntija koulutus, mistä sai lisää itsevarmuutta ja uskoa itseen.</a:t>
            </a:r>
          </a:p>
          <a:p>
            <a:r>
              <a:rPr lang="fi-FI" dirty="0"/>
              <a:t>Rinnalla kulkevat palvelut ja asiakkaan tilanteen seuraaminen. Yleinen mielenkiinto asiakkaan tilanteesta usein riittää syrjäytyneelle syyksi koittaa parhaansa. Omat työntekijät tuovat varmuutta ja tärkeyden tuntoa.</a:t>
            </a:r>
          </a:p>
        </p:txBody>
      </p:sp>
      <p:sp>
        <p:nvSpPr>
          <p:cNvPr id="4" name="Sisällön paikkamerkki 2">
            <a:extLst>
              <a:ext uri="{FF2B5EF4-FFF2-40B4-BE49-F238E27FC236}">
                <a16:creationId xmlns:a16="http://schemas.microsoft.com/office/drawing/2014/main" id="{FEA59856-9A27-85B1-0635-5DB13F5CB4E6}"/>
              </a:ext>
            </a:extLst>
          </p:cNvPr>
          <p:cNvSpPr txBox="1">
            <a:spLocks/>
          </p:cNvSpPr>
          <p:nvPr/>
        </p:nvSpPr>
        <p:spPr>
          <a:xfrm>
            <a:off x="6169065" y="2574834"/>
            <a:ext cx="5520464" cy="3869728"/>
          </a:xfrm>
          <a:prstGeom prst="rect">
            <a:avLst/>
          </a:prstGeom>
          <a:ln>
            <a:solidFill>
              <a:schemeClr val="accent1"/>
            </a:solidFill>
          </a:ln>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sv-SE" dirty="0"/>
              <a:t>Lätt att ta kontakt och förståelse för kundens situation och personlighet</a:t>
            </a:r>
          </a:p>
          <a:p>
            <a:r>
              <a:rPr lang="sv-SE" dirty="0"/>
              <a:t>Någon slags ”bete” som håller kunden involverad i arbetet (för vissa kan det t.ex. vara extra pengar, vänner, laganda, själva arbetet eller att lära sig en färdighet)</a:t>
            </a:r>
          </a:p>
          <a:p>
            <a:r>
              <a:rPr lang="sv-SE" dirty="0"/>
              <a:t>En väg framåt! Om så inte är fallet kan hela arbetet gå till spillo. I mitt fall var det erfarenhetsexpertstutbildningen, som gav mig mer självförtroende och tro på mig själv.</a:t>
            </a:r>
          </a:p>
          <a:p>
            <a:r>
              <a:rPr lang="sv-SE" dirty="0"/>
              <a:t>Stödtjänster och att följa med kundens situation. Det räcker ofta med ett allmänt intresse för kundens situation för att en utstött person ska göra sitt bästa. Egna medarbetare ger trygghet och en känsla av betydelse.</a:t>
            </a:r>
            <a:endParaRPr lang="fi-FI" dirty="0"/>
          </a:p>
        </p:txBody>
      </p:sp>
    </p:spTree>
    <p:extLst>
      <p:ext uri="{BB962C8B-B14F-4D97-AF65-F5344CB8AC3E}">
        <p14:creationId xmlns:p14="http://schemas.microsoft.com/office/powerpoint/2010/main" val="2257944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92ED0FD-94AE-54C8-B592-5A01720C1C43}"/>
              </a:ext>
            </a:extLst>
          </p:cNvPr>
          <p:cNvSpPr>
            <a:spLocks noGrp="1"/>
          </p:cNvSpPr>
          <p:nvPr>
            <p:ph type="title"/>
          </p:nvPr>
        </p:nvSpPr>
        <p:spPr/>
        <p:txBody>
          <a:bodyPr/>
          <a:lstStyle/>
          <a:p>
            <a:r>
              <a:rPr lang="fi-FI" dirty="0"/>
              <a:t>Minä itse								</a:t>
            </a:r>
            <a:r>
              <a:rPr lang="fi-FI" dirty="0" err="1"/>
              <a:t>Jag</a:t>
            </a:r>
            <a:r>
              <a:rPr lang="fi-FI" dirty="0"/>
              <a:t> </a:t>
            </a:r>
            <a:r>
              <a:rPr lang="fi-FI" dirty="0" err="1"/>
              <a:t>själv</a:t>
            </a:r>
            <a:endParaRPr lang="fi-FI" dirty="0"/>
          </a:p>
        </p:txBody>
      </p:sp>
      <p:sp>
        <p:nvSpPr>
          <p:cNvPr id="3" name="Sisällön paikkamerkki 2">
            <a:extLst>
              <a:ext uri="{FF2B5EF4-FFF2-40B4-BE49-F238E27FC236}">
                <a16:creationId xmlns:a16="http://schemas.microsoft.com/office/drawing/2014/main" id="{EA4A394E-BE7A-969F-1764-24576401FC7A}"/>
              </a:ext>
            </a:extLst>
          </p:cNvPr>
          <p:cNvSpPr>
            <a:spLocks noGrp="1"/>
          </p:cNvSpPr>
          <p:nvPr>
            <p:ph idx="1"/>
          </p:nvPr>
        </p:nvSpPr>
        <p:spPr>
          <a:xfrm>
            <a:off x="505478" y="2498759"/>
            <a:ext cx="5678033" cy="4200807"/>
          </a:xfrm>
          <a:ln>
            <a:solidFill>
              <a:schemeClr val="accent1"/>
            </a:solidFill>
          </a:ln>
        </p:spPr>
        <p:txBody>
          <a:bodyPr>
            <a:normAutofit lnSpcReduction="10000"/>
          </a:bodyPr>
          <a:lstStyle/>
          <a:p>
            <a:r>
              <a:rPr lang="fi-FI" dirty="0"/>
              <a:t>Polkuni voi tiivistää lyhyesti seuraavalla tavalla.</a:t>
            </a:r>
          </a:p>
          <a:p>
            <a:r>
              <a:rPr lang="fi-FI" dirty="0"/>
              <a:t>Ongelmat kotona -&gt; Koulumotivaation puuttuminen ja alavireisyyttä -&gt; Syrjäytyminen -&gt; Muutama epäonnistunut yritys takaisin oravanpyörään -&gt; Syvempi syrjäytyminen -&gt; Kuntouttava työtoiminta (aktivoituminen tapahtuu) -&gt; Kokemusasiantuntija koulutus (Usko omaan arvoon palaa) -&gt; Työvoimapoliittinen lähihoitaja koulutus (Onnistuminen ja ensimmäinen ammatti) -&gt; Perhe-elämän ja työn yhdistelmä omine vaikeuksineen (ei enää lannista koska on aktiivinen ja tietoinen omasta arvostaan ja kyvystään) -&gt; Korkeakoulu opinnot tietotekniikan insinöörinä ja uusperhe arki -&gt; Seminaarissa kertomassa tämän kaiken. </a:t>
            </a:r>
          </a:p>
        </p:txBody>
      </p:sp>
      <p:sp>
        <p:nvSpPr>
          <p:cNvPr id="4" name="Sisällön paikkamerkki 2">
            <a:extLst>
              <a:ext uri="{FF2B5EF4-FFF2-40B4-BE49-F238E27FC236}">
                <a16:creationId xmlns:a16="http://schemas.microsoft.com/office/drawing/2014/main" id="{86946F4B-F951-A4A7-3836-19101D0BBC1A}"/>
              </a:ext>
            </a:extLst>
          </p:cNvPr>
          <p:cNvSpPr txBox="1">
            <a:spLocks/>
          </p:cNvSpPr>
          <p:nvPr/>
        </p:nvSpPr>
        <p:spPr>
          <a:xfrm>
            <a:off x="6418907" y="2488200"/>
            <a:ext cx="5267615" cy="4200807"/>
          </a:xfrm>
          <a:prstGeom prst="rect">
            <a:avLst/>
          </a:prstGeom>
          <a:ln>
            <a:solidFill>
              <a:schemeClr val="accent1"/>
            </a:solidFill>
          </a:ln>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sv-SE" dirty="0"/>
              <a:t>Min väg kan kort sammanfattas enligt följande.</a:t>
            </a:r>
          </a:p>
          <a:p>
            <a:r>
              <a:rPr lang="sv-SE" dirty="0"/>
              <a:t>Problem i hemmet -&gt; Bristande skolmotivation och allmän nedstämdhet -&gt; Isolering -&gt; Några misslyckade försök att återvända till ekorrhjulet -&gt; Djupare utanförskap -&gt; Rehabiliterande arbete (aktivering sker) -&gt; </a:t>
            </a:r>
            <a:r>
              <a:rPr lang="sv-SE" dirty="0" err="1"/>
              <a:t>Erfarenhetsexpertsutbildning</a:t>
            </a:r>
            <a:r>
              <a:rPr lang="sv-SE" dirty="0"/>
              <a:t> (Känslan av självvärde kom tillbaka) -&gt; Arbetskraftspolitisk </a:t>
            </a:r>
            <a:r>
              <a:rPr lang="sv-SE" dirty="0" err="1"/>
              <a:t>närvårdarutbildning</a:t>
            </a:r>
            <a:r>
              <a:rPr lang="sv-SE" dirty="0"/>
              <a:t> (Att lyckas och första yrke ) -&gt; Kombinationen av familjeliv och arbete med sina utmaningar(avskräcker inte längre eftersom man är aktiv och medveten om sitt eget värde och sina förmågor) -&gt; Högskolestudier till IT-ingenjör och nyfamiljsliv -&gt; Står här på seminariet och berättar allt detta.</a:t>
            </a:r>
          </a:p>
        </p:txBody>
      </p:sp>
    </p:spTree>
    <p:extLst>
      <p:ext uri="{BB962C8B-B14F-4D97-AF65-F5344CB8AC3E}">
        <p14:creationId xmlns:p14="http://schemas.microsoft.com/office/powerpoint/2010/main" val="1191232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121ECCD-7E28-EE73-5020-078151AF7E87}"/>
              </a:ext>
            </a:extLst>
          </p:cNvPr>
          <p:cNvSpPr>
            <a:spLocks noGrp="1"/>
          </p:cNvSpPr>
          <p:nvPr>
            <p:ph type="title"/>
          </p:nvPr>
        </p:nvSpPr>
        <p:spPr/>
        <p:txBody>
          <a:bodyPr/>
          <a:lstStyle/>
          <a:p>
            <a:r>
              <a:rPr lang="fi-FI" dirty="0"/>
              <a:t>Mitä olisin kaivannut  </a:t>
            </a:r>
            <a:br>
              <a:rPr lang="fi-FI" dirty="0"/>
            </a:br>
            <a:r>
              <a:rPr lang="fi-FI" dirty="0" err="1"/>
              <a:t>Vad</a:t>
            </a:r>
            <a:r>
              <a:rPr lang="fi-FI" dirty="0"/>
              <a:t> </a:t>
            </a:r>
            <a:r>
              <a:rPr lang="fi-FI" dirty="0" err="1"/>
              <a:t>skulle</a:t>
            </a:r>
            <a:r>
              <a:rPr lang="fi-FI" dirty="0"/>
              <a:t> </a:t>
            </a:r>
            <a:r>
              <a:rPr lang="fi-FI" dirty="0" err="1"/>
              <a:t>jag</a:t>
            </a:r>
            <a:r>
              <a:rPr lang="fi-FI" dirty="0"/>
              <a:t> </a:t>
            </a:r>
            <a:r>
              <a:rPr lang="fi-FI" dirty="0" err="1"/>
              <a:t>behövt</a:t>
            </a:r>
            <a:endParaRPr lang="fi-FI" dirty="0"/>
          </a:p>
        </p:txBody>
      </p:sp>
      <p:sp>
        <p:nvSpPr>
          <p:cNvPr id="3" name="Sisällön paikkamerkki 2">
            <a:extLst>
              <a:ext uri="{FF2B5EF4-FFF2-40B4-BE49-F238E27FC236}">
                <a16:creationId xmlns:a16="http://schemas.microsoft.com/office/drawing/2014/main" id="{1F9A65C8-4B04-9B0E-10D1-D6834E28E559}"/>
              </a:ext>
            </a:extLst>
          </p:cNvPr>
          <p:cNvSpPr>
            <a:spLocks noGrp="1"/>
          </p:cNvSpPr>
          <p:nvPr>
            <p:ph idx="1"/>
          </p:nvPr>
        </p:nvSpPr>
        <p:spPr>
          <a:xfrm>
            <a:off x="534153" y="2556728"/>
            <a:ext cx="5288509" cy="4159439"/>
          </a:xfrm>
          <a:ln>
            <a:solidFill>
              <a:schemeClr val="accent1"/>
            </a:solidFill>
          </a:ln>
        </p:spPr>
        <p:txBody>
          <a:bodyPr>
            <a:normAutofit fontScale="92500"/>
          </a:bodyPr>
          <a:lstStyle/>
          <a:p>
            <a:r>
              <a:rPr lang="fi-FI" dirty="0"/>
              <a:t>Enemmän mahdollisia kuntouttavan työtoiminnan tehtäviä (valittavana oli puuhommat tai pyörien huolto yms.) Itse olisin kaivannut eniten ehkä jotain tietoteknillistä tai yleishyödyllistä työtoimintaa, mistä olisi saanut käytännön taitoja (Peli ala, koodaus, kotisivut, taide tai kulttuuri jne.)</a:t>
            </a:r>
          </a:p>
          <a:p>
            <a:r>
              <a:rPr lang="fi-FI" dirty="0"/>
              <a:t>Jonkinlainen lisätoiminta esim. velkaneuvoja, kokemusasiantuntija, grillaus reissu tms. voisi olla erittäin osuva kohta esimerkiksi juuri velkaneuvojalle tai ammatinvalintapsykologille. Antaisi pienen lisäkoukun tulla paikalle ja vasta aloittaneet tai ahdistushäiriöistä kärsivät saisivat itse päättää näihin osallistumisesta. </a:t>
            </a:r>
          </a:p>
          <a:p>
            <a:endParaRPr lang="fi-FI" dirty="0"/>
          </a:p>
        </p:txBody>
      </p:sp>
      <p:sp>
        <p:nvSpPr>
          <p:cNvPr id="4" name="Sisällön paikkamerkki 2">
            <a:extLst>
              <a:ext uri="{FF2B5EF4-FFF2-40B4-BE49-F238E27FC236}">
                <a16:creationId xmlns:a16="http://schemas.microsoft.com/office/drawing/2014/main" id="{85A2F41C-1A23-2555-9C89-1A65B4F26B4B}"/>
              </a:ext>
            </a:extLst>
          </p:cNvPr>
          <p:cNvSpPr txBox="1">
            <a:spLocks/>
          </p:cNvSpPr>
          <p:nvPr/>
        </p:nvSpPr>
        <p:spPr>
          <a:xfrm>
            <a:off x="5949409" y="2556728"/>
            <a:ext cx="5857176" cy="4159438"/>
          </a:xfrm>
          <a:prstGeom prst="rect">
            <a:avLst/>
          </a:prstGeom>
          <a:ln>
            <a:solidFill>
              <a:schemeClr val="accent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sv-SE" dirty="0"/>
              <a:t>Fler alternativ till rehabiliterande arbetsaktiviteter (valet var träslöjd eller cykelunderhåll osv.) Personligen hade jag mest velat ha någon form av informationstekniska eller allmännyttiga uppgifter där jag kunde ha fått praktiska färdigheter (spelindustri, kodning, webbsidor, konst eller kultur osv.)</a:t>
            </a:r>
          </a:p>
          <a:p>
            <a:r>
              <a:rPr lang="sv-SE" dirty="0"/>
              <a:t>Någon form av tilläggsverksamhet, t ex skuldrådgivare, erfarenhetsexpert, grillresa eller dylikt, kunde vara ett mycket lämpligt tillfälle för exempelvis en skuldrådgivare eller yrkesvalspsykolog. Det skulle locka lite extra att komma. De som precis börjat eller lider av ångest kunde själva bestämma om de vill delta.</a:t>
            </a:r>
            <a:endParaRPr lang="fi-FI" dirty="0"/>
          </a:p>
        </p:txBody>
      </p:sp>
    </p:spTree>
    <p:extLst>
      <p:ext uri="{BB962C8B-B14F-4D97-AF65-F5344CB8AC3E}">
        <p14:creationId xmlns:p14="http://schemas.microsoft.com/office/powerpoint/2010/main" val="30677032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i (johtoryhmä)">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F02DD76346945E45A2DF4C7CB86A7E07" ma:contentTypeVersion="11" ma:contentTypeDescription="Luo uusi asiakirja." ma:contentTypeScope="" ma:versionID="62e0778b78eb121acce0c31e82b56b07">
  <xsd:schema xmlns:xsd="http://www.w3.org/2001/XMLSchema" xmlns:xs="http://www.w3.org/2001/XMLSchema" xmlns:p="http://schemas.microsoft.com/office/2006/metadata/properties" xmlns:ns2="06dd8263-f8ea-49b3-b46b-3aa0d869597c" targetNamespace="http://schemas.microsoft.com/office/2006/metadata/properties" ma:root="true" ma:fieldsID="17ed6b6b9f57b2404e7308ebd9860adc" ns2:_="">
    <xsd:import namespace="06dd8263-f8ea-49b3-b46b-3aa0d869597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dd8263-f8ea-49b3-b46b-3aa0d86959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Kuvien tunnisteet" ma:readOnly="false" ma:fieldId="{5cf76f15-5ced-4ddc-b409-7134ff3c332f}" ma:taxonomyMulti="true" ma:sspId="2eb4ff97-171b-47e3-baf0-28486dadcbb3"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6dd8263-f8ea-49b3-b46b-3aa0d869597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C601BAE-379F-4E30-B88B-947EA8D062C4}"/>
</file>

<file path=customXml/itemProps2.xml><?xml version="1.0" encoding="utf-8"?>
<ds:datastoreItem xmlns:ds="http://schemas.openxmlformats.org/officeDocument/2006/customXml" ds:itemID="{3AB54D16-8B17-478D-91BE-A7EF9DB271BC}"/>
</file>

<file path=customXml/itemProps3.xml><?xml version="1.0" encoding="utf-8"?>
<ds:datastoreItem xmlns:ds="http://schemas.openxmlformats.org/officeDocument/2006/customXml" ds:itemID="{7CBE0049-97E9-4A9A-AD7B-28C50467D388}"/>
</file>

<file path=docProps/app.xml><?xml version="1.0" encoding="utf-8"?>
<Properties xmlns="http://schemas.openxmlformats.org/officeDocument/2006/extended-properties" xmlns:vt="http://schemas.openxmlformats.org/officeDocument/2006/docPropsVTypes">
  <Template>Ion Boardroom</Template>
  <TotalTime>1245</TotalTime>
  <Words>1264</Words>
  <Application>Microsoft Office PowerPoint</Application>
  <PresentationFormat>Laajakuva</PresentationFormat>
  <Paragraphs>71</Paragraphs>
  <Slides>11</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11</vt:i4>
      </vt:variant>
    </vt:vector>
  </HeadingPairs>
  <TitlesOfParts>
    <vt:vector size="15" baseType="lpstr">
      <vt:lpstr>Arial</vt:lpstr>
      <vt:lpstr>Century Gothic</vt:lpstr>
      <vt:lpstr>Wingdings 3</vt:lpstr>
      <vt:lpstr>Ioni (johtoryhmä)</vt:lpstr>
      <vt:lpstr>Kokemukseni kuntouttavasta työtoiminnasta</vt:lpstr>
      <vt:lpstr>Minusta lyhyesti      Kort om mig</vt:lpstr>
      <vt:lpstr>Mikä johti kuntouttavaan työtoimintaan Vad ledde till rehabiliterande arbete</vt:lpstr>
      <vt:lpstr>Kuntouttava työtoiminta Rehabiliterande arbete</vt:lpstr>
      <vt:lpstr>Ongelmat itsellä kuntouttavassa työtoiminnassa Mina problem med rehabiliterande arbete</vt:lpstr>
      <vt:lpstr>Ongelmat mielestäni yleisesti KTT:ssa Problem med RA generellt, enligt mig</vt:lpstr>
      <vt:lpstr>Kuntouttavan työtoiminnan onnistuminen Framgångsrikt rehabiliterande arbete </vt:lpstr>
      <vt:lpstr>Minä itse        Jag själv</vt:lpstr>
      <vt:lpstr>Mitä olisin kaivannut   Vad skulle jag behövt</vt:lpstr>
      <vt:lpstr>Ja vielä se aktivointisuunnitelma Och aktiveringsplanen</vt:lpstr>
      <vt:lpstr>Kiitos! Tack!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Ajatukseni kuntouttavasta työtoiminnasta</dc:title>
  <dc:creator>Jesse Sipilainen</dc:creator>
  <cp:lastModifiedBy>Marit Björkqvist</cp:lastModifiedBy>
  <cp:revision>3</cp:revision>
  <dcterms:created xsi:type="dcterms:W3CDTF">2022-08-15T18:03:48Z</dcterms:created>
  <dcterms:modified xsi:type="dcterms:W3CDTF">2022-08-18T06:29:13Z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0x010100F02DD76346945E45A2DF4C7CB86A7E07</vt:lpwstr>
  </property>
</Properties>
</file>