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74" r:id="rId7"/>
    <p:sldId id="275" r:id="rId8"/>
    <p:sldId id="276" r:id="rId9"/>
    <p:sldId id="269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F37"/>
    <a:srgbClr val="D03E30"/>
    <a:srgbClr val="446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9"/>
  </p:normalViewPr>
  <p:slideViewPr>
    <p:cSldViewPr snapToGrid="0" snapToObjects="1" showGuides="1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D1626-D3B9-1A40-9DBD-63C2650F675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75BD-77B0-4146-A0BC-8DE4BF175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5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75BD-77B0-4146-A0BC-8DE4BF175D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3" y="1737293"/>
            <a:ext cx="7619292" cy="33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5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palsta_puolikuv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9714"/>
            <a:ext cx="5094514" cy="1325563"/>
          </a:xfrm>
        </p:spPr>
        <p:txBody>
          <a:bodyPr>
            <a:normAutofit/>
          </a:bodyPr>
          <a:lstStyle>
            <a:lvl1pPr>
              <a:defRPr sz="2800" b="1" i="0"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471057"/>
            <a:ext cx="5094513" cy="3429000"/>
          </a:xfrm>
        </p:spPr>
        <p:txBody>
          <a:bodyPr/>
          <a:lstStyle>
            <a:lvl1pPr>
              <a:defRPr sz="2400">
                <a:latin typeface="+mn-lt"/>
                <a:ea typeface="Arial" charset="0"/>
                <a:cs typeface="Arial" charset="0"/>
              </a:defRPr>
            </a:lvl1pPr>
            <a:lvl2pPr>
              <a:defRPr sz="2000">
                <a:latin typeface="+mn-lt"/>
                <a:ea typeface="Arial" charset="0"/>
                <a:cs typeface="Arial" charset="0"/>
              </a:defRPr>
            </a:lvl2pPr>
            <a:lvl3pPr>
              <a:defRPr sz="1800">
                <a:latin typeface="+mn-lt"/>
                <a:ea typeface="Arial" charset="0"/>
                <a:cs typeface="Arial" charset="0"/>
              </a:defRPr>
            </a:lvl3pPr>
            <a:lvl4pPr>
              <a:defRPr sz="1600">
                <a:latin typeface="+mn-lt"/>
                <a:ea typeface="Arial" charset="0"/>
                <a:cs typeface="Arial" charset="0"/>
              </a:defRPr>
            </a:lvl4pPr>
            <a:lvl5pPr>
              <a:defRPr sz="1600"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6106887" y="0"/>
            <a:ext cx="6085114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8" y="336404"/>
            <a:ext cx="558331" cy="5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_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685925"/>
            <a:ext cx="9144000" cy="1824038"/>
          </a:xfrm>
        </p:spPr>
        <p:txBody>
          <a:bodyPr anchor="b">
            <a:normAutofit/>
          </a:bodyPr>
          <a:lstStyle>
            <a:lvl1pPr algn="l">
              <a:defRPr sz="400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err="1"/>
              <a:t>Yhteystiedot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yhteystiedot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51575"/>
            <a:ext cx="2743200" cy="365125"/>
          </a:xfrm>
        </p:spPr>
        <p:txBody>
          <a:bodyPr/>
          <a:lstStyle>
            <a:lvl1pPr>
              <a:defRPr sz="1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317776-8F2A-6640-9E15-2B2A9A7F522E}" type="datetime1">
              <a:rPr lang="fi-FI" smtClean="0"/>
              <a:t>2.9.2022</a:t>
            </a:fld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9813" r="71295" b="35122"/>
          <a:stretch/>
        </p:blipFill>
        <p:spPr>
          <a:xfrm>
            <a:off x="342899" y="255588"/>
            <a:ext cx="1085477" cy="110648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30652" r="29672" b="46531"/>
          <a:stretch/>
        </p:blipFill>
        <p:spPr>
          <a:xfrm>
            <a:off x="7492164" y="6238875"/>
            <a:ext cx="1396710" cy="32767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0" t="54040" r="8454" b="23143"/>
          <a:stretch/>
        </p:blipFill>
        <p:spPr>
          <a:xfrm>
            <a:off x="9293443" y="6238875"/>
            <a:ext cx="2093018" cy="3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väritausta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1762125"/>
            <a:ext cx="7631830" cy="33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0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nnus-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7" t="21020"/>
          <a:stretch/>
        </p:blipFill>
        <p:spPr>
          <a:xfrm>
            <a:off x="-9832" y="0"/>
            <a:ext cx="4894080" cy="54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7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_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85925"/>
            <a:ext cx="9144000" cy="1824038"/>
          </a:xfrm>
        </p:spPr>
        <p:txBody>
          <a:bodyPr anchor="b">
            <a:normAutofit/>
          </a:bodyPr>
          <a:lstStyle>
            <a:lvl1pPr algn="l">
              <a:defRPr sz="400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51575"/>
            <a:ext cx="2743200" cy="365125"/>
          </a:xfrm>
        </p:spPr>
        <p:txBody>
          <a:bodyPr/>
          <a:lstStyle>
            <a:lvl1pPr>
              <a:defRPr sz="1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317776-8F2A-6640-9E15-2B2A9A7F522E}" type="datetime1">
              <a:rPr lang="fi-FI" smtClean="0"/>
              <a:t>2.9.2022</a:t>
            </a:fld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9813" r="71295" b="35122"/>
          <a:stretch/>
        </p:blipFill>
        <p:spPr>
          <a:xfrm>
            <a:off x="342899" y="255588"/>
            <a:ext cx="1085477" cy="110648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30652" r="29672" b="46531"/>
          <a:stretch/>
        </p:blipFill>
        <p:spPr>
          <a:xfrm>
            <a:off x="7492164" y="6238875"/>
            <a:ext cx="1396710" cy="32767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0" t="54040" r="8454" b="23143"/>
          <a:stretch/>
        </p:blipFill>
        <p:spPr>
          <a:xfrm>
            <a:off x="9293443" y="6238875"/>
            <a:ext cx="2093018" cy="3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0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_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85925"/>
            <a:ext cx="9144000" cy="1824038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51575"/>
            <a:ext cx="2743200" cy="365125"/>
          </a:xfr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317776-8F2A-6640-9E15-2B2A9A7F522E}" type="datetime1">
              <a:rPr lang="fi-FI" smtClean="0"/>
              <a:pPr/>
              <a:t>2.9.2022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30894" r="28604" b="46839"/>
          <a:stretch/>
        </p:blipFill>
        <p:spPr>
          <a:xfrm>
            <a:off x="7500710" y="6238875"/>
            <a:ext cx="1440229" cy="323773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t="52934" r="4758" b="24799"/>
          <a:stretch/>
        </p:blipFill>
        <p:spPr>
          <a:xfrm>
            <a:off x="9293443" y="6226055"/>
            <a:ext cx="2232598" cy="32377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8" y="336404"/>
            <a:ext cx="935075" cy="9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76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9714"/>
            <a:ext cx="10515600" cy="1325563"/>
          </a:xfrm>
        </p:spPr>
        <p:txBody>
          <a:bodyPr>
            <a:normAutofit/>
          </a:bodyPr>
          <a:lstStyle>
            <a:lvl1pPr>
              <a:defRPr sz="2800" b="1" i="0"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5277"/>
            <a:ext cx="10515600" cy="3509939"/>
          </a:xfrm>
        </p:spPr>
        <p:txBody>
          <a:bodyPr/>
          <a:lstStyle>
            <a:lvl1pPr>
              <a:defRPr sz="2000">
                <a:latin typeface="+mn-lt"/>
                <a:ea typeface="Arial" charset="0"/>
                <a:cs typeface="Arial" charset="0"/>
              </a:defRPr>
            </a:lvl1pPr>
            <a:lvl2pPr>
              <a:defRPr sz="1800">
                <a:latin typeface="+mn-lt"/>
                <a:ea typeface="Arial" charset="0"/>
                <a:cs typeface="Arial" charset="0"/>
              </a:defRPr>
            </a:lvl2pPr>
            <a:lvl3pPr>
              <a:defRPr sz="1600">
                <a:latin typeface="+mn-lt"/>
                <a:ea typeface="Arial" charset="0"/>
                <a:cs typeface="Arial" charset="0"/>
              </a:defRPr>
            </a:lvl3pPr>
            <a:lvl4pPr>
              <a:defRPr sz="1400">
                <a:latin typeface="+mn-lt"/>
                <a:ea typeface="Arial" charset="0"/>
                <a:cs typeface="Arial" charset="0"/>
              </a:defRPr>
            </a:lvl4pPr>
            <a:lvl5pPr>
              <a:defRPr sz="1200"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6007868"/>
            <a:ext cx="105156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30894" r="28604" b="46839"/>
          <a:stretch/>
        </p:blipFill>
        <p:spPr>
          <a:xfrm>
            <a:off x="7500710" y="6238875"/>
            <a:ext cx="1440229" cy="323773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t="52934" r="4758" b="24799"/>
          <a:stretch/>
        </p:blipFill>
        <p:spPr>
          <a:xfrm>
            <a:off x="9293443" y="6226055"/>
            <a:ext cx="2232598" cy="32377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8" y="336404"/>
            <a:ext cx="558331" cy="5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_2palst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9714"/>
            <a:ext cx="10515600" cy="1325563"/>
          </a:xfrm>
        </p:spPr>
        <p:txBody>
          <a:bodyPr>
            <a:normAutofit/>
          </a:bodyPr>
          <a:lstStyle>
            <a:lvl1pPr>
              <a:defRPr sz="2800" b="1" i="0"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71057"/>
            <a:ext cx="5181600" cy="3429000"/>
          </a:xfrm>
        </p:spPr>
        <p:txBody>
          <a:bodyPr/>
          <a:lstStyle>
            <a:lvl1pPr>
              <a:defRPr sz="2400">
                <a:latin typeface="+mn-lt"/>
                <a:ea typeface="Arial" charset="0"/>
                <a:cs typeface="Arial" charset="0"/>
              </a:defRPr>
            </a:lvl1pPr>
            <a:lvl2pPr>
              <a:defRPr sz="2000">
                <a:latin typeface="+mn-lt"/>
                <a:ea typeface="Arial" charset="0"/>
                <a:cs typeface="Arial" charset="0"/>
              </a:defRPr>
            </a:lvl2pPr>
            <a:lvl3pPr>
              <a:defRPr sz="1800">
                <a:latin typeface="+mn-lt"/>
                <a:ea typeface="Arial" charset="0"/>
                <a:cs typeface="Arial" charset="0"/>
              </a:defRPr>
            </a:lvl3pPr>
            <a:lvl4pPr>
              <a:defRPr sz="1600">
                <a:latin typeface="+mn-lt"/>
                <a:ea typeface="Arial" charset="0"/>
                <a:cs typeface="Arial" charset="0"/>
              </a:defRPr>
            </a:lvl4pPr>
            <a:lvl5pPr>
              <a:defRPr sz="1600"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71057"/>
            <a:ext cx="5181600" cy="3429000"/>
          </a:xfrm>
        </p:spPr>
        <p:txBody>
          <a:bodyPr/>
          <a:lstStyle>
            <a:lvl1pPr>
              <a:defRPr sz="2400">
                <a:latin typeface="+mn-lt"/>
                <a:ea typeface="Arial" charset="0"/>
                <a:cs typeface="Arial" charset="0"/>
              </a:defRPr>
            </a:lvl1pPr>
            <a:lvl2pPr>
              <a:defRPr sz="2000">
                <a:latin typeface="+mn-lt"/>
                <a:ea typeface="Arial" charset="0"/>
                <a:cs typeface="Arial" charset="0"/>
              </a:defRPr>
            </a:lvl2pPr>
            <a:lvl3pPr>
              <a:defRPr sz="1800">
                <a:latin typeface="+mn-lt"/>
                <a:ea typeface="Arial" charset="0"/>
                <a:cs typeface="Arial" charset="0"/>
              </a:defRPr>
            </a:lvl3pPr>
            <a:lvl4pPr>
              <a:defRPr sz="1600">
                <a:latin typeface="+mn-lt"/>
                <a:ea typeface="Arial" charset="0"/>
                <a:cs typeface="Arial" charset="0"/>
              </a:defRPr>
            </a:lvl4pPr>
            <a:lvl5pPr>
              <a:defRPr sz="1600"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cxnSp>
        <p:nvCxnSpPr>
          <p:cNvPr id="10" name="Straight Connector 7"/>
          <p:cNvCxnSpPr/>
          <p:nvPr userDrawn="1"/>
        </p:nvCxnSpPr>
        <p:spPr>
          <a:xfrm>
            <a:off x="838200" y="6007868"/>
            <a:ext cx="105156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30894" r="28604" b="46839"/>
          <a:stretch/>
        </p:blipFill>
        <p:spPr>
          <a:xfrm>
            <a:off x="7500710" y="6238875"/>
            <a:ext cx="1440229" cy="323773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t="52934" r="4758" b="24799"/>
          <a:stretch/>
        </p:blipFill>
        <p:spPr>
          <a:xfrm>
            <a:off x="9293443" y="6226055"/>
            <a:ext cx="2232598" cy="32377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8" y="336404"/>
            <a:ext cx="558331" cy="5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9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_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85925"/>
            <a:ext cx="9144000" cy="1824038"/>
          </a:xfrm>
        </p:spPr>
        <p:txBody>
          <a:bodyPr anchor="b">
            <a:normAutofit/>
          </a:bodyPr>
          <a:lstStyle>
            <a:lvl1pPr algn="l">
              <a:defRPr sz="4000" b="0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51575"/>
            <a:ext cx="2743200" cy="365125"/>
          </a:xfrm>
        </p:spPr>
        <p:txBody>
          <a:bodyPr/>
          <a:lstStyle>
            <a:lvl1pPr>
              <a:defRPr sz="1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C317776-8F2A-6640-9E15-2B2A9A7F522E}" type="datetime1">
              <a:rPr lang="fi-FI" smtClean="0"/>
              <a:t>2.9.2022</a:t>
            </a:fld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9813" r="71295" b="35122"/>
          <a:stretch/>
        </p:blipFill>
        <p:spPr>
          <a:xfrm>
            <a:off x="342899" y="255588"/>
            <a:ext cx="1085477" cy="110648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30652" r="29672" b="46531"/>
          <a:stretch/>
        </p:blipFill>
        <p:spPr>
          <a:xfrm>
            <a:off x="7492164" y="6238875"/>
            <a:ext cx="1396710" cy="32767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0" t="54040" r="8454" b="23143"/>
          <a:stretch/>
        </p:blipFill>
        <p:spPr>
          <a:xfrm>
            <a:off x="9293443" y="6238875"/>
            <a:ext cx="2093018" cy="3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20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austa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Sijoita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5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F182-8D19-3344-8F13-E08848FAA40E}" type="datetime1">
              <a:rPr lang="fi-FI" smtClean="0"/>
              <a:t>2.9.2022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Etelä-Suomen oikeusapu- ja edunvalvontapiiri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5273-35F2-5547-8A67-E9445FD7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49" r:id="rId4"/>
    <p:sldLayoutId id="2147483666" r:id="rId5"/>
    <p:sldLayoutId id="2147483650" r:id="rId6"/>
    <p:sldLayoutId id="2147483652" r:id="rId7"/>
    <p:sldLayoutId id="2147483667" r:id="rId8"/>
    <p:sldLayoutId id="2147483663" r:id="rId9"/>
    <p:sldLayoutId id="2147483669" r:id="rId10"/>
    <p:sldLayoutId id="214748367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6600" dirty="0"/>
              <a:t>Talous- ja velkaneuvonta</a:t>
            </a:r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oikeusaputoimistoissa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7776-8F2A-6640-9E15-2B2A9A7F522E}" type="datetime1">
              <a:rPr lang="fi-FI" smtClean="0"/>
              <a:t>2.9.2022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8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29813" y="1930042"/>
            <a:ext cx="9144000" cy="1824038"/>
          </a:xfrm>
        </p:spPr>
        <p:txBody>
          <a:bodyPr>
            <a:normAutofit/>
          </a:bodyPr>
          <a:lstStyle/>
          <a:p>
            <a:pPr algn="ctr"/>
            <a:r>
              <a:rPr lang="fi-FI" sz="5400" dirty="0"/>
              <a:t>www.talousjavelkaneuvonta.fi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7776-8F2A-6640-9E15-2B2A9A7F522E}" type="datetime1">
              <a:rPr lang="fi-FI" smtClean="0"/>
              <a:t>2.9.2022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5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 kukkarosta" title="kuva kukkarosta"/>
          <p:cNvPicPr>
            <a:picLocks noChangeAspect="1"/>
          </p:cNvPicPr>
          <p:nvPr/>
        </p:nvPicPr>
        <p:blipFill rotWithShape="1">
          <a:blip r:embed="rId3"/>
          <a:srcRect l="11328" t="35557" r="74221" b="38958"/>
          <a:stretch/>
        </p:blipFill>
        <p:spPr>
          <a:xfrm>
            <a:off x="7265569" y="1484671"/>
            <a:ext cx="3953633" cy="3922001"/>
          </a:xfrm>
          <a:prstGeom prst="rect">
            <a:avLst/>
          </a:prstGeom>
          <a:noFill/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305277"/>
            <a:ext cx="7086600" cy="3509939"/>
          </a:xfrm>
        </p:spPr>
        <p:txBody>
          <a:bodyPr/>
          <a:lstStyle/>
          <a:p>
            <a:r>
              <a:rPr lang="fi-FI" sz="2800" dirty="0"/>
              <a:t>Yksityishenkilöitä ja yrittäjiä </a:t>
            </a:r>
          </a:p>
          <a:p>
            <a:r>
              <a:rPr lang="fi-FI" sz="2800" dirty="0"/>
              <a:t>Jos yritystoimintasi on pienimuotoista (tmi), on mahdollista saada apua myös yrityksen     velka-asioihin</a:t>
            </a:r>
          </a:p>
          <a:p>
            <a:pPr marL="457200" lvl="1" indent="0">
              <a:buNone/>
            </a:pPr>
            <a:endParaRPr lang="fi-FI" sz="2800" dirty="0"/>
          </a:p>
          <a:p>
            <a:r>
              <a:rPr lang="fi-FI" sz="2800" dirty="0"/>
              <a:t>Yleisneuvontaa voi saada myös nimettömänä</a:t>
            </a:r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Talous- ja velkaneuvonta palvelee</a:t>
            </a:r>
          </a:p>
        </p:txBody>
      </p:sp>
    </p:spTree>
    <p:extLst>
      <p:ext uri="{BB962C8B-B14F-4D97-AF65-F5344CB8AC3E}">
        <p14:creationId xmlns:p14="http://schemas.microsoft.com/office/powerpoint/2010/main" val="25779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79714"/>
            <a:ext cx="10515600" cy="1173551"/>
          </a:xfrm>
        </p:spPr>
        <p:txBody>
          <a:bodyPr/>
          <a:lstStyle/>
          <a:p>
            <a:r>
              <a:rPr lang="fi-FI" sz="3600" dirty="0"/>
              <a:t>Talous- ja velkaneuvonnan tehtävät</a:t>
            </a:r>
            <a:br>
              <a:rPr lang="fi-FI" dirty="0"/>
            </a:br>
            <a:endParaRPr lang="fi-FI" sz="20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53265"/>
            <a:ext cx="10515600" cy="3661951"/>
          </a:xfrm>
        </p:spPr>
        <p:txBody>
          <a:bodyPr>
            <a:normAutofit/>
          </a:bodyPr>
          <a:lstStyle/>
          <a:p>
            <a:r>
              <a:rPr lang="fi-FI" sz="2800" dirty="0"/>
              <a:t>Antaa tietoja ja neuvontaa</a:t>
            </a:r>
          </a:p>
          <a:p>
            <a:r>
              <a:rPr lang="fi-FI" sz="2800" dirty="0"/>
              <a:t>Avustaa taloudenpidon suunnittelussa</a:t>
            </a:r>
          </a:p>
          <a:p>
            <a:r>
              <a:rPr lang="fi-FI" sz="2800" dirty="0"/>
              <a:t>Selvittää ratkaisumahdollisuudet</a:t>
            </a:r>
          </a:p>
          <a:p>
            <a:r>
              <a:rPr lang="fi-FI" sz="2800" dirty="0"/>
              <a:t>Avustaa velkajärjestelyyn liittyvän asian hoitamisessa</a:t>
            </a:r>
          </a:p>
          <a:p>
            <a:r>
              <a:rPr lang="fi-FI" sz="2800" dirty="0"/>
              <a:t>Ohjaa hakemaan tarvittaessa oikeudellista apua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771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Asioiminen talous- ja velkaneuvonnassa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235312"/>
            <a:ext cx="6663813" cy="3509939"/>
          </a:xfrm>
        </p:spPr>
        <p:txBody>
          <a:bodyPr>
            <a:normAutofit/>
          </a:bodyPr>
          <a:lstStyle/>
          <a:p>
            <a:r>
              <a:rPr lang="fi-FI" sz="2800" dirty="0"/>
              <a:t>Maksutonta ja luottamuksellista</a:t>
            </a:r>
          </a:p>
          <a:p>
            <a:r>
              <a:rPr lang="fi-FI" sz="2800" dirty="0"/>
              <a:t>Voit valita toimiston, jossa asioit. </a:t>
            </a:r>
          </a:p>
          <a:p>
            <a:r>
              <a:rPr lang="fi-FI" sz="2800" dirty="0"/>
              <a:t>Oikeusaputoimistoja on 23 kpl.</a:t>
            </a:r>
          </a:p>
          <a:p>
            <a:r>
              <a:rPr lang="fi-FI" sz="2800" dirty="0"/>
              <a:t>Etäpalvelumahdollisuus</a:t>
            </a:r>
          </a:p>
          <a:p>
            <a:r>
              <a:rPr lang="fi-FI" sz="2800" dirty="0"/>
              <a:t>Esteellisyys tarkistetaan</a:t>
            </a:r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687" y="1387625"/>
            <a:ext cx="4348113" cy="36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3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7712886" y="4820550"/>
            <a:ext cx="36409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Talousneuvola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Kuva 4" descr="kuvituskuv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695" y="4409416"/>
            <a:ext cx="1732482" cy="1484985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2318049" y="4873737"/>
            <a:ext cx="35132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Sovi tapaaminen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Kuva 7" descr="kuvituskuva"/>
          <p:cNvPicPr>
            <a:picLocks noChangeAspect="1"/>
          </p:cNvPicPr>
          <p:nvPr/>
        </p:nvPicPr>
        <p:blipFill rotWithShape="1">
          <a:blip r:embed="rId3"/>
          <a:srcRect l="53419" t="30179" r="32336" b="50466"/>
          <a:stretch/>
        </p:blipFill>
        <p:spPr>
          <a:xfrm>
            <a:off x="722609" y="4648331"/>
            <a:ext cx="1376034" cy="1051683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7756470" y="3565636"/>
            <a:ext cx="2335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Soita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7" name="Kuva 6" descr="kuvituskuva"/>
          <p:cNvPicPr>
            <a:picLocks noChangeAspect="1"/>
          </p:cNvPicPr>
          <p:nvPr/>
        </p:nvPicPr>
        <p:blipFill rotWithShape="1">
          <a:blip r:embed="rId4"/>
          <a:srcRect l="31685" t="28854" r="54208" b="49091"/>
          <a:stretch/>
        </p:blipFill>
        <p:spPr>
          <a:xfrm>
            <a:off x="6203505" y="3314624"/>
            <a:ext cx="1480658" cy="1302140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2371361" y="3597163"/>
            <a:ext cx="339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Asioi sähköisesti</a:t>
            </a:r>
          </a:p>
        </p:txBody>
      </p:sp>
      <p:pic>
        <p:nvPicPr>
          <p:cNvPr id="6" name="Kuva 5" descr="kuvituskuva"/>
          <p:cNvPicPr>
            <a:picLocks noChangeAspect="1"/>
          </p:cNvPicPr>
          <p:nvPr/>
        </p:nvPicPr>
        <p:blipFill rotWithShape="1">
          <a:blip r:embed="rId5"/>
          <a:srcRect l="8518" t="29094" r="78425" b="50744"/>
          <a:stretch/>
        </p:blipFill>
        <p:spPr>
          <a:xfrm>
            <a:off x="838200" y="3314624"/>
            <a:ext cx="1260443" cy="1094792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7756470" y="2369672"/>
            <a:ext cx="29536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Kysy </a:t>
            </a:r>
            <a:r>
              <a:rPr kumimoji="0" lang="fi-FI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chatissa</a:t>
            </a:r>
            <a:endParaRPr kumimoji="0" lang="fi-FI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Kuva 8" descr="kuvituskuva"/>
          <p:cNvPicPr>
            <a:picLocks noChangeAspect="1"/>
          </p:cNvPicPr>
          <p:nvPr/>
        </p:nvPicPr>
        <p:blipFill rotWithShape="1">
          <a:blip r:embed="rId6"/>
          <a:srcRect l="77442" t="30198" r="10629" b="51246"/>
          <a:stretch/>
        </p:blipFill>
        <p:spPr>
          <a:xfrm>
            <a:off x="6156071" y="2141091"/>
            <a:ext cx="1246252" cy="1090355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2371361" y="2312542"/>
            <a:ext cx="304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Tutustu</a:t>
            </a:r>
          </a:p>
        </p:txBody>
      </p:sp>
      <p:sp>
        <p:nvSpPr>
          <p:cNvPr id="14" name="Vuokaaviosymboli: Liitin 13" descr="kuvituskuva"/>
          <p:cNvSpPr/>
          <p:nvPr/>
        </p:nvSpPr>
        <p:spPr>
          <a:xfrm>
            <a:off x="1057606" y="2219880"/>
            <a:ext cx="798904" cy="763465"/>
          </a:xfrm>
          <a:prstGeom prst="flowChartConnector">
            <a:avLst/>
          </a:prstGeom>
          <a:solidFill>
            <a:srgbClr val="B47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1272828" y="2060046"/>
            <a:ext cx="939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3467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6BF8AC-0719-48BD-A1F3-EEC3F119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1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sz="3600" dirty="0"/>
              <a:t>Talousneuvola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10F3EA-0ABE-DF0E-6437-491C193ED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71057"/>
            <a:ext cx="5739581" cy="3429000"/>
          </a:xfrm>
        </p:spPr>
        <p:txBody>
          <a:bodyPr/>
          <a:lstStyle/>
          <a:p>
            <a:pPr marL="285750" indent="-285750">
              <a:buClr>
                <a:srgbClr val="E60064"/>
              </a:buClr>
              <a:buFont typeface="Arial" panose="020B0604020202020204" pitchFamily="34" charset="0"/>
              <a:buChar char="•"/>
            </a:pPr>
            <a:r>
              <a:rPr lang="fi-FI" sz="2800" dirty="0"/>
              <a:t>Matalankynnyksen talousneuvonta</a:t>
            </a:r>
          </a:p>
          <a:p>
            <a:pPr marL="0" indent="0">
              <a:buClr>
                <a:srgbClr val="E60064"/>
              </a:buClr>
              <a:buNone/>
            </a:pPr>
            <a:endParaRPr lang="fi-FI" sz="2800" dirty="0"/>
          </a:p>
          <a:p>
            <a:pPr marL="971550" lvl="1" indent="-285750">
              <a:buClr>
                <a:schemeClr val="accent5">
                  <a:lumMod val="20000"/>
                  <a:lumOff val="80000"/>
                </a:schemeClr>
              </a:buClr>
            </a:pPr>
            <a:r>
              <a:rPr lang="fi-FI" sz="2800" dirty="0"/>
              <a:t>Maksuton palvelu</a:t>
            </a:r>
          </a:p>
          <a:p>
            <a:pPr marL="971550" lvl="1" indent="-285750">
              <a:buClr>
                <a:schemeClr val="accent5">
                  <a:lumMod val="20000"/>
                  <a:lumOff val="80000"/>
                </a:schemeClr>
              </a:buClr>
            </a:pPr>
            <a:r>
              <a:rPr lang="fi-FI" sz="2800" dirty="0"/>
              <a:t>Anonyymi asiointi</a:t>
            </a:r>
          </a:p>
          <a:p>
            <a:pPr marL="971550" lvl="1" indent="-285750">
              <a:buClr>
                <a:schemeClr val="accent5">
                  <a:lumMod val="20000"/>
                  <a:lumOff val="80000"/>
                </a:schemeClr>
              </a:buClr>
            </a:pPr>
            <a:r>
              <a:rPr lang="fi-FI" sz="2800" dirty="0"/>
              <a:t>Ilman ajanvarausta</a:t>
            </a:r>
          </a:p>
          <a:p>
            <a:pPr marL="971550" lvl="1" indent="-285750">
              <a:buClr>
                <a:schemeClr val="accent5">
                  <a:lumMod val="20000"/>
                  <a:lumOff val="80000"/>
                </a:schemeClr>
              </a:buClr>
            </a:pPr>
            <a:r>
              <a:rPr lang="fi-FI" sz="2800" dirty="0"/>
              <a:t>Neutraali ja helposti saavutettava toimipaikka</a:t>
            </a:r>
          </a:p>
          <a:p>
            <a:endParaRPr lang="en-US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EECA587-7241-4576-8AE7-871C3DAC3E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6767435" y="2471057"/>
            <a:ext cx="399113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056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6BF8AC-0719-48BD-A1F3-EEC3F119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1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sz="3600" dirty="0"/>
              <a:t>Talousneuvola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10F3EA-0ABE-DF0E-6437-491C193ED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71057"/>
            <a:ext cx="6300019" cy="3429000"/>
          </a:xfrm>
        </p:spPr>
        <p:txBody>
          <a:bodyPr/>
          <a:lstStyle/>
          <a:p>
            <a:pPr marL="285750" indent="-285750">
              <a:buClr>
                <a:srgbClr val="E60064"/>
              </a:buClr>
              <a:buFont typeface="Arial" panose="020B0604020202020204" pitchFamily="34" charset="0"/>
              <a:buChar char="•"/>
            </a:pPr>
            <a:r>
              <a:rPr lang="fi-FI" sz="2800" dirty="0"/>
              <a:t>Monien eri ammattilaisten neuvot saatavilla yhdestä paikasta. Tiimi vaihtelee paikkakunnittain.</a:t>
            </a:r>
          </a:p>
          <a:p>
            <a:pPr marL="971550" lvl="1" indent="-285750">
              <a:buClr>
                <a:schemeClr val="accent1">
                  <a:lumMod val="20000"/>
                  <a:lumOff val="80000"/>
                </a:schemeClr>
              </a:buClr>
            </a:pPr>
            <a:r>
              <a:rPr lang="fi-FI" sz="2800" dirty="0"/>
              <a:t>Talous- ja velkaneuvonta, ulosotto, sosiaalitoimi, Kela</a:t>
            </a:r>
          </a:p>
          <a:p>
            <a:r>
              <a:rPr lang="fi-FI" sz="2800" dirty="0"/>
              <a:t>Tuetaan asiakkaan omatoimisuutta</a:t>
            </a:r>
          </a:p>
          <a:p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2E34132-BC98-452E-AD92-20D42F383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489" y="1088894"/>
            <a:ext cx="2909878" cy="39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0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6BF8AC-0719-48BD-A1F3-EEC3F119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1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sz="3600" dirty="0"/>
              <a:t>Talousneuvola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10F3EA-0ABE-DF0E-6437-491C193ED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71057"/>
            <a:ext cx="6486832" cy="3429000"/>
          </a:xfrm>
        </p:spPr>
        <p:txBody>
          <a:bodyPr/>
          <a:lstStyle/>
          <a:p>
            <a:r>
              <a:rPr lang="fi-FI" sz="2800" dirty="0"/>
              <a:t>Toiminnassa on noin 30 talousneuvolaa ympäri Suomen</a:t>
            </a:r>
          </a:p>
          <a:p>
            <a:endParaRPr lang="en-US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EECA587-7241-4576-8AE7-871C3DAC3E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7362670" y="2305277"/>
            <a:ext cx="399113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01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ituskuva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056" y="2095908"/>
            <a:ext cx="2457313" cy="2327000"/>
          </a:xfrm>
          <a:prstGeom prst="rect">
            <a:avLst/>
          </a:prstGeom>
        </p:spPr>
      </p:pic>
      <p:pic>
        <p:nvPicPr>
          <p:cNvPr id="5" name="Kuva 4" descr="kuvituskuva" title="kuvituskuv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056" y="1642495"/>
            <a:ext cx="2867636" cy="3521188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Tietoja ja ohjeita mm.</a:t>
            </a:r>
          </a:p>
          <a:p>
            <a:pPr lvl="1"/>
            <a:r>
              <a:rPr lang="fi-FI" sz="2800" dirty="0"/>
              <a:t>Talouden suunnitteluun</a:t>
            </a:r>
          </a:p>
          <a:p>
            <a:pPr lvl="1"/>
            <a:r>
              <a:rPr lang="fi-FI" sz="2800" dirty="0"/>
              <a:t>Lainan ottamiseen</a:t>
            </a:r>
          </a:p>
          <a:p>
            <a:pPr lvl="1"/>
            <a:r>
              <a:rPr lang="fi-FI" sz="2800" dirty="0"/>
              <a:t>Perintään</a:t>
            </a:r>
          </a:p>
          <a:p>
            <a:pPr lvl="1"/>
            <a:r>
              <a:rPr lang="fi-FI" sz="2800" dirty="0"/>
              <a:t>Ulosottoon</a:t>
            </a:r>
          </a:p>
          <a:p>
            <a:pPr lvl="1"/>
            <a:r>
              <a:rPr lang="fi-FI" sz="2800" dirty="0"/>
              <a:t>Eri velkajärjestelykeinoihin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Talousjavelkaneuvonta.fi</a:t>
            </a:r>
          </a:p>
        </p:txBody>
      </p:sp>
    </p:spTree>
    <p:extLst>
      <p:ext uri="{BB962C8B-B14F-4D97-AF65-F5344CB8AC3E}">
        <p14:creationId xmlns:p14="http://schemas.microsoft.com/office/powerpoint/2010/main" val="4044153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0">
      <a:dk1>
        <a:srgbClr val="000000"/>
      </a:dk1>
      <a:lt1>
        <a:srgbClr val="FFFFFF"/>
      </a:lt1>
      <a:dk2>
        <a:srgbClr val="116462"/>
      </a:dk2>
      <a:lt2>
        <a:srgbClr val="E7E6E6"/>
      </a:lt2>
      <a:accent1>
        <a:srgbClr val="00857E"/>
      </a:accent1>
      <a:accent2>
        <a:srgbClr val="D03E30"/>
      </a:accent2>
      <a:accent3>
        <a:srgbClr val="B47F00"/>
      </a:accent3>
      <a:accent4>
        <a:srgbClr val="8A6918"/>
      </a:accent4>
      <a:accent5>
        <a:srgbClr val="00C0B7"/>
      </a:accent5>
      <a:accent6>
        <a:srgbClr val="DF7A6F"/>
      </a:accent6>
      <a:hlink>
        <a:srgbClr val="6D2119"/>
      </a:hlink>
      <a:folHlink>
        <a:srgbClr val="0C444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EV-piirit-power-point-FI-SV.potx" id="{CE3B71A1-77EE-43D4-91AB-8EF2AE4C6B9C}" vid="{41311B78-1B64-4869-99D4-302AF3D7A3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DD76346945E45A2DF4C7CB86A7E07" ma:contentTypeVersion="11" ma:contentTypeDescription="Create a new document." ma:contentTypeScope="" ma:versionID="02554117ad5549188fa53464f8ae37b2">
  <xsd:schema xmlns:xsd="http://www.w3.org/2001/XMLSchema" xmlns:xs="http://www.w3.org/2001/XMLSchema" xmlns:p="http://schemas.microsoft.com/office/2006/metadata/properties" xmlns:ns2="06dd8263-f8ea-49b3-b46b-3aa0d869597c" targetNamespace="http://schemas.microsoft.com/office/2006/metadata/properties" ma:root="true" ma:fieldsID="28fcf40acb2b3325a40a6bea645f3c70" ns2:_="">
    <xsd:import namespace="06dd8263-f8ea-49b3-b46b-3aa0d86959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d8263-f8ea-49b3-b46b-3aa0d8695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b4ff97-171b-47e3-baf0-28486dadc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dd8263-f8ea-49b3-b46b-3aa0d86959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B5330C-39BB-4746-AC24-8A90FB8161E3}"/>
</file>

<file path=customXml/itemProps2.xml><?xml version="1.0" encoding="utf-8"?>
<ds:datastoreItem xmlns:ds="http://schemas.openxmlformats.org/officeDocument/2006/customXml" ds:itemID="{72E8F2A8-4DB3-464F-A0FC-404FC633293D}"/>
</file>

<file path=customXml/itemProps3.xml><?xml version="1.0" encoding="utf-8"?>
<ds:datastoreItem xmlns:ds="http://schemas.openxmlformats.org/officeDocument/2006/customXml" ds:itemID="{6A75C649-C1FE-4419-BED5-A1F303A6F39D}"/>
</file>

<file path=docProps/app.xml><?xml version="1.0" encoding="utf-8"?>
<Properties xmlns="http://schemas.openxmlformats.org/officeDocument/2006/extended-properties" xmlns:vt="http://schemas.openxmlformats.org/officeDocument/2006/docPropsVTypes">
  <Template>OAEV-piirit-power-point-FI-SV</Template>
  <TotalTime>1320</TotalTime>
  <Words>157</Words>
  <Application>Microsoft Office PowerPoint</Application>
  <PresentationFormat>Laajakuva</PresentationFormat>
  <Paragraphs>50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Talous- ja velkaneuvonta</vt:lpstr>
      <vt:lpstr>Talous- ja velkaneuvonta palvelee</vt:lpstr>
      <vt:lpstr>Talous- ja velkaneuvonnan tehtävät </vt:lpstr>
      <vt:lpstr>Asioiminen talous- ja velkaneuvonnassa</vt:lpstr>
      <vt:lpstr>PowerPoint-esitys</vt:lpstr>
      <vt:lpstr>Talousneuvola</vt:lpstr>
      <vt:lpstr>Talousneuvola</vt:lpstr>
      <vt:lpstr>Talousneuvola</vt:lpstr>
      <vt:lpstr>Talousjavelkaneuvonta.fi</vt:lpstr>
      <vt:lpstr>www.talousjavelkaneuvonta.fi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Schroderus Elisabet (OM)</dc:creator>
  <cp:lastModifiedBy>Holm Linda (TVN)</cp:lastModifiedBy>
  <cp:revision>32</cp:revision>
  <dcterms:created xsi:type="dcterms:W3CDTF">2021-07-29T04:34:39Z</dcterms:created>
  <dcterms:modified xsi:type="dcterms:W3CDTF">2022-09-02T10:21:32Z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0x010100F02DD76346945E45A2DF4C7CB86A7E07</vt:lpwstr>
  </property>
</Properties>
</file>