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4.xml" ContentType="application/vnd.openxmlformats-officedocument.presentationml.notesSlide+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charts/chart9.xml" ContentType="application/vnd.openxmlformats-officedocument.drawingml.chart+xml"/>
  <Override PartName="/ppt/charts/style5.xml" ContentType="application/vnd.ms-office.chartstyle+xml"/>
  <Override PartName="/ppt/charts/colors5.xml" ContentType="application/vnd.ms-office.chartcolorstyle+xml"/>
  <Override PartName="/ppt/charts/chart10.xml" ContentType="application/vnd.openxmlformats-officedocument.drawingml.chart+xml"/>
  <Override PartName="/ppt/charts/style6.xml" ContentType="application/vnd.ms-office.chartstyle+xml"/>
  <Override PartName="/ppt/charts/colors6.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4" r:id="rId4"/>
    <p:sldMasterId id="2147483723" r:id="rId5"/>
  </p:sldMasterIdLst>
  <p:notesMasterIdLst>
    <p:notesMasterId r:id="rId34"/>
  </p:notesMasterIdLst>
  <p:sldIdLst>
    <p:sldId id="345" r:id="rId6"/>
    <p:sldId id="349" r:id="rId7"/>
    <p:sldId id="926" r:id="rId8"/>
    <p:sldId id="968" r:id="rId9"/>
    <p:sldId id="999" r:id="rId10"/>
    <p:sldId id="2147472107" r:id="rId11"/>
    <p:sldId id="969" r:id="rId12"/>
    <p:sldId id="1009" r:id="rId13"/>
    <p:sldId id="971" r:id="rId14"/>
    <p:sldId id="963" r:id="rId15"/>
    <p:sldId id="936" r:id="rId16"/>
    <p:sldId id="982" r:id="rId17"/>
    <p:sldId id="985" r:id="rId18"/>
    <p:sldId id="986" r:id="rId19"/>
    <p:sldId id="965" r:id="rId20"/>
    <p:sldId id="980" r:id="rId21"/>
    <p:sldId id="966" r:id="rId22"/>
    <p:sldId id="981" r:id="rId23"/>
    <p:sldId id="964" r:id="rId24"/>
    <p:sldId id="984" r:id="rId25"/>
    <p:sldId id="983" r:id="rId26"/>
    <p:sldId id="938" r:id="rId27"/>
    <p:sldId id="2147472105" r:id="rId28"/>
    <p:sldId id="1005" r:id="rId29"/>
    <p:sldId id="1008" r:id="rId30"/>
    <p:sldId id="256" r:id="rId31"/>
    <p:sldId id="997" r:id="rId32"/>
    <p:sldId id="257" r:id="rId33"/>
  </p:sldIdLst>
  <p:sldSz cx="12192000" cy="6858000"/>
  <p:notesSz cx="6858000" cy="9144000"/>
  <p:embeddedFontLst>
    <p:embeddedFont>
      <p:font typeface="Montserrat" panose="00000500000000000000" pitchFamily="2" charset="0"/>
      <p:regular r:id="rId35"/>
      <p:bold r:id="rId36"/>
      <p:italic r:id="rId37"/>
      <p:boldItalic r:id="rId38"/>
    </p:embeddedFont>
    <p:embeddedFont>
      <p:font typeface="Montserrat ExtraBold" panose="00000900000000000000" pitchFamily="2" charset="0"/>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DA28202-30F5-4303-408F-29CEF200D171}" name="Aro, Rasmus" initials="AR" userId="S::rasmus.aro@mdi.fi::529acc2d-a569-4f5b-a2f4-187eccbe3cd0" providerId="AD"/>
  <p188:author id="{589FB976-A243-BF9B-F9AD-0E7F03959F24}" name="Rasmus Aro" initials="RA" userId="S::Rasmus.Aro@mdi.fi::529acc2d-a569-4f5b-a2f4-187eccbe3cd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nssi Kumpula" initials="AK" lastIdx="1" clrIdx="0">
    <p:extLst>
      <p:ext uri="{19B8F6BF-5375-455C-9EA6-DF929625EA0E}">
        <p15:presenceInfo xmlns:p15="http://schemas.microsoft.com/office/powerpoint/2012/main" userId="S::l84366@student.uwasa.fi::24661498-d30e-4fe8-8cea-fe32e7a6860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E699"/>
    <a:srgbClr val="595959"/>
    <a:srgbClr val="A6A6A6"/>
    <a:srgbClr val="D2FFCD"/>
    <a:srgbClr val="F2F2F2"/>
    <a:srgbClr val="EA564F"/>
    <a:srgbClr val="FFC00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208230-4141-409C-B904-67257E02A00F}" v="5" dt="2024-01-19T13:53:02.8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54" autoAdjust="0"/>
    <p:restoredTop sz="85480" autoAdjust="0"/>
  </p:normalViewPr>
  <p:slideViewPr>
    <p:cSldViewPr snapToGrid="0" snapToObjects="1">
      <p:cViewPr varScale="1">
        <p:scale>
          <a:sx n="85" d="100"/>
          <a:sy n="85" d="100"/>
        </p:scale>
        <p:origin x="126" y="1212"/>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5.fntdata"/><Relationship Id="rId21" Type="http://schemas.openxmlformats.org/officeDocument/2006/relationships/slide" Target="slides/slide16.xml"/><Relationship Id="rId34" Type="http://schemas.openxmlformats.org/officeDocument/2006/relationships/notesMaster" Target="notesMasters/notesMaster1.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2.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1.fntdata"/><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4.fntdata"/><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font" Target="fonts/font7.fntdata"/></Relationships>
</file>

<file path=ppt/charts/_rels/chart1.xml.rels><?xml version="1.0" encoding="UTF-8" standalone="yes"?>
<Relationships xmlns="http://schemas.openxmlformats.org/package/2006/relationships"><Relationship Id="rId1" Type="http://schemas.openxmlformats.org/officeDocument/2006/relationships/oleObject" Target="file:///C:\Users\Rasmus%20Aro\Documents\GigaVaasa%20esitys.xlsx"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https://fcggroup.sharepoint.com/sites/MDI/Shared%20Documents/MDI%20Public/A.%20Aktiiviset%20ulkoiset%20projektit/Vaasa%20Facilita,%20GigaVaasa%20vaikuttavuusanalyysi/3.%20Analyysi/Laskentamalli_151223.xlsx" TargetMode="External"/><Relationship Id="rId2" Type="http://schemas.microsoft.com/office/2011/relationships/chartColorStyle" Target="colors6.xml"/><Relationship Id="rId1" Type="http://schemas.microsoft.com/office/2011/relationships/chartStyle" Target="style6.xml"/></Relationships>
</file>

<file path=ppt/charts/_rels/chart11.xml.rels><?xml version="1.0" encoding="UTF-8" standalone="yes"?>
<Relationships xmlns="http://schemas.openxmlformats.org/package/2006/relationships"><Relationship Id="rId1" Type="http://schemas.openxmlformats.org/officeDocument/2006/relationships/oleObject" Target="file:///C:\Users\Rasmus%20Aro\Documents\GigaVaasa%20esitys.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Rasmus%20Aro\Documents\GigaVaasa%20esitys.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Rasmus%20Aro\Documents\GigaVaasa%20esitys.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Rasmus%20Aro\Documents\GigaVaasa%20esity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Rasmus%20Aro\Documents\GigaVaasa%20esity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Rasmus%20Aro\Documents\GigaVaasa%20esity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Rasmus%20Aro\Documents\GigaVaasa%20esitys.xlsx"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https://fcggroup.sharepoint.com/sites/MDI/Shared%20Documents/MDI%20Public/A.%20Aktiiviset%20ulkoiset%20projektit/Vaasa%20Facilita,%20GigaVaasa%20vaikuttavuusanalyysi/3.%20Analyysi/Laskentamalli_151223.xlsx" TargetMode="External"/><Relationship Id="rId2" Type="http://schemas.microsoft.com/office/2011/relationships/chartColorStyle" Target="colors1.xml"/><Relationship Id="rId1" Type="http://schemas.microsoft.com/office/2011/relationships/chartStyle" Target="style1.xml"/></Relationships>
</file>

<file path=ppt/charts/_rels/chart6.xml.rels><?xml version="1.0" encoding="UTF-8" standalone="yes"?>
<Relationships xmlns="http://schemas.openxmlformats.org/package/2006/relationships"><Relationship Id="rId3" Type="http://schemas.openxmlformats.org/officeDocument/2006/relationships/oleObject" Target="https://fcggroup.sharepoint.com/sites/MDI/Shared%20Documents/MDI%20Public/A.%20Aktiiviset%20ulkoiset%20projektit/Vaasa%20Facilita,%20GigaVaasa%20vaikuttavuusanalyysi/3.%20Analyysi/Laskentamalli_151223.xlsx" TargetMode="External"/><Relationship Id="rId2" Type="http://schemas.microsoft.com/office/2011/relationships/chartColorStyle" Target="colors2.xml"/><Relationship Id="rId1" Type="http://schemas.microsoft.com/office/2011/relationships/chartStyle" Target="style2.xml"/></Relationships>
</file>

<file path=ppt/charts/_rels/chart7.xml.rels><?xml version="1.0" encoding="UTF-8" standalone="yes"?>
<Relationships xmlns="http://schemas.openxmlformats.org/package/2006/relationships"><Relationship Id="rId3" Type="http://schemas.openxmlformats.org/officeDocument/2006/relationships/oleObject" Target="https://fcggroup.sharepoint.com/sites/MDI/Shared%20Documents/MDI%20Public/A.%20Aktiiviset%20ulkoiset%20projektit/Vaasa%20Facilita,%20GigaVaasa%20vaikuttavuusanalyysi/3.%20Analyysi/Laskentamalli_151223.xlsx" TargetMode="External"/><Relationship Id="rId2" Type="http://schemas.microsoft.com/office/2011/relationships/chartColorStyle" Target="colors3.xml"/><Relationship Id="rId1" Type="http://schemas.microsoft.com/office/2011/relationships/chartStyle" Target="style3.xml"/></Relationships>
</file>

<file path=ppt/charts/_rels/chart8.xml.rels><?xml version="1.0" encoding="UTF-8" standalone="yes"?>
<Relationships xmlns="http://schemas.openxmlformats.org/package/2006/relationships"><Relationship Id="rId3" Type="http://schemas.openxmlformats.org/officeDocument/2006/relationships/oleObject" Target="https://fcggroup.sharepoint.com/sites/MDI/Shared%20Documents/MDI%20Public/A.%20Aktiiviset%20ulkoiset%20projektit/Vaasa%20Facilita,%20GigaVaasa%20vaikuttavuusanalyysi/3.%20Analyysi/Laskentamalli_151223.xlsx" TargetMode="External"/><Relationship Id="rId2" Type="http://schemas.microsoft.com/office/2011/relationships/chartColorStyle" Target="colors4.xml"/><Relationship Id="rId1" Type="http://schemas.microsoft.com/office/2011/relationships/chartStyle" Target="style4.xml"/></Relationships>
</file>

<file path=ppt/charts/_rels/chart9.xml.rels><?xml version="1.0" encoding="UTF-8" standalone="yes"?>
<Relationships xmlns="http://schemas.openxmlformats.org/package/2006/relationships"><Relationship Id="rId3" Type="http://schemas.openxmlformats.org/officeDocument/2006/relationships/oleObject" Target="https://fcggroup.sharepoint.com/sites/MDI/Shared%20Documents/MDI%20Public/A.%20Aktiiviset%20ulkoiset%20projektit/Vaasa%20Facilita,%20GigaVaasa%20vaikuttavuusanalyysi/3.%20Analyysi/Laskentamalli_151223.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i-FI" sz="1400" b="0" i="0" u="none" strike="noStrike" kern="1200" spc="0" baseline="0" dirty="0">
                <a:solidFill>
                  <a:srgbClr val="000000"/>
                </a:solidFill>
              </a:rPr>
              <a:t>Tuotantovaiheen työpaikat, skenaario 1.</a:t>
            </a:r>
          </a:p>
        </c:rich>
      </c:tx>
      <c:overlay val="0"/>
      <c:spPr>
        <a:noFill/>
        <a:ln>
          <a:noFill/>
        </a:ln>
        <a:effectLst/>
      </c:spPr>
    </c:title>
    <c:autoTitleDeleted val="0"/>
    <c:plotArea>
      <c:layout/>
      <c:barChart>
        <c:barDir val="col"/>
        <c:grouping val="stacked"/>
        <c:varyColors val="0"/>
        <c:ser>
          <c:idx val="0"/>
          <c:order val="0"/>
          <c:tx>
            <c:strRef>
              <c:f>'Tuotanto SK1'!$V$2</c:f>
              <c:strCache>
                <c:ptCount val="1"/>
                <c:pt idx="0">
                  <c:v>Suorat</c:v>
                </c:pt>
              </c:strCache>
            </c:strRef>
          </c:tx>
          <c:spPr>
            <a:solidFill>
              <a:srgbClr val="002060"/>
            </a:solidFill>
            <a:ln>
              <a:noFill/>
            </a:ln>
            <a:effectLst/>
          </c:spPr>
          <c:invertIfNegative val="0"/>
          <c:cat>
            <c:strRef>
              <c:f>'Tuotanto SK1'!$U$27:$U$45</c:f>
              <c:strCache>
                <c:ptCount val="19"/>
                <c:pt idx="0">
                  <c:v>A Maatalous, metsätalous</c:v>
                </c:pt>
                <c:pt idx="1">
                  <c:v>B Kaivostoiminta</c:v>
                </c:pt>
                <c:pt idx="2">
                  <c:v>C Teollisuus</c:v>
                </c:pt>
                <c:pt idx="3">
                  <c:v>D Sähkö-, kaasu- ja lämpöhuolto</c:v>
                </c:pt>
                <c:pt idx="4">
                  <c:v>E Vesihuolto, viemäri- ja jätevesihuolto</c:v>
                </c:pt>
                <c:pt idx="5">
                  <c:v>F Rakentaminen</c:v>
                </c:pt>
                <c:pt idx="6">
                  <c:v>G Tukku- ja vähittäiskauppa</c:v>
                </c:pt>
                <c:pt idx="7">
                  <c:v>H Kuljetus ja varastointi</c:v>
                </c:pt>
                <c:pt idx="8">
                  <c:v>I Majoitus- ja ravitsemistoiminta</c:v>
                </c:pt>
                <c:pt idx="9">
                  <c:v>J Informaatio ja viestintä</c:v>
                </c:pt>
                <c:pt idx="10">
                  <c:v>K Rahoitus- ja vakuutustoiminta</c:v>
                </c:pt>
                <c:pt idx="11">
                  <c:v>L Kiinteistöalan toiminta</c:v>
                </c:pt>
                <c:pt idx="12">
                  <c:v>M Ammatillinen, tieteeln. ja tekn.</c:v>
                </c:pt>
                <c:pt idx="13">
                  <c:v>N Hallinto- ja tukipalvelutoiminta</c:v>
                </c:pt>
                <c:pt idx="14">
                  <c:v>O Julkinen hallinto ja maanpuolustus</c:v>
                </c:pt>
                <c:pt idx="15">
                  <c:v>P Koulutus</c:v>
                </c:pt>
                <c:pt idx="16">
                  <c:v>Q Terveys- ja sosiaalipalvelut</c:v>
                </c:pt>
                <c:pt idx="17">
                  <c:v>R Taiteet, viihde ja virkistys</c:v>
                </c:pt>
                <c:pt idx="18">
                  <c:v>S Muu palvelutoiminta</c:v>
                </c:pt>
              </c:strCache>
            </c:strRef>
          </c:cat>
          <c:val>
            <c:numRef>
              <c:f>'Tuotanto SK1'!$V$27:$V$45</c:f>
              <c:numCache>
                <c:formatCode>0</c:formatCode>
                <c:ptCount val="19"/>
                <c:pt idx="0">
                  <c:v>0</c:v>
                </c:pt>
                <c:pt idx="1">
                  <c:v>0</c:v>
                </c:pt>
                <c:pt idx="2">
                  <c:v>1521.9047619047619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numCache>
            </c:numRef>
          </c:val>
          <c:extLst>
            <c:ext xmlns:c16="http://schemas.microsoft.com/office/drawing/2014/chart" uri="{C3380CC4-5D6E-409C-BE32-E72D297353CC}">
              <c16:uniqueId val="{00000000-ABA0-4C8A-AE01-A6050E52372B}"/>
            </c:ext>
          </c:extLst>
        </c:ser>
        <c:ser>
          <c:idx val="1"/>
          <c:order val="1"/>
          <c:tx>
            <c:strRef>
              <c:f>'Tuotanto SK1'!$W$2</c:f>
              <c:strCache>
                <c:ptCount val="1"/>
                <c:pt idx="0">
                  <c:v>Välilliset</c:v>
                </c:pt>
              </c:strCache>
            </c:strRef>
          </c:tx>
          <c:spPr>
            <a:solidFill>
              <a:srgbClr val="C00000"/>
            </a:solidFill>
            <a:ln>
              <a:noFill/>
            </a:ln>
            <a:effectLst/>
          </c:spPr>
          <c:invertIfNegative val="0"/>
          <c:cat>
            <c:strRef>
              <c:f>'Tuotanto SK1'!$U$27:$U$45</c:f>
              <c:strCache>
                <c:ptCount val="19"/>
                <c:pt idx="0">
                  <c:v>A Maatalous, metsätalous</c:v>
                </c:pt>
                <c:pt idx="1">
                  <c:v>B Kaivostoiminta</c:v>
                </c:pt>
                <c:pt idx="2">
                  <c:v>C Teollisuus</c:v>
                </c:pt>
                <c:pt idx="3">
                  <c:v>D Sähkö-, kaasu- ja lämpöhuolto</c:v>
                </c:pt>
                <c:pt idx="4">
                  <c:v>E Vesihuolto, viemäri- ja jätevesihuolto</c:v>
                </c:pt>
                <c:pt idx="5">
                  <c:v>F Rakentaminen</c:v>
                </c:pt>
                <c:pt idx="6">
                  <c:v>G Tukku- ja vähittäiskauppa</c:v>
                </c:pt>
                <c:pt idx="7">
                  <c:v>H Kuljetus ja varastointi</c:v>
                </c:pt>
                <c:pt idx="8">
                  <c:v>I Majoitus- ja ravitsemistoiminta</c:v>
                </c:pt>
                <c:pt idx="9">
                  <c:v>J Informaatio ja viestintä</c:v>
                </c:pt>
                <c:pt idx="10">
                  <c:v>K Rahoitus- ja vakuutustoiminta</c:v>
                </c:pt>
                <c:pt idx="11">
                  <c:v>L Kiinteistöalan toiminta</c:v>
                </c:pt>
                <c:pt idx="12">
                  <c:v>M Ammatillinen, tieteeln. ja tekn.</c:v>
                </c:pt>
                <c:pt idx="13">
                  <c:v>N Hallinto- ja tukipalvelutoiminta</c:v>
                </c:pt>
                <c:pt idx="14">
                  <c:v>O Julkinen hallinto ja maanpuolustus</c:v>
                </c:pt>
                <c:pt idx="15">
                  <c:v>P Koulutus</c:v>
                </c:pt>
                <c:pt idx="16">
                  <c:v>Q Terveys- ja sosiaalipalvelut</c:v>
                </c:pt>
                <c:pt idx="17">
                  <c:v>R Taiteet, viihde ja virkistys</c:v>
                </c:pt>
                <c:pt idx="18">
                  <c:v>S Muu palvelutoiminta</c:v>
                </c:pt>
              </c:strCache>
            </c:strRef>
          </c:cat>
          <c:val>
            <c:numRef>
              <c:f>'Tuotanto SK1'!$W$27:$W$45</c:f>
              <c:numCache>
                <c:formatCode>0</c:formatCode>
                <c:ptCount val="19"/>
                <c:pt idx="0">
                  <c:v>24.846680925478566</c:v>
                </c:pt>
                <c:pt idx="1">
                  <c:v>379.37551602533722</c:v>
                </c:pt>
                <c:pt idx="2">
                  <c:v>542.81489543700411</c:v>
                </c:pt>
                <c:pt idx="3">
                  <c:v>48.192146810858091</c:v>
                </c:pt>
                <c:pt idx="4">
                  <c:v>17.952646839577273</c:v>
                </c:pt>
                <c:pt idx="5">
                  <c:v>97.692401564398978</c:v>
                </c:pt>
                <c:pt idx="6">
                  <c:v>249.15057621038321</c:v>
                </c:pt>
                <c:pt idx="7">
                  <c:v>711.09620192680904</c:v>
                </c:pt>
                <c:pt idx="8">
                  <c:v>18.10291318890442</c:v>
                </c:pt>
                <c:pt idx="9">
                  <c:v>83.601616956442697</c:v>
                </c:pt>
                <c:pt idx="10">
                  <c:v>74.504520703712004</c:v>
                </c:pt>
                <c:pt idx="11">
                  <c:v>7.1146714215542337</c:v>
                </c:pt>
                <c:pt idx="12">
                  <c:v>215.5843243102623</c:v>
                </c:pt>
                <c:pt idx="13">
                  <c:v>352.84395052297987</c:v>
                </c:pt>
                <c:pt idx="14">
                  <c:v>163.77998995730525</c:v>
                </c:pt>
                <c:pt idx="15">
                  <c:v>30.098646679576749</c:v>
                </c:pt>
                <c:pt idx="16">
                  <c:v>4.5194986461370039</c:v>
                </c:pt>
                <c:pt idx="17">
                  <c:v>4.6941448219064883</c:v>
                </c:pt>
                <c:pt idx="18">
                  <c:v>18.889253201177254</c:v>
                </c:pt>
              </c:numCache>
            </c:numRef>
          </c:val>
          <c:extLst>
            <c:ext xmlns:c16="http://schemas.microsoft.com/office/drawing/2014/chart" uri="{C3380CC4-5D6E-409C-BE32-E72D297353CC}">
              <c16:uniqueId val="{00000001-ABA0-4C8A-AE01-A6050E52372B}"/>
            </c:ext>
          </c:extLst>
        </c:ser>
        <c:ser>
          <c:idx val="2"/>
          <c:order val="2"/>
          <c:tx>
            <c:strRef>
              <c:f>'Tuotanto SK1'!$X$2</c:f>
              <c:strCache>
                <c:ptCount val="1"/>
                <c:pt idx="0">
                  <c:v>Kulutuksen vaikutus</c:v>
                </c:pt>
              </c:strCache>
            </c:strRef>
          </c:tx>
          <c:spPr>
            <a:solidFill>
              <a:schemeClr val="accent4"/>
            </a:solidFill>
            <a:ln>
              <a:noFill/>
            </a:ln>
            <a:effectLst/>
          </c:spPr>
          <c:invertIfNegative val="0"/>
          <c:cat>
            <c:strRef>
              <c:f>'Tuotanto SK1'!$U$27:$U$45</c:f>
              <c:strCache>
                <c:ptCount val="19"/>
                <c:pt idx="0">
                  <c:v>A Maatalous, metsätalous</c:v>
                </c:pt>
                <c:pt idx="1">
                  <c:v>B Kaivostoiminta</c:v>
                </c:pt>
                <c:pt idx="2">
                  <c:v>C Teollisuus</c:v>
                </c:pt>
                <c:pt idx="3">
                  <c:v>D Sähkö-, kaasu- ja lämpöhuolto</c:v>
                </c:pt>
                <c:pt idx="4">
                  <c:v>E Vesihuolto, viemäri- ja jätevesihuolto</c:v>
                </c:pt>
                <c:pt idx="5">
                  <c:v>F Rakentaminen</c:v>
                </c:pt>
                <c:pt idx="6">
                  <c:v>G Tukku- ja vähittäiskauppa</c:v>
                </c:pt>
                <c:pt idx="7">
                  <c:v>H Kuljetus ja varastointi</c:v>
                </c:pt>
                <c:pt idx="8">
                  <c:v>I Majoitus- ja ravitsemistoiminta</c:v>
                </c:pt>
                <c:pt idx="9">
                  <c:v>J Informaatio ja viestintä</c:v>
                </c:pt>
                <c:pt idx="10">
                  <c:v>K Rahoitus- ja vakuutustoiminta</c:v>
                </c:pt>
                <c:pt idx="11">
                  <c:v>L Kiinteistöalan toiminta</c:v>
                </c:pt>
                <c:pt idx="12">
                  <c:v>M Ammatillinen, tieteeln. ja tekn.</c:v>
                </c:pt>
                <c:pt idx="13">
                  <c:v>N Hallinto- ja tukipalvelutoiminta</c:v>
                </c:pt>
                <c:pt idx="14">
                  <c:v>O Julkinen hallinto ja maanpuolustus</c:v>
                </c:pt>
                <c:pt idx="15">
                  <c:v>P Koulutus</c:v>
                </c:pt>
                <c:pt idx="16">
                  <c:v>Q Terveys- ja sosiaalipalvelut</c:v>
                </c:pt>
                <c:pt idx="17">
                  <c:v>R Taiteet, viihde ja virkistys</c:v>
                </c:pt>
                <c:pt idx="18">
                  <c:v>S Muu palvelutoiminta</c:v>
                </c:pt>
              </c:strCache>
            </c:strRef>
          </c:cat>
          <c:val>
            <c:numRef>
              <c:f>'Tuotanto SK1'!$X$27:$X$45</c:f>
              <c:numCache>
                <c:formatCode>0</c:formatCode>
                <c:ptCount val="19"/>
                <c:pt idx="0">
                  <c:v>3.7755063691530002</c:v>
                </c:pt>
                <c:pt idx="1">
                  <c:v>0.75702819692812373</c:v>
                </c:pt>
                <c:pt idx="2">
                  <c:v>28.218376251099873</c:v>
                </c:pt>
                <c:pt idx="3">
                  <c:v>11.511713111813132</c:v>
                </c:pt>
                <c:pt idx="4">
                  <c:v>11.302321388619834</c:v>
                </c:pt>
                <c:pt idx="5">
                  <c:v>40.401040183321292</c:v>
                </c:pt>
                <c:pt idx="6">
                  <c:v>78.771332783752655</c:v>
                </c:pt>
                <c:pt idx="7">
                  <c:v>41.322497609765996</c:v>
                </c:pt>
                <c:pt idx="8">
                  <c:v>22.816030797020698</c:v>
                </c:pt>
                <c:pt idx="9">
                  <c:v>40.831966175258614</c:v>
                </c:pt>
                <c:pt idx="10">
                  <c:v>40.327149324587232</c:v>
                </c:pt>
                <c:pt idx="11">
                  <c:v>22.757275138681848</c:v>
                </c:pt>
                <c:pt idx="12">
                  <c:v>66.059881901173071</c:v>
                </c:pt>
                <c:pt idx="13">
                  <c:v>174.94147528335807</c:v>
                </c:pt>
                <c:pt idx="14">
                  <c:v>22.527924653923247</c:v>
                </c:pt>
                <c:pt idx="15">
                  <c:v>4.2293026613878242</c:v>
                </c:pt>
                <c:pt idx="16">
                  <c:v>16.838116248343617</c:v>
                </c:pt>
                <c:pt idx="17">
                  <c:v>4.9563658974128719</c:v>
                </c:pt>
                <c:pt idx="18">
                  <c:v>19.804027706720127</c:v>
                </c:pt>
              </c:numCache>
            </c:numRef>
          </c:val>
          <c:extLst>
            <c:ext xmlns:c16="http://schemas.microsoft.com/office/drawing/2014/chart" uri="{C3380CC4-5D6E-409C-BE32-E72D297353CC}">
              <c16:uniqueId val="{00000002-ABA0-4C8A-AE01-A6050E52372B}"/>
            </c:ext>
          </c:extLst>
        </c:ser>
        <c:dLbls>
          <c:showLegendKey val="0"/>
          <c:showVal val="0"/>
          <c:showCatName val="0"/>
          <c:showSerName val="0"/>
          <c:showPercent val="0"/>
          <c:showBubbleSize val="0"/>
        </c:dLbls>
        <c:gapWidth val="150"/>
        <c:overlap val="100"/>
        <c:axId val="196390111"/>
        <c:axId val="126509663"/>
      </c:barChart>
      <c:catAx>
        <c:axId val="1963901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fi-FI"/>
          </a:p>
        </c:txPr>
        <c:crossAx val="126509663"/>
        <c:crosses val="autoZero"/>
        <c:auto val="1"/>
        <c:lblAlgn val="ctr"/>
        <c:lblOffset val="100"/>
        <c:noMultiLvlLbl val="0"/>
      </c:catAx>
      <c:valAx>
        <c:axId val="12650966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196390111"/>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legend>
    <c:plotVisOnly val="1"/>
    <c:dispBlanksAs val="gap"/>
    <c:showDLblsOverMax val="0"/>
    <c:extLst/>
  </c:chart>
  <c:spPr>
    <a:solidFill>
      <a:schemeClr val="bg1"/>
    </a:solidFill>
  </c:spPr>
  <c:txPr>
    <a:bodyPr/>
    <a:lstStyle/>
    <a:p>
      <a:pPr>
        <a:defRPr>
          <a:solidFill>
            <a:schemeClr val="tx1"/>
          </a:solidFill>
        </a:defRPr>
      </a:pPr>
      <a:endParaRPr lang="fi-FI"/>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pattFill prst="wdUpDiag">
              <a:fgClr>
                <a:schemeClr val="accent4"/>
              </a:fgClr>
              <a:bgClr>
                <a:schemeClr val="bg1"/>
              </a:bgClr>
            </a:pattFill>
            <a:ln>
              <a:noFill/>
            </a:ln>
            <a:effectLst/>
          </c:spPr>
          <c:invertIfNegative val="0"/>
          <c:dLbls>
            <c:numFmt formatCode="#,##0.0" sourceLinked="0"/>
            <c:spPr>
              <a:noFill/>
              <a:ln>
                <a:noFill/>
              </a:ln>
              <a:effectLst/>
            </c:spPr>
            <c:txPr>
              <a:bodyPr rot="0" spcFirstLastPara="1" vertOverflow="ellipsis" vert="horz" wrap="square" anchor="ctr" anchorCtr="1"/>
              <a:lstStyle/>
              <a:p>
                <a:pPr>
                  <a:defRPr sz="900" b="0" i="0" u="none" strike="noStrike" baseline="0">
                    <a:solidFill>
                      <a:schemeClr val="tx1">
                        <a:lumMod val="65000"/>
                        <a:lumOff val="35000"/>
                      </a:schemeClr>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[Laskentamalli_151223.xlsx]Verovaikutukset!$M$81:$M$82</c:f>
              <c:strCache>
                <c:ptCount val="2"/>
                <c:pt idx="0">
                  <c:v>Yhteisöverot </c:v>
                </c:pt>
                <c:pt idx="1">
                  <c:v>Arvonlisäverot</c:v>
                </c:pt>
              </c:strCache>
            </c:strRef>
          </c:cat>
          <c:val>
            <c:numRef>
              <c:f>[Laskentamalli_151223.xlsx]Verovaikutukset!$N$81:$N$82</c:f>
              <c:numCache>
                <c:formatCode>General</c:formatCode>
                <c:ptCount val="2"/>
                <c:pt idx="0">
                  <c:v>223.38949929753937</c:v>
                </c:pt>
                <c:pt idx="1">
                  <c:v>560.45613081534407</c:v>
                </c:pt>
              </c:numCache>
            </c:numRef>
          </c:val>
          <c:extLst>
            <c:ext xmlns:c16="http://schemas.microsoft.com/office/drawing/2014/chart" uri="{C3380CC4-5D6E-409C-BE32-E72D297353CC}">
              <c16:uniqueId val="{00000000-E38E-46B1-9991-635CA84EA719}"/>
            </c:ext>
          </c:extLst>
        </c:ser>
        <c:dLbls>
          <c:showLegendKey val="0"/>
          <c:showVal val="1"/>
          <c:showCatName val="0"/>
          <c:showSerName val="0"/>
          <c:showPercent val="0"/>
          <c:showBubbleSize val="0"/>
        </c:dLbls>
        <c:gapWidth val="50"/>
        <c:axId val="1762739903"/>
        <c:axId val="1218222208"/>
      </c:barChart>
      <c:catAx>
        <c:axId val="17627399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baseline="0">
                <a:solidFill>
                  <a:schemeClr val="tx1">
                    <a:lumMod val="65000"/>
                    <a:lumOff val="35000"/>
                  </a:schemeClr>
                </a:solidFill>
                <a:latin typeface="+mn-lt"/>
                <a:ea typeface="+mn-ea"/>
                <a:cs typeface="+mn-cs"/>
              </a:defRPr>
            </a:pPr>
            <a:endParaRPr lang="fi-FI"/>
          </a:p>
        </c:txPr>
        <c:crossAx val="1218222208"/>
        <c:crosses val="autoZero"/>
        <c:auto val="1"/>
        <c:lblAlgn val="ctr"/>
        <c:lblOffset val="100"/>
        <c:noMultiLvlLbl val="0"/>
      </c:catAx>
      <c:valAx>
        <c:axId val="12182222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baseline="0">
                <a:solidFill>
                  <a:schemeClr val="tx1">
                    <a:lumMod val="65000"/>
                    <a:lumOff val="35000"/>
                  </a:schemeClr>
                </a:solidFill>
                <a:latin typeface="+mn-lt"/>
                <a:ea typeface="+mn-ea"/>
                <a:cs typeface="+mn-cs"/>
              </a:defRPr>
            </a:pPr>
            <a:endParaRPr lang="fi-FI"/>
          </a:p>
        </c:txPr>
        <c:crossAx val="17627399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pPr>
      <a:endParaRPr lang="fi-FI"/>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400" b="1" i="0" u="none" strike="noStrike" kern="1200" spc="0" baseline="0" dirty="0" err="1">
                <a:solidFill>
                  <a:srgbClr val="000000"/>
                </a:solidFill>
              </a:rPr>
              <a:t>Palkat</a:t>
            </a:r>
            <a:r>
              <a:rPr lang="en-US" sz="1400" b="1" i="0" u="none" strike="noStrike" kern="1200" spc="0" baseline="0" dirty="0">
                <a:solidFill>
                  <a:srgbClr val="000000"/>
                </a:solidFill>
              </a:rPr>
              <a:t>, </a:t>
            </a:r>
            <a:r>
              <a:rPr lang="en-US" sz="1400" b="1" i="0" u="none" strike="noStrike" kern="1200" spc="0" baseline="0" dirty="0" err="1">
                <a:solidFill>
                  <a:srgbClr val="000000"/>
                </a:solidFill>
              </a:rPr>
              <a:t>rakentamisvaihe</a:t>
            </a:r>
            <a:r>
              <a:rPr lang="en-US" sz="1400" b="1" i="0" u="none" strike="noStrike" kern="1200" spc="0" baseline="0" dirty="0">
                <a:solidFill>
                  <a:srgbClr val="000000"/>
                </a:solidFill>
              </a:rPr>
              <a:t> </a:t>
            </a:r>
            <a:r>
              <a:rPr lang="en-US" sz="1400" b="1" i="0" u="none" strike="noStrike" kern="1200" spc="0" baseline="0" dirty="0" err="1">
                <a:solidFill>
                  <a:srgbClr val="000000"/>
                </a:solidFill>
              </a:rPr>
              <a:t>milj</a:t>
            </a:r>
            <a:r>
              <a:rPr lang="en-US" sz="1400" b="1" i="0" u="none" strike="noStrike" kern="1200" spc="0" baseline="0" dirty="0">
                <a:solidFill>
                  <a:srgbClr val="000000"/>
                </a:solidFill>
              </a:rPr>
              <a:t>. </a:t>
            </a:r>
            <a:r>
              <a:rPr lang="en-US" sz="1400" b="1" i="0" u="none" strike="noStrike" kern="1200" spc="0" baseline="0" dirty="0" err="1">
                <a:solidFill>
                  <a:srgbClr val="000000"/>
                </a:solidFill>
              </a:rPr>
              <a:t>euroa</a:t>
            </a:r>
            <a:r>
              <a:rPr lang="en-US" sz="1400" b="1" i="0" u="none" strike="noStrike" kern="1200" spc="0" baseline="0" dirty="0">
                <a:solidFill>
                  <a:srgbClr val="000000"/>
                </a:solidFill>
              </a:rPr>
              <a:t>, SK1, </a:t>
            </a:r>
            <a:r>
              <a:rPr lang="en-US" sz="1400" b="1" i="0" u="none" strike="noStrike" kern="1200" spc="0" baseline="0" dirty="0" err="1">
                <a:solidFill>
                  <a:srgbClr val="000000"/>
                </a:solidFill>
              </a:rPr>
              <a:t>koko</a:t>
            </a:r>
            <a:r>
              <a:rPr lang="en-US" sz="1400" b="1" i="0" u="none" strike="noStrike" kern="1200" spc="0" baseline="0" dirty="0">
                <a:solidFill>
                  <a:srgbClr val="000000"/>
                </a:solidFill>
              </a:rPr>
              <a:t> </a:t>
            </a:r>
            <a:r>
              <a:rPr lang="en-US" sz="1400" b="1" i="0" u="none" strike="noStrike" kern="1200" spc="0" baseline="0" dirty="0" err="1">
                <a:solidFill>
                  <a:srgbClr val="000000"/>
                </a:solidFill>
              </a:rPr>
              <a:t>vaihe</a:t>
            </a:r>
            <a:endParaRPr lang="en-US" sz="1400" b="1" i="0" u="none" strike="noStrike" kern="1200" spc="0" baseline="0" dirty="0">
              <a:solidFill>
                <a:srgbClr val="000000"/>
              </a:solidFill>
            </a:endParaRPr>
          </a:p>
        </c:rich>
      </c:tx>
      <c:overlay val="0"/>
      <c:spPr>
        <a:noFill/>
        <a:ln>
          <a:noFill/>
        </a:ln>
        <a:effectLst/>
      </c:spPr>
    </c:title>
    <c:autoTitleDeleted val="0"/>
    <c:plotArea>
      <c:layout/>
      <c:doughnutChart>
        <c:varyColors val="1"/>
        <c:ser>
          <c:idx val="0"/>
          <c:order val="0"/>
          <c:tx>
            <c:strRef>
              <c:f>'Rakentaminen SK1'!$G$3</c:f>
              <c:strCache>
                <c:ptCount val="1"/>
                <c:pt idx="0">
                  <c:v>Maksetut palkat</c:v>
                </c:pt>
              </c:strCache>
            </c:strRef>
          </c:tx>
          <c:dPt>
            <c:idx val="0"/>
            <c:bubble3D val="0"/>
            <c:spPr>
              <a:solidFill>
                <a:schemeClr val="bg2">
                  <a:lumMod val="40000"/>
                  <a:lumOff val="60000"/>
                </a:schemeClr>
              </a:solidFill>
              <a:ln w="19050">
                <a:solidFill>
                  <a:schemeClr val="lt1"/>
                </a:solidFill>
              </a:ln>
              <a:effectLst/>
            </c:spPr>
            <c:extLst>
              <c:ext xmlns:c16="http://schemas.microsoft.com/office/drawing/2014/chart" uri="{C3380CC4-5D6E-409C-BE32-E72D297353CC}">
                <c16:uniqueId val="{00000001-3E06-413D-A009-EB1291EFFC98}"/>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3E06-413D-A009-EB1291EFFC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3E06-413D-A009-EB1291EFFC9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E06-413D-A009-EB1291EFFC98}"/>
              </c:ext>
            </c:extLst>
          </c:dPt>
          <c:dPt>
            <c:idx val="4"/>
            <c:bubble3D val="0"/>
            <c:spPr>
              <a:solidFill>
                <a:srgbClr val="0070C0"/>
              </a:solidFill>
              <a:ln w="19050">
                <a:solidFill>
                  <a:schemeClr val="lt1"/>
                </a:solidFill>
              </a:ln>
              <a:effectLst/>
            </c:spPr>
            <c:extLst>
              <c:ext xmlns:c16="http://schemas.microsoft.com/office/drawing/2014/chart" uri="{C3380CC4-5D6E-409C-BE32-E72D297353CC}">
                <c16:uniqueId val="{00000009-3E06-413D-A009-EB1291EFFC98}"/>
              </c:ext>
            </c:extLst>
          </c:dPt>
          <c:dPt>
            <c:idx val="5"/>
            <c:bubble3D val="0"/>
            <c:spPr>
              <a:solidFill>
                <a:srgbClr val="002060"/>
              </a:solidFill>
              <a:ln w="19050">
                <a:solidFill>
                  <a:schemeClr val="lt1"/>
                </a:solidFill>
              </a:ln>
              <a:effectLst/>
            </c:spPr>
            <c:extLst>
              <c:ext xmlns:c16="http://schemas.microsoft.com/office/drawing/2014/chart" uri="{C3380CC4-5D6E-409C-BE32-E72D297353CC}">
                <c16:uniqueId val="{0000000B-3E06-413D-A009-EB1291EFFC98}"/>
              </c:ext>
            </c:extLst>
          </c:dPt>
          <c:dLbls>
            <c:dLbl>
              <c:idx val="0"/>
              <c:layout>
                <c:manualLayout>
                  <c:x val="0.19898958527573252"/>
                  <c:y val="-8.7954110898661564E-2"/>
                </c:manualLayout>
              </c:layout>
              <c:showLegendKey val="0"/>
              <c:showVal val="1"/>
              <c:showCatName val="1"/>
              <c:showSerName val="0"/>
              <c:showPercent val="0"/>
              <c:showBubbleSize val="0"/>
              <c:extLst>
                <c:ext xmlns:c15="http://schemas.microsoft.com/office/drawing/2012/chart" uri="{CE6537A1-D6FC-4f65-9D91-7224C49458BB}">
                  <c15:layout>
                    <c:manualLayout>
                      <c:w val="0.24319096329451173"/>
                      <c:h val="9.5372848948374764E-2"/>
                    </c:manualLayout>
                  </c15:layout>
                </c:ext>
                <c:ext xmlns:c16="http://schemas.microsoft.com/office/drawing/2014/chart" uri="{C3380CC4-5D6E-409C-BE32-E72D297353CC}">
                  <c16:uniqueId val="{00000001-3E06-413D-A009-EB1291EFFC98}"/>
                </c:ext>
              </c:extLst>
            </c:dLbl>
            <c:dLbl>
              <c:idx val="1"/>
              <c:layout>
                <c:manualLayout>
                  <c:x val="0.19406402292499023"/>
                  <c:y val="-4.9713193116634802E-2"/>
                </c:manualLayout>
              </c:layout>
              <c:showLegendKey val="0"/>
              <c:showVal val="1"/>
              <c:showCatName val="1"/>
              <c:showSerName val="0"/>
              <c:showPercent val="0"/>
              <c:showBubbleSize val="0"/>
              <c:extLst>
                <c:ext xmlns:c15="http://schemas.microsoft.com/office/drawing/2012/chart" uri="{CE6537A1-D6FC-4f65-9D91-7224C49458BB}">
                  <c15:layout>
                    <c:manualLayout>
                      <c:w val="0.22421784077296134"/>
                      <c:h val="9.5372848948374764E-2"/>
                    </c:manualLayout>
                  </c15:layout>
                </c:ext>
                <c:ext xmlns:c16="http://schemas.microsoft.com/office/drawing/2014/chart" uri="{C3380CC4-5D6E-409C-BE32-E72D297353CC}">
                  <c16:uniqueId val="{00000003-3E06-413D-A009-EB1291EFFC98}"/>
                </c:ext>
              </c:extLst>
            </c:dLbl>
            <c:dLbl>
              <c:idx val="2"/>
              <c:layout>
                <c:manualLayout>
                  <c:x val="0.18322803396676363"/>
                  <c:y val="-1.5296367112810778E-2"/>
                </c:manualLayout>
              </c:layout>
              <c:showLegendKey val="0"/>
              <c:showVal val="1"/>
              <c:showCatName val="1"/>
              <c:showSerName val="0"/>
              <c:showPercent val="0"/>
              <c:showBubbleSize val="0"/>
              <c:extLst>
                <c:ext xmlns:c15="http://schemas.microsoft.com/office/drawing/2012/chart" uri="{CE6537A1-D6FC-4f65-9D91-7224C49458BB}">
                  <c15:layout>
                    <c:manualLayout>
                      <c:w val="0.24060985413428904"/>
                      <c:h val="0.17927342256214149"/>
                    </c:manualLayout>
                  </c15:layout>
                </c:ext>
                <c:ext xmlns:c16="http://schemas.microsoft.com/office/drawing/2014/chart" uri="{C3380CC4-5D6E-409C-BE32-E72D297353CC}">
                  <c16:uniqueId val="{00000005-3E06-413D-A009-EB1291EFFC98}"/>
                </c:ext>
              </c:extLst>
            </c:dLbl>
            <c:dLbl>
              <c:idx val="3"/>
              <c:layout>
                <c:manualLayout>
                  <c:x val="0.14185396178072013"/>
                  <c:y val="9.17782026768641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E06-413D-A009-EB1291EFFC98}"/>
                </c:ext>
              </c:extLst>
            </c:dLbl>
            <c:dLbl>
              <c:idx val="4"/>
              <c:layout>
                <c:manualLayout>
                  <c:x val="-0.18125784005314249"/>
                  <c:y val="9.942638623326960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E06-413D-A009-EB1291EFFC98}"/>
                </c:ext>
              </c:extLst>
            </c:dLbl>
            <c:dLbl>
              <c:idx val="5"/>
              <c:layout>
                <c:manualLayout>
                  <c:x val="-0.22460210615280699"/>
                  <c:y val="3.824091778202676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E06-413D-A009-EB1291EFFC9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i-FI"/>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'Rakentaminen SK1'!$E$4:$E$9</c:f>
              <c:strCache>
                <c:ptCount val="6"/>
                <c:pt idx="0">
                  <c:v>Valtiolle</c:v>
                </c:pt>
                <c:pt idx="1">
                  <c:v>Kunnille</c:v>
                </c:pt>
                <c:pt idx="2">
                  <c:v>Muut maksut  (työntekijä &amp; työnantaja</c:v>
                </c:pt>
                <c:pt idx="3">
                  <c:v>Säästäminen</c:v>
                </c:pt>
                <c:pt idx="4">
                  <c:v>Kulutus, tuottajille</c:v>
                </c:pt>
                <c:pt idx="5">
                  <c:v>Kulutus, maksettu alv.</c:v>
                </c:pt>
              </c:strCache>
            </c:strRef>
          </c:cat>
          <c:val>
            <c:numRef>
              <c:f>'Rakentaminen SK1'!$G$4:$G$9</c:f>
              <c:numCache>
                <c:formatCode>_-* #\ ##0.0_-;\-* #\ ##0.0_-;_-* "-"??_-;_-@_-</c:formatCode>
                <c:ptCount val="6"/>
                <c:pt idx="0">
                  <c:v>21.110031717096277</c:v>
                </c:pt>
                <c:pt idx="1">
                  <c:v>10.424892855064011</c:v>
                </c:pt>
                <c:pt idx="2">
                  <c:v>66.232277199172884</c:v>
                </c:pt>
                <c:pt idx="3">
                  <c:v>13.521460933412762</c:v>
                </c:pt>
                <c:pt idx="4">
                  <c:v>104.83972373164558</c:v>
                </c:pt>
                <c:pt idx="5">
                  <c:v>15.454893277510884</c:v>
                </c:pt>
              </c:numCache>
            </c:numRef>
          </c:val>
          <c:extLst>
            <c:ext xmlns:c16="http://schemas.microsoft.com/office/drawing/2014/chart" uri="{C3380CC4-5D6E-409C-BE32-E72D297353CC}">
              <c16:uniqueId val="{0000000C-3E06-413D-A009-EB1291EFFC98}"/>
            </c:ext>
          </c:extLst>
        </c:ser>
        <c:dLbls>
          <c:showLegendKey val="0"/>
          <c:showVal val="0"/>
          <c:showCatName val="0"/>
          <c:showSerName val="0"/>
          <c:showPercent val="0"/>
          <c:showBubbleSize val="0"/>
          <c:showLeaderLines val="1"/>
        </c:dLbls>
        <c:firstSliceAng val="0"/>
        <c:holeSize val="75"/>
      </c:doughnutChart>
    </c:plotArea>
    <c:plotVisOnly val="1"/>
    <c:dispBlanksAs val="gap"/>
    <c:showDLblsOverMax val="0"/>
    <c:extLst/>
  </c:chart>
  <c:txPr>
    <a:bodyPr/>
    <a:lstStyle/>
    <a:p>
      <a:pPr>
        <a:defRPr>
          <a:solidFill>
            <a:schemeClr val="tx1"/>
          </a:solidFill>
        </a:defRPr>
      </a:pPr>
      <a:endParaRPr lang="fi-FI"/>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400" b="1" i="0" u="none" strike="noStrike" kern="1200" spc="0" baseline="0" dirty="0" err="1">
                <a:solidFill>
                  <a:srgbClr val="000000"/>
                </a:solidFill>
              </a:rPr>
              <a:t>Palkat</a:t>
            </a:r>
            <a:r>
              <a:rPr lang="en-US" sz="1400" b="1" i="0" u="none" strike="noStrike" kern="1200" spc="0" baseline="0" dirty="0">
                <a:solidFill>
                  <a:srgbClr val="000000"/>
                </a:solidFill>
              </a:rPr>
              <a:t>, </a:t>
            </a:r>
            <a:r>
              <a:rPr lang="en-US" sz="1400" b="1" i="0" u="none" strike="noStrike" kern="1200" spc="0" baseline="0" dirty="0" err="1">
                <a:solidFill>
                  <a:srgbClr val="000000"/>
                </a:solidFill>
              </a:rPr>
              <a:t>tuotantovaihe</a:t>
            </a:r>
            <a:r>
              <a:rPr lang="en-US" sz="1400" b="1" i="0" u="none" strike="noStrike" kern="1200" spc="0" baseline="0" dirty="0">
                <a:solidFill>
                  <a:srgbClr val="000000"/>
                </a:solidFill>
              </a:rPr>
              <a:t> </a:t>
            </a:r>
            <a:r>
              <a:rPr lang="en-US" sz="1400" b="1" i="0" u="none" strike="noStrike" kern="1200" spc="0" baseline="0" dirty="0" err="1">
                <a:solidFill>
                  <a:srgbClr val="000000"/>
                </a:solidFill>
              </a:rPr>
              <a:t>milj</a:t>
            </a:r>
            <a:r>
              <a:rPr lang="en-US" sz="1400" b="1" i="0" u="none" strike="noStrike" kern="1200" spc="0" baseline="0" dirty="0">
                <a:solidFill>
                  <a:srgbClr val="000000"/>
                </a:solidFill>
              </a:rPr>
              <a:t>. </a:t>
            </a:r>
            <a:r>
              <a:rPr lang="en-US" sz="1400" b="1" i="0" u="none" strike="noStrike" kern="1200" spc="0" baseline="0" dirty="0" err="1">
                <a:solidFill>
                  <a:srgbClr val="000000"/>
                </a:solidFill>
              </a:rPr>
              <a:t>euroa</a:t>
            </a:r>
            <a:r>
              <a:rPr lang="en-US" sz="1400" b="1" i="0" u="none" strike="noStrike" kern="1200" spc="0" baseline="0" dirty="0">
                <a:solidFill>
                  <a:srgbClr val="000000"/>
                </a:solidFill>
              </a:rPr>
              <a:t>, SK1 per </a:t>
            </a:r>
            <a:r>
              <a:rPr lang="en-US" sz="1400" b="1" i="0" u="none" strike="noStrike" kern="1200" spc="0" baseline="0" dirty="0" err="1">
                <a:solidFill>
                  <a:srgbClr val="000000"/>
                </a:solidFill>
              </a:rPr>
              <a:t>vuosi</a:t>
            </a:r>
            <a:endParaRPr lang="en-US" sz="1400" b="1" i="0" u="none" strike="noStrike" kern="1200" spc="0" baseline="0" dirty="0">
              <a:solidFill>
                <a:srgbClr val="000000"/>
              </a:solidFill>
            </a:endParaRPr>
          </a:p>
        </c:rich>
      </c:tx>
      <c:overlay val="0"/>
      <c:spPr>
        <a:noFill/>
        <a:ln>
          <a:noFill/>
        </a:ln>
        <a:effectLst/>
      </c:spPr>
    </c:title>
    <c:autoTitleDeleted val="0"/>
    <c:plotArea>
      <c:layout/>
      <c:doughnutChart>
        <c:varyColors val="1"/>
        <c:ser>
          <c:idx val="0"/>
          <c:order val="0"/>
          <c:tx>
            <c:strRef>
              <c:f>'Tuotanto SK1'!$G$3</c:f>
              <c:strCache>
                <c:ptCount val="1"/>
                <c:pt idx="0">
                  <c:v>Maksetut palkat</c:v>
                </c:pt>
              </c:strCache>
            </c:strRef>
          </c:tx>
          <c:dPt>
            <c:idx val="0"/>
            <c:bubble3D val="0"/>
            <c:spPr>
              <a:solidFill>
                <a:schemeClr val="bg2">
                  <a:lumMod val="40000"/>
                  <a:lumOff val="60000"/>
                </a:schemeClr>
              </a:solidFill>
              <a:ln w="19050">
                <a:solidFill>
                  <a:schemeClr val="lt1"/>
                </a:solidFill>
              </a:ln>
              <a:effectLst/>
            </c:spPr>
            <c:extLst>
              <c:ext xmlns:c16="http://schemas.microsoft.com/office/drawing/2014/chart" uri="{C3380CC4-5D6E-409C-BE32-E72D297353CC}">
                <c16:uniqueId val="{00000001-2FFB-4FC9-9B36-18CE0F89BAC3}"/>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2FFB-4FC9-9B36-18CE0F89BAC3}"/>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2FFB-4FC9-9B36-18CE0F89BAC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FFB-4FC9-9B36-18CE0F89BAC3}"/>
              </c:ext>
            </c:extLst>
          </c:dPt>
          <c:dPt>
            <c:idx val="4"/>
            <c:bubble3D val="0"/>
            <c:spPr>
              <a:solidFill>
                <a:srgbClr val="0070C0"/>
              </a:solidFill>
              <a:ln w="19050">
                <a:solidFill>
                  <a:schemeClr val="lt1"/>
                </a:solidFill>
              </a:ln>
              <a:effectLst/>
            </c:spPr>
            <c:extLst>
              <c:ext xmlns:c16="http://schemas.microsoft.com/office/drawing/2014/chart" uri="{C3380CC4-5D6E-409C-BE32-E72D297353CC}">
                <c16:uniqueId val="{00000009-2FFB-4FC9-9B36-18CE0F89BAC3}"/>
              </c:ext>
            </c:extLst>
          </c:dPt>
          <c:dPt>
            <c:idx val="5"/>
            <c:bubble3D val="0"/>
            <c:spPr>
              <a:solidFill>
                <a:srgbClr val="002060"/>
              </a:solidFill>
              <a:ln w="19050">
                <a:solidFill>
                  <a:schemeClr val="lt1"/>
                </a:solidFill>
              </a:ln>
              <a:effectLst/>
            </c:spPr>
            <c:extLst>
              <c:ext xmlns:c16="http://schemas.microsoft.com/office/drawing/2014/chart" uri="{C3380CC4-5D6E-409C-BE32-E72D297353CC}">
                <c16:uniqueId val="{0000000B-2FFB-4FC9-9B36-18CE0F89BAC3}"/>
              </c:ext>
            </c:extLst>
          </c:dPt>
          <c:dLbls>
            <c:dLbl>
              <c:idx val="0"/>
              <c:layout>
                <c:manualLayout>
                  <c:x val="0.19898958527573252"/>
                  <c:y val="-8.7954110898661564E-2"/>
                </c:manualLayout>
              </c:layout>
              <c:showLegendKey val="0"/>
              <c:showVal val="1"/>
              <c:showCatName val="1"/>
              <c:showSerName val="0"/>
              <c:showPercent val="0"/>
              <c:showBubbleSize val="0"/>
              <c:extLst>
                <c:ext xmlns:c15="http://schemas.microsoft.com/office/drawing/2012/chart" uri="{CE6537A1-D6FC-4f65-9D91-7224C49458BB}">
                  <c15:layout>
                    <c:manualLayout>
                      <c:w val="0.24319096329451173"/>
                      <c:h val="9.5372848948374764E-2"/>
                    </c:manualLayout>
                  </c15:layout>
                </c:ext>
                <c:ext xmlns:c16="http://schemas.microsoft.com/office/drawing/2014/chart" uri="{C3380CC4-5D6E-409C-BE32-E72D297353CC}">
                  <c16:uniqueId val="{00000001-2FFB-4FC9-9B36-18CE0F89BAC3}"/>
                </c:ext>
              </c:extLst>
            </c:dLbl>
            <c:dLbl>
              <c:idx val="1"/>
              <c:layout>
                <c:manualLayout>
                  <c:x val="0.19406402292499023"/>
                  <c:y val="-4.9713193116634802E-2"/>
                </c:manualLayout>
              </c:layout>
              <c:showLegendKey val="0"/>
              <c:showVal val="1"/>
              <c:showCatName val="1"/>
              <c:showSerName val="0"/>
              <c:showPercent val="0"/>
              <c:showBubbleSize val="0"/>
              <c:extLst>
                <c:ext xmlns:c15="http://schemas.microsoft.com/office/drawing/2012/chart" uri="{CE6537A1-D6FC-4f65-9D91-7224C49458BB}">
                  <c15:layout>
                    <c:manualLayout>
                      <c:w val="0.22421784077296134"/>
                      <c:h val="9.5372848948374764E-2"/>
                    </c:manualLayout>
                  </c15:layout>
                </c:ext>
                <c:ext xmlns:c16="http://schemas.microsoft.com/office/drawing/2014/chart" uri="{C3380CC4-5D6E-409C-BE32-E72D297353CC}">
                  <c16:uniqueId val="{00000003-2FFB-4FC9-9B36-18CE0F89BAC3}"/>
                </c:ext>
              </c:extLst>
            </c:dLbl>
            <c:dLbl>
              <c:idx val="2"/>
              <c:layout>
                <c:manualLayout>
                  <c:x val="0.18322803396676363"/>
                  <c:y val="-1.5296367112810778E-2"/>
                </c:manualLayout>
              </c:layout>
              <c:showLegendKey val="0"/>
              <c:showVal val="1"/>
              <c:showCatName val="1"/>
              <c:showSerName val="0"/>
              <c:showPercent val="0"/>
              <c:showBubbleSize val="0"/>
              <c:extLst>
                <c:ext xmlns:c15="http://schemas.microsoft.com/office/drawing/2012/chart" uri="{CE6537A1-D6FC-4f65-9D91-7224C49458BB}">
                  <c15:layout>
                    <c:manualLayout>
                      <c:w val="0.24060985413428904"/>
                      <c:h val="0.17927342256214149"/>
                    </c:manualLayout>
                  </c15:layout>
                </c:ext>
                <c:ext xmlns:c16="http://schemas.microsoft.com/office/drawing/2014/chart" uri="{C3380CC4-5D6E-409C-BE32-E72D297353CC}">
                  <c16:uniqueId val="{00000005-2FFB-4FC9-9B36-18CE0F89BAC3}"/>
                </c:ext>
              </c:extLst>
            </c:dLbl>
            <c:dLbl>
              <c:idx val="3"/>
              <c:layout>
                <c:manualLayout>
                  <c:x val="0.14185396178072013"/>
                  <c:y val="9.17782026768641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FFB-4FC9-9B36-18CE0F89BAC3}"/>
                </c:ext>
              </c:extLst>
            </c:dLbl>
            <c:dLbl>
              <c:idx val="4"/>
              <c:layout>
                <c:manualLayout>
                  <c:x val="-0.18125784005314249"/>
                  <c:y val="9.942638623326960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FFB-4FC9-9B36-18CE0F89BAC3}"/>
                </c:ext>
              </c:extLst>
            </c:dLbl>
            <c:dLbl>
              <c:idx val="5"/>
              <c:layout>
                <c:manualLayout>
                  <c:x val="-0.22460210615280699"/>
                  <c:y val="3.824091778202676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FFB-4FC9-9B36-18CE0F89BAC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i-FI"/>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'Tuotanto SK1'!$E$4:$E$9</c:f>
              <c:strCache>
                <c:ptCount val="6"/>
                <c:pt idx="0">
                  <c:v>Valtiolle</c:v>
                </c:pt>
                <c:pt idx="1">
                  <c:v>Kunnille</c:v>
                </c:pt>
                <c:pt idx="2">
                  <c:v>Muut maksut  (työntekijä &amp; työnantaja</c:v>
                </c:pt>
                <c:pt idx="3">
                  <c:v>Säästäminen</c:v>
                </c:pt>
                <c:pt idx="4">
                  <c:v>Kulutus, tuottajille</c:v>
                </c:pt>
                <c:pt idx="5">
                  <c:v>Kulutus, maksettu alv.</c:v>
                </c:pt>
              </c:strCache>
            </c:strRef>
          </c:cat>
          <c:val>
            <c:numRef>
              <c:f>'Tuotanto SK1'!$G$4:$G$9</c:f>
              <c:numCache>
                <c:formatCode>_-* #\ ##0.0_-;\-* #\ ##0.0_-;_-* "-"??_-;_-@_-</c:formatCode>
                <c:ptCount val="6"/>
                <c:pt idx="0">
                  <c:v>20.265631958286509</c:v>
                </c:pt>
                <c:pt idx="1">
                  <c:v>9.9956619364980792</c:v>
                </c:pt>
                <c:pt idx="2">
                  <c:v>67.410282220147536</c:v>
                </c:pt>
                <c:pt idx="3">
                  <c:v>14.222966370875421</c:v>
                </c:pt>
                <c:pt idx="4">
                  <c:v>111.41880539588982</c:v>
                </c:pt>
                <c:pt idx="5">
                  <c:v>16.424745174919437</c:v>
                </c:pt>
              </c:numCache>
            </c:numRef>
          </c:val>
          <c:extLst>
            <c:ext xmlns:c16="http://schemas.microsoft.com/office/drawing/2014/chart" uri="{C3380CC4-5D6E-409C-BE32-E72D297353CC}">
              <c16:uniqueId val="{0000000C-2FFB-4FC9-9B36-18CE0F89BAC3}"/>
            </c:ext>
          </c:extLst>
        </c:ser>
        <c:dLbls>
          <c:showLegendKey val="0"/>
          <c:showVal val="0"/>
          <c:showCatName val="0"/>
          <c:showSerName val="0"/>
          <c:showPercent val="0"/>
          <c:showBubbleSize val="0"/>
          <c:showLeaderLines val="1"/>
        </c:dLbls>
        <c:firstSliceAng val="0"/>
        <c:holeSize val="75"/>
      </c:doughnutChart>
    </c:plotArea>
    <c:plotVisOnly val="1"/>
    <c:dispBlanksAs val="gap"/>
    <c:showDLblsOverMax val="0"/>
    <c:extLst/>
  </c:chart>
  <c:txPr>
    <a:bodyPr/>
    <a:lstStyle/>
    <a:p>
      <a:pPr>
        <a:defRPr>
          <a:solidFill>
            <a:schemeClr val="tx1"/>
          </a:solidFill>
        </a:defRPr>
      </a:pPr>
      <a:endParaRPr lang="fi-FI"/>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400" b="1" i="0" u="none" strike="noStrike" kern="1200" spc="0" baseline="0" dirty="0" err="1">
                <a:solidFill>
                  <a:srgbClr val="000000"/>
                </a:solidFill>
              </a:rPr>
              <a:t>Palkat</a:t>
            </a:r>
            <a:r>
              <a:rPr lang="en-US" sz="1400" b="1" i="0" u="none" strike="noStrike" kern="1200" spc="0" baseline="0" dirty="0">
                <a:solidFill>
                  <a:srgbClr val="000000"/>
                </a:solidFill>
              </a:rPr>
              <a:t>, </a:t>
            </a:r>
            <a:r>
              <a:rPr lang="en-US" sz="1400" b="1" i="0" u="none" strike="noStrike" kern="1200" spc="0" baseline="0" dirty="0" err="1">
                <a:solidFill>
                  <a:srgbClr val="000000"/>
                </a:solidFill>
              </a:rPr>
              <a:t>rakentamisvaihe</a:t>
            </a:r>
            <a:r>
              <a:rPr lang="en-US" sz="1400" b="1" i="0" u="none" strike="noStrike" kern="1200" spc="0" baseline="0" dirty="0">
                <a:solidFill>
                  <a:srgbClr val="000000"/>
                </a:solidFill>
              </a:rPr>
              <a:t> </a:t>
            </a:r>
            <a:r>
              <a:rPr lang="en-US" sz="1400" b="1" i="0" u="none" strike="noStrike" kern="1200" spc="0" baseline="0" dirty="0" err="1">
                <a:solidFill>
                  <a:srgbClr val="000000"/>
                </a:solidFill>
              </a:rPr>
              <a:t>milj</a:t>
            </a:r>
            <a:r>
              <a:rPr lang="en-US" sz="1400" b="1" i="0" u="none" strike="noStrike" kern="1200" spc="0" baseline="0" dirty="0">
                <a:solidFill>
                  <a:srgbClr val="000000"/>
                </a:solidFill>
              </a:rPr>
              <a:t>. </a:t>
            </a:r>
            <a:r>
              <a:rPr lang="en-US" sz="1400" b="1" i="0" u="none" strike="noStrike" kern="1200" spc="0" baseline="0" dirty="0" err="1">
                <a:solidFill>
                  <a:srgbClr val="000000"/>
                </a:solidFill>
              </a:rPr>
              <a:t>euroa</a:t>
            </a:r>
            <a:r>
              <a:rPr lang="en-US" sz="1400" b="1" i="0" u="none" strike="noStrike" kern="1200" spc="0" baseline="0" dirty="0">
                <a:solidFill>
                  <a:srgbClr val="000000"/>
                </a:solidFill>
              </a:rPr>
              <a:t>, SK2, </a:t>
            </a:r>
            <a:r>
              <a:rPr lang="en-US" sz="1400" b="1" i="0" u="none" strike="noStrike" kern="1200" spc="0" baseline="0" dirty="0" err="1">
                <a:solidFill>
                  <a:srgbClr val="000000"/>
                </a:solidFill>
              </a:rPr>
              <a:t>koko</a:t>
            </a:r>
            <a:r>
              <a:rPr lang="en-US" sz="1400" b="1" i="0" u="none" strike="noStrike" kern="1200" spc="0" baseline="0" dirty="0">
                <a:solidFill>
                  <a:srgbClr val="000000"/>
                </a:solidFill>
              </a:rPr>
              <a:t> </a:t>
            </a:r>
            <a:r>
              <a:rPr lang="en-US" sz="1400" b="1" i="0" u="none" strike="noStrike" kern="1200" spc="0" baseline="0" dirty="0" err="1">
                <a:solidFill>
                  <a:srgbClr val="000000"/>
                </a:solidFill>
              </a:rPr>
              <a:t>vaihe</a:t>
            </a:r>
            <a:endParaRPr lang="en-US" sz="1400" b="1" i="0" u="none" strike="noStrike" kern="1200" spc="0" baseline="0" dirty="0">
              <a:solidFill>
                <a:srgbClr val="000000"/>
              </a:solidFill>
            </a:endParaRPr>
          </a:p>
        </c:rich>
      </c:tx>
      <c:overlay val="0"/>
      <c:spPr>
        <a:noFill/>
        <a:ln>
          <a:noFill/>
        </a:ln>
        <a:effectLst/>
      </c:spPr>
    </c:title>
    <c:autoTitleDeleted val="0"/>
    <c:plotArea>
      <c:layout/>
      <c:doughnutChart>
        <c:varyColors val="1"/>
        <c:ser>
          <c:idx val="0"/>
          <c:order val="0"/>
          <c:tx>
            <c:strRef>
              <c:f>'Rakentaminen SK2'!$G$3</c:f>
              <c:strCache>
                <c:ptCount val="1"/>
                <c:pt idx="0">
                  <c:v>Maksetut palkat</c:v>
                </c:pt>
              </c:strCache>
            </c:strRef>
          </c:tx>
          <c:dPt>
            <c:idx val="0"/>
            <c:bubble3D val="0"/>
            <c:spPr>
              <a:solidFill>
                <a:schemeClr val="bg2">
                  <a:lumMod val="40000"/>
                  <a:lumOff val="60000"/>
                </a:schemeClr>
              </a:solidFill>
              <a:ln w="19050">
                <a:solidFill>
                  <a:schemeClr val="lt1"/>
                </a:solidFill>
              </a:ln>
              <a:effectLst/>
            </c:spPr>
            <c:extLst>
              <c:ext xmlns:c16="http://schemas.microsoft.com/office/drawing/2014/chart" uri="{C3380CC4-5D6E-409C-BE32-E72D297353CC}">
                <c16:uniqueId val="{00000001-9F8F-4795-9961-56FD8A2AB10E}"/>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9F8F-4795-9961-56FD8A2AB10E}"/>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F8F-4795-9961-56FD8A2AB10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F8F-4795-9961-56FD8A2AB10E}"/>
              </c:ext>
            </c:extLst>
          </c:dPt>
          <c:dPt>
            <c:idx val="4"/>
            <c:bubble3D val="0"/>
            <c:spPr>
              <a:solidFill>
                <a:srgbClr val="0070C0"/>
              </a:solidFill>
              <a:ln w="19050">
                <a:solidFill>
                  <a:schemeClr val="lt1"/>
                </a:solidFill>
              </a:ln>
              <a:effectLst/>
            </c:spPr>
            <c:extLst>
              <c:ext xmlns:c16="http://schemas.microsoft.com/office/drawing/2014/chart" uri="{C3380CC4-5D6E-409C-BE32-E72D297353CC}">
                <c16:uniqueId val="{00000009-9F8F-4795-9961-56FD8A2AB10E}"/>
              </c:ext>
            </c:extLst>
          </c:dPt>
          <c:dPt>
            <c:idx val="5"/>
            <c:bubble3D val="0"/>
            <c:spPr>
              <a:solidFill>
                <a:srgbClr val="002060"/>
              </a:solidFill>
              <a:ln w="19050">
                <a:solidFill>
                  <a:schemeClr val="lt1"/>
                </a:solidFill>
              </a:ln>
              <a:effectLst/>
            </c:spPr>
            <c:extLst>
              <c:ext xmlns:c16="http://schemas.microsoft.com/office/drawing/2014/chart" uri="{C3380CC4-5D6E-409C-BE32-E72D297353CC}">
                <c16:uniqueId val="{0000000B-9F8F-4795-9961-56FD8A2AB10E}"/>
              </c:ext>
            </c:extLst>
          </c:dPt>
          <c:dLbls>
            <c:dLbl>
              <c:idx val="0"/>
              <c:layout>
                <c:manualLayout>
                  <c:x val="0.19898958527573252"/>
                  <c:y val="-8.7954110898661564E-2"/>
                </c:manualLayout>
              </c:layout>
              <c:showLegendKey val="0"/>
              <c:showVal val="1"/>
              <c:showCatName val="1"/>
              <c:showSerName val="0"/>
              <c:showPercent val="0"/>
              <c:showBubbleSize val="0"/>
              <c:extLst>
                <c:ext xmlns:c15="http://schemas.microsoft.com/office/drawing/2012/chart" uri="{CE6537A1-D6FC-4f65-9D91-7224C49458BB}">
                  <c15:layout>
                    <c:manualLayout>
                      <c:w val="0.24319096329451173"/>
                      <c:h val="9.5372848948374764E-2"/>
                    </c:manualLayout>
                  </c15:layout>
                </c:ext>
                <c:ext xmlns:c16="http://schemas.microsoft.com/office/drawing/2014/chart" uri="{C3380CC4-5D6E-409C-BE32-E72D297353CC}">
                  <c16:uniqueId val="{00000001-9F8F-4795-9961-56FD8A2AB10E}"/>
                </c:ext>
              </c:extLst>
            </c:dLbl>
            <c:dLbl>
              <c:idx val="1"/>
              <c:layout>
                <c:manualLayout>
                  <c:x val="0.19406402292499023"/>
                  <c:y val="-4.9713193116634802E-2"/>
                </c:manualLayout>
              </c:layout>
              <c:showLegendKey val="0"/>
              <c:showVal val="1"/>
              <c:showCatName val="1"/>
              <c:showSerName val="0"/>
              <c:showPercent val="0"/>
              <c:showBubbleSize val="0"/>
              <c:extLst>
                <c:ext xmlns:c15="http://schemas.microsoft.com/office/drawing/2012/chart" uri="{CE6537A1-D6FC-4f65-9D91-7224C49458BB}">
                  <c15:layout>
                    <c:manualLayout>
                      <c:w val="0.22421784077296134"/>
                      <c:h val="9.5372848948374764E-2"/>
                    </c:manualLayout>
                  </c15:layout>
                </c:ext>
                <c:ext xmlns:c16="http://schemas.microsoft.com/office/drawing/2014/chart" uri="{C3380CC4-5D6E-409C-BE32-E72D297353CC}">
                  <c16:uniqueId val="{00000003-9F8F-4795-9961-56FD8A2AB10E}"/>
                </c:ext>
              </c:extLst>
            </c:dLbl>
            <c:dLbl>
              <c:idx val="2"/>
              <c:layout>
                <c:manualLayout>
                  <c:x val="0.18322803396676363"/>
                  <c:y val="-1.5296367112810778E-2"/>
                </c:manualLayout>
              </c:layout>
              <c:showLegendKey val="0"/>
              <c:showVal val="1"/>
              <c:showCatName val="1"/>
              <c:showSerName val="0"/>
              <c:showPercent val="0"/>
              <c:showBubbleSize val="0"/>
              <c:extLst>
                <c:ext xmlns:c15="http://schemas.microsoft.com/office/drawing/2012/chart" uri="{CE6537A1-D6FC-4f65-9D91-7224C49458BB}">
                  <c15:layout>
                    <c:manualLayout>
                      <c:w val="0.24060985413428904"/>
                      <c:h val="0.17927342256214149"/>
                    </c:manualLayout>
                  </c15:layout>
                </c:ext>
                <c:ext xmlns:c16="http://schemas.microsoft.com/office/drawing/2014/chart" uri="{C3380CC4-5D6E-409C-BE32-E72D297353CC}">
                  <c16:uniqueId val="{00000005-9F8F-4795-9961-56FD8A2AB10E}"/>
                </c:ext>
              </c:extLst>
            </c:dLbl>
            <c:dLbl>
              <c:idx val="3"/>
              <c:layout>
                <c:manualLayout>
                  <c:x val="0.14185396178072013"/>
                  <c:y val="9.17782026768641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F8F-4795-9961-56FD8A2AB10E}"/>
                </c:ext>
              </c:extLst>
            </c:dLbl>
            <c:dLbl>
              <c:idx val="4"/>
              <c:layout>
                <c:manualLayout>
                  <c:x val="-0.18125784005314249"/>
                  <c:y val="9.942638623326960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F8F-4795-9961-56FD8A2AB10E}"/>
                </c:ext>
              </c:extLst>
            </c:dLbl>
            <c:dLbl>
              <c:idx val="5"/>
              <c:layout>
                <c:manualLayout>
                  <c:x val="-0.22460210615280699"/>
                  <c:y val="3.824091778202676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F8F-4795-9961-56FD8A2AB10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i-FI"/>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'Rakentaminen SK1'!$E$4:$E$9</c:f>
              <c:strCache>
                <c:ptCount val="6"/>
                <c:pt idx="0">
                  <c:v>Valtiolle</c:v>
                </c:pt>
                <c:pt idx="1">
                  <c:v>Kunnille</c:v>
                </c:pt>
                <c:pt idx="2">
                  <c:v>Muut maksut  (työntekijä &amp; työnantaja</c:v>
                </c:pt>
                <c:pt idx="3">
                  <c:v>Säästäminen</c:v>
                </c:pt>
                <c:pt idx="4">
                  <c:v>Kulutus, tuottajille</c:v>
                </c:pt>
                <c:pt idx="5">
                  <c:v>Kulutus, maksettu alv.</c:v>
                </c:pt>
              </c:strCache>
            </c:strRef>
          </c:cat>
          <c:val>
            <c:numRef>
              <c:f>'Rakentaminen SK2'!$G$4:$G$9</c:f>
              <c:numCache>
                <c:formatCode>_-* #\ ##0.0_-;\-* #\ ##0.0_-;_-* "-"??_-;_-@_-</c:formatCode>
                <c:ptCount val="6"/>
                <c:pt idx="0">
                  <c:v>42.225125093283005</c:v>
                </c:pt>
                <c:pt idx="1">
                  <c:v>20.852476458342473</c:v>
                </c:pt>
                <c:pt idx="2">
                  <c:v>132.48802015570109</c:v>
                </c:pt>
                <c:pt idx="3">
                  <c:v>27.048044972313956</c:v>
                </c:pt>
                <c:pt idx="4">
                  <c:v>209.71963167765321</c:v>
                </c:pt>
                <c:pt idx="5">
                  <c:v>30.915710290055596</c:v>
                </c:pt>
              </c:numCache>
            </c:numRef>
          </c:val>
          <c:extLst>
            <c:ext xmlns:c16="http://schemas.microsoft.com/office/drawing/2014/chart" uri="{C3380CC4-5D6E-409C-BE32-E72D297353CC}">
              <c16:uniqueId val="{0000000C-9F8F-4795-9961-56FD8A2AB10E}"/>
            </c:ext>
          </c:extLst>
        </c:ser>
        <c:dLbls>
          <c:showLegendKey val="0"/>
          <c:showVal val="0"/>
          <c:showCatName val="0"/>
          <c:showSerName val="0"/>
          <c:showPercent val="0"/>
          <c:showBubbleSize val="0"/>
          <c:showLeaderLines val="1"/>
        </c:dLbls>
        <c:firstSliceAng val="0"/>
        <c:holeSize val="75"/>
      </c:doughnutChart>
    </c:plotArea>
    <c:plotVisOnly val="1"/>
    <c:dispBlanksAs val="gap"/>
    <c:showDLblsOverMax val="0"/>
    <c:extLst/>
  </c:chart>
  <c:txPr>
    <a:bodyPr/>
    <a:lstStyle/>
    <a:p>
      <a:pPr>
        <a:defRPr>
          <a:solidFill>
            <a:schemeClr val="tx1"/>
          </a:solidFill>
        </a:defRPr>
      </a:pPr>
      <a:endParaRPr lang="fi-FI"/>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1400" b="1" i="0" u="none" strike="noStrike" kern="1200" spc="0" baseline="0" dirty="0" err="1">
                <a:solidFill>
                  <a:srgbClr val="000000"/>
                </a:solidFill>
              </a:rPr>
              <a:t>Palkat</a:t>
            </a:r>
            <a:r>
              <a:rPr lang="en-US" sz="1400" b="1" i="0" u="none" strike="noStrike" kern="1200" spc="0" baseline="0" dirty="0">
                <a:solidFill>
                  <a:srgbClr val="000000"/>
                </a:solidFill>
              </a:rPr>
              <a:t>, </a:t>
            </a:r>
            <a:r>
              <a:rPr lang="en-US" sz="1400" b="1" i="0" u="none" strike="noStrike" kern="1200" spc="0" baseline="0" dirty="0" err="1">
                <a:solidFill>
                  <a:srgbClr val="000000"/>
                </a:solidFill>
              </a:rPr>
              <a:t>tuotantovaihe</a:t>
            </a:r>
            <a:r>
              <a:rPr lang="en-US" sz="1400" b="1" i="0" u="none" strike="noStrike" kern="1200" spc="0" baseline="0" dirty="0">
                <a:solidFill>
                  <a:srgbClr val="000000"/>
                </a:solidFill>
              </a:rPr>
              <a:t> </a:t>
            </a:r>
            <a:r>
              <a:rPr lang="en-US" sz="1400" b="1" i="0" u="none" strike="noStrike" kern="1200" spc="0" baseline="0" dirty="0" err="1">
                <a:solidFill>
                  <a:srgbClr val="000000"/>
                </a:solidFill>
              </a:rPr>
              <a:t>milj</a:t>
            </a:r>
            <a:r>
              <a:rPr lang="en-US" sz="1400" b="1" i="0" u="none" strike="noStrike" kern="1200" spc="0" baseline="0" dirty="0">
                <a:solidFill>
                  <a:srgbClr val="000000"/>
                </a:solidFill>
              </a:rPr>
              <a:t>. </a:t>
            </a:r>
            <a:r>
              <a:rPr lang="en-US" sz="1400" b="1" i="0" u="none" strike="noStrike" kern="1200" spc="0" baseline="0" dirty="0" err="1">
                <a:solidFill>
                  <a:srgbClr val="000000"/>
                </a:solidFill>
              </a:rPr>
              <a:t>euroa</a:t>
            </a:r>
            <a:r>
              <a:rPr lang="en-US" sz="1400" b="1" i="0" u="none" strike="noStrike" kern="1200" spc="0" baseline="0" dirty="0">
                <a:solidFill>
                  <a:srgbClr val="000000"/>
                </a:solidFill>
              </a:rPr>
              <a:t>, SK2 per </a:t>
            </a:r>
            <a:r>
              <a:rPr lang="en-US" sz="1400" b="1" i="0" u="none" strike="noStrike" kern="1200" spc="0" baseline="0" dirty="0" err="1">
                <a:solidFill>
                  <a:srgbClr val="000000"/>
                </a:solidFill>
              </a:rPr>
              <a:t>vuosi</a:t>
            </a:r>
            <a:endParaRPr lang="en-US" sz="1400" b="1" i="0" u="none" strike="noStrike" kern="1200" spc="0" baseline="0" dirty="0">
              <a:solidFill>
                <a:srgbClr val="000000"/>
              </a:solidFill>
            </a:endParaRPr>
          </a:p>
        </c:rich>
      </c:tx>
      <c:overlay val="0"/>
      <c:spPr>
        <a:noFill/>
        <a:ln>
          <a:noFill/>
        </a:ln>
        <a:effectLst/>
      </c:spPr>
    </c:title>
    <c:autoTitleDeleted val="0"/>
    <c:plotArea>
      <c:layout/>
      <c:doughnutChart>
        <c:varyColors val="1"/>
        <c:ser>
          <c:idx val="0"/>
          <c:order val="0"/>
          <c:tx>
            <c:strRef>
              <c:f>'Tuotanto SK2'!$G$3</c:f>
              <c:strCache>
                <c:ptCount val="1"/>
                <c:pt idx="0">
                  <c:v>Maksetut palkat</c:v>
                </c:pt>
              </c:strCache>
            </c:strRef>
          </c:tx>
          <c:dPt>
            <c:idx val="0"/>
            <c:bubble3D val="0"/>
            <c:spPr>
              <a:solidFill>
                <a:schemeClr val="bg2">
                  <a:lumMod val="40000"/>
                  <a:lumOff val="60000"/>
                </a:schemeClr>
              </a:solidFill>
              <a:ln w="19050">
                <a:solidFill>
                  <a:schemeClr val="lt1"/>
                </a:solidFill>
              </a:ln>
              <a:effectLst/>
            </c:spPr>
            <c:extLst>
              <c:ext xmlns:c16="http://schemas.microsoft.com/office/drawing/2014/chart" uri="{C3380CC4-5D6E-409C-BE32-E72D297353CC}">
                <c16:uniqueId val="{00000001-8AA0-4116-B765-BA5AC070E253}"/>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8AA0-4116-B765-BA5AC070E253}"/>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8AA0-4116-B765-BA5AC070E25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AA0-4116-B765-BA5AC070E253}"/>
              </c:ext>
            </c:extLst>
          </c:dPt>
          <c:dPt>
            <c:idx val="4"/>
            <c:bubble3D val="0"/>
            <c:spPr>
              <a:solidFill>
                <a:srgbClr val="0070C0"/>
              </a:solidFill>
              <a:ln w="19050">
                <a:solidFill>
                  <a:schemeClr val="lt1"/>
                </a:solidFill>
              </a:ln>
              <a:effectLst/>
            </c:spPr>
            <c:extLst>
              <c:ext xmlns:c16="http://schemas.microsoft.com/office/drawing/2014/chart" uri="{C3380CC4-5D6E-409C-BE32-E72D297353CC}">
                <c16:uniqueId val="{00000009-8AA0-4116-B765-BA5AC070E253}"/>
              </c:ext>
            </c:extLst>
          </c:dPt>
          <c:dPt>
            <c:idx val="5"/>
            <c:bubble3D val="0"/>
            <c:spPr>
              <a:solidFill>
                <a:srgbClr val="002060"/>
              </a:solidFill>
              <a:ln w="19050">
                <a:solidFill>
                  <a:schemeClr val="lt1"/>
                </a:solidFill>
              </a:ln>
              <a:effectLst/>
            </c:spPr>
            <c:extLst>
              <c:ext xmlns:c16="http://schemas.microsoft.com/office/drawing/2014/chart" uri="{C3380CC4-5D6E-409C-BE32-E72D297353CC}">
                <c16:uniqueId val="{0000000B-8AA0-4116-B765-BA5AC070E253}"/>
              </c:ext>
            </c:extLst>
          </c:dPt>
          <c:dLbls>
            <c:dLbl>
              <c:idx val="0"/>
              <c:layout>
                <c:manualLayout>
                  <c:x val="0.19898958527573252"/>
                  <c:y val="-8.7954110898661564E-2"/>
                </c:manualLayout>
              </c:layout>
              <c:showLegendKey val="0"/>
              <c:showVal val="1"/>
              <c:showCatName val="1"/>
              <c:showSerName val="0"/>
              <c:showPercent val="0"/>
              <c:showBubbleSize val="0"/>
              <c:extLst>
                <c:ext xmlns:c15="http://schemas.microsoft.com/office/drawing/2012/chart" uri="{CE6537A1-D6FC-4f65-9D91-7224C49458BB}">
                  <c15:layout>
                    <c:manualLayout>
                      <c:w val="0.24319096329451173"/>
                      <c:h val="9.5372848948374764E-2"/>
                    </c:manualLayout>
                  </c15:layout>
                </c:ext>
                <c:ext xmlns:c16="http://schemas.microsoft.com/office/drawing/2014/chart" uri="{C3380CC4-5D6E-409C-BE32-E72D297353CC}">
                  <c16:uniqueId val="{00000001-8AA0-4116-B765-BA5AC070E253}"/>
                </c:ext>
              </c:extLst>
            </c:dLbl>
            <c:dLbl>
              <c:idx val="1"/>
              <c:layout>
                <c:manualLayout>
                  <c:x val="0.19406402292499023"/>
                  <c:y val="-4.9713193116634802E-2"/>
                </c:manualLayout>
              </c:layout>
              <c:showLegendKey val="0"/>
              <c:showVal val="1"/>
              <c:showCatName val="1"/>
              <c:showSerName val="0"/>
              <c:showPercent val="0"/>
              <c:showBubbleSize val="0"/>
              <c:extLst>
                <c:ext xmlns:c15="http://schemas.microsoft.com/office/drawing/2012/chart" uri="{CE6537A1-D6FC-4f65-9D91-7224C49458BB}">
                  <c15:layout>
                    <c:manualLayout>
                      <c:w val="0.22421784077296134"/>
                      <c:h val="9.5372848948374764E-2"/>
                    </c:manualLayout>
                  </c15:layout>
                </c:ext>
                <c:ext xmlns:c16="http://schemas.microsoft.com/office/drawing/2014/chart" uri="{C3380CC4-5D6E-409C-BE32-E72D297353CC}">
                  <c16:uniqueId val="{00000003-8AA0-4116-B765-BA5AC070E253}"/>
                </c:ext>
              </c:extLst>
            </c:dLbl>
            <c:dLbl>
              <c:idx val="2"/>
              <c:layout>
                <c:manualLayout>
                  <c:x val="0.18322803396676363"/>
                  <c:y val="-1.5296367112810778E-2"/>
                </c:manualLayout>
              </c:layout>
              <c:showLegendKey val="0"/>
              <c:showVal val="1"/>
              <c:showCatName val="1"/>
              <c:showSerName val="0"/>
              <c:showPercent val="0"/>
              <c:showBubbleSize val="0"/>
              <c:extLst>
                <c:ext xmlns:c15="http://schemas.microsoft.com/office/drawing/2012/chart" uri="{CE6537A1-D6FC-4f65-9D91-7224C49458BB}">
                  <c15:layout>
                    <c:manualLayout>
                      <c:w val="0.24060985413428904"/>
                      <c:h val="0.17927342256214149"/>
                    </c:manualLayout>
                  </c15:layout>
                </c:ext>
                <c:ext xmlns:c16="http://schemas.microsoft.com/office/drawing/2014/chart" uri="{C3380CC4-5D6E-409C-BE32-E72D297353CC}">
                  <c16:uniqueId val="{00000005-8AA0-4116-B765-BA5AC070E253}"/>
                </c:ext>
              </c:extLst>
            </c:dLbl>
            <c:dLbl>
              <c:idx val="3"/>
              <c:layout>
                <c:manualLayout>
                  <c:x val="0.14185396178072013"/>
                  <c:y val="9.17782026768641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AA0-4116-B765-BA5AC070E253}"/>
                </c:ext>
              </c:extLst>
            </c:dLbl>
            <c:dLbl>
              <c:idx val="4"/>
              <c:layout>
                <c:manualLayout>
                  <c:x val="-0.18125784005314249"/>
                  <c:y val="9.942638623326960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AA0-4116-B765-BA5AC070E253}"/>
                </c:ext>
              </c:extLst>
            </c:dLbl>
            <c:dLbl>
              <c:idx val="5"/>
              <c:layout>
                <c:manualLayout>
                  <c:x val="-0.22460210615280699"/>
                  <c:y val="3.824091778202676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AA0-4116-B765-BA5AC070E25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fi-FI"/>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'Tuotanto SK2'!$E$4:$E$9</c:f>
              <c:strCache>
                <c:ptCount val="6"/>
                <c:pt idx="0">
                  <c:v>Valtiolle</c:v>
                </c:pt>
                <c:pt idx="1">
                  <c:v>Kunnille</c:v>
                </c:pt>
                <c:pt idx="2">
                  <c:v>Muut maksut  (työntekijä &amp; työnantaja</c:v>
                </c:pt>
                <c:pt idx="3">
                  <c:v>Säästäminen</c:v>
                </c:pt>
                <c:pt idx="4">
                  <c:v>Kulutus, tuottajille</c:v>
                </c:pt>
                <c:pt idx="5">
                  <c:v>Kulutus, maksettu alv.</c:v>
                </c:pt>
              </c:strCache>
            </c:strRef>
          </c:cat>
          <c:val>
            <c:numRef>
              <c:f>'Tuotanto SK2'!$G$4:$G$9</c:f>
              <c:numCache>
                <c:formatCode>_-* #\ ##0.0_-;\-* #\ ##0.0_-;_-* "-"??_-;_-@_-</c:formatCode>
                <c:ptCount val="6"/>
                <c:pt idx="0">
                  <c:v>40.733096196110544</c:v>
                </c:pt>
                <c:pt idx="1">
                  <c:v>20.076916077208658</c:v>
                </c:pt>
                <c:pt idx="2">
                  <c:v>135.25381321244035</c:v>
                </c:pt>
                <c:pt idx="3">
                  <c:v>28.527534604271338</c:v>
                </c:pt>
                <c:pt idx="4">
                  <c:v>223.45854842431541</c:v>
                </c:pt>
                <c:pt idx="5">
                  <c:v>32.941025547579308</c:v>
                </c:pt>
              </c:numCache>
            </c:numRef>
          </c:val>
          <c:extLst>
            <c:ext xmlns:c16="http://schemas.microsoft.com/office/drawing/2014/chart" uri="{C3380CC4-5D6E-409C-BE32-E72D297353CC}">
              <c16:uniqueId val="{0000000C-8AA0-4116-B765-BA5AC070E253}"/>
            </c:ext>
          </c:extLst>
        </c:ser>
        <c:dLbls>
          <c:showLegendKey val="0"/>
          <c:showVal val="0"/>
          <c:showCatName val="0"/>
          <c:showSerName val="0"/>
          <c:showPercent val="0"/>
          <c:showBubbleSize val="0"/>
          <c:showLeaderLines val="1"/>
        </c:dLbls>
        <c:firstSliceAng val="0"/>
        <c:holeSize val="75"/>
      </c:doughnutChart>
    </c:plotArea>
    <c:plotVisOnly val="1"/>
    <c:dispBlanksAs val="gap"/>
    <c:showDLblsOverMax val="0"/>
    <c:extLst/>
  </c:chart>
  <c:txPr>
    <a:bodyPr/>
    <a:lstStyle/>
    <a:p>
      <a:pPr>
        <a:defRPr>
          <a:solidFill>
            <a:schemeClr val="tx1"/>
          </a:solidFill>
        </a:defRPr>
      </a:pPr>
      <a:endParaRPr lang="fi-FI"/>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i-FI" sz="1400" b="0" i="0" u="none" strike="noStrike" kern="1200" spc="0" baseline="0" dirty="0">
                <a:solidFill>
                  <a:srgbClr val="000000"/>
                </a:solidFill>
              </a:rPr>
              <a:t>Investointivaiheen työpaikat, skenaario 1.</a:t>
            </a:r>
          </a:p>
        </c:rich>
      </c:tx>
      <c:overlay val="0"/>
      <c:spPr>
        <a:noFill/>
        <a:ln>
          <a:noFill/>
        </a:ln>
        <a:effectLst/>
      </c:spPr>
    </c:title>
    <c:autoTitleDeleted val="0"/>
    <c:plotArea>
      <c:layout/>
      <c:barChart>
        <c:barDir val="col"/>
        <c:grouping val="stacked"/>
        <c:varyColors val="0"/>
        <c:ser>
          <c:idx val="0"/>
          <c:order val="0"/>
          <c:tx>
            <c:strRef>
              <c:f>'Rakentaminen SK1'!$V$2</c:f>
              <c:strCache>
                <c:ptCount val="1"/>
                <c:pt idx="0">
                  <c:v>Suorat</c:v>
                </c:pt>
              </c:strCache>
            </c:strRef>
          </c:tx>
          <c:spPr>
            <a:solidFill>
              <a:srgbClr val="002060"/>
            </a:solidFill>
            <a:ln>
              <a:noFill/>
            </a:ln>
            <a:effectLst/>
          </c:spPr>
          <c:invertIfNegative val="0"/>
          <c:cat>
            <c:strRef>
              <c:f>'Rakentaminen SK1'!$U$27:$U$45</c:f>
              <c:strCache>
                <c:ptCount val="19"/>
                <c:pt idx="0">
                  <c:v>A Maatalous, metsätalous</c:v>
                </c:pt>
                <c:pt idx="1">
                  <c:v>B Kaivostoiminta</c:v>
                </c:pt>
                <c:pt idx="2">
                  <c:v>C Teollisuus</c:v>
                </c:pt>
                <c:pt idx="3">
                  <c:v>D Sähkö-, kaasu- ja lämpöhuolto</c:v>
                </c:pt>
                <c:pt idx="4">
                  <c:v>E Vesihuolto, viemäri- ja jätevesihuolto</c:v>
                </c:pt>
                <c:pt idx="5">
                  <c:v>F Rakentaminen</c:v>
                </c:pt>
                <c:pt idx="6">
                  <c:v>G Tukku- ja vähittäiskauppa</c:v>
                </c:pt>
                <c:pt idx="7">
                  <c:v>H Kuljetus ja varastointi</c:v>
                </c:pt>
                <c:pt idx="8">
                  <c:v>I Majoitus- ja ravitsemistoiminta</c:v>
                </c:pt>
                <c:pt idx="9">
                  <c:v>J Informaatio ja viestintä</c:v>
                </c:pt>
                <c:pt idx="10">
                  <c:v>K Rahoitus- ja vakuutustoiminta</c:v>
                </c:pt>
                <c:pt idx="11">
                  <c:v>L Kiinteistöalan toiminta</c:v>
                </c:pt>
                <c:pt idx="12">
                  <c:v>M Ammatillinen, tieteeln. ja tekn.</c:v>
                </c:pt>
                <c:pt idx="13">
                  <c:v>N Hallinto- ja tukipalvelutoiminta</c:v>
                </c:pt>
                <c:pt idx="14">
                  <c:v>O Julkinen hallinto ja maanpuolustus</c:v>
                </c:pt>
                <c:pt idx="15">
                  <c:v>P Koulutus</c:v>
                </c:pt>
                <c:pt idx="16">
                  <c:v>Q Terveys- ja sosiaalipalvelut</c:v>
                </c:pt>
                <c:pt idx="17">
                  <c:v>R Taiteet, viihde ja virkistys</c:v>
                </c:pt>
                <c:pt idx="18">
                  <c:v>S Muu palvelutoiminta</c:v>
                </c:pt>
              </c:strCache>
            </c:strRef>
          </c:cat>
          <c:val>
            <c:numRef>
              <c:f>'Rakentaminen SK1'!$V$27:$V$45</c:f>
              <c:numCache>
                <c:formatCode>0</c:formatCode>
                <c:ptCount val="19"/>
                <c:pt idx="0">
                  <c:v>0</c:v>
                </c:pt>
                <c:pt idx="1">
                  <c:v>0</c:v>
                </c:pt>
                <c:pt idx="2">
                  <c:v>402.8917017633334</c:v>
                </c:pt>
                <c:pt idx="3">
                  <c:v>1.3825446362704914</c:v>
                </c:pt>
                <c:pt idx="4">
                  <c:v>0</c:v>
                </c:pt>
                <c:pt idx="5">
                  <c:v>1090.2099664987952</c:v>
                </c:pt>
                <c:pt idx="6">
                  <c:v>0</c:v>
                </c:pt>
                <c:pt idx="7">
                  <c:v>0</c:v>
                </c:pt>
                <c:pt idx="8">
                  <c:v>0</c:v>
                </c:pt>
                <c:pt idx="9">
                  <c:v>0</c:v>
                </c:pt>
                <c:pt idx="10">
                  <c:v>0</c:v>
                </c:pt>
                <c:pt idx="11">
                  <c:v>0</c:v>
                </c:pt>
                <c:pt idx="12">
                  <c:v>503.05524356894409</c:v>
                </c:pt>
                <c:pt idx="13">
                  <c:v>0</c:v>
                </c:pt>
                <c:pt idx="14">
                  <c:v>0</c:v>
                </c:pt>
                <c:pt idx="15">
                  <c:v>0</c:v>
                </c:pt>
                <c:pt idx="16">
                  <c:v>0</c:v>
                </c:pt>
                <c:pt idx="17">
                  <c:v>0</c:v>
                </c:pt>
                <c:pt idx="18">
                  <c:v>0</c:v>
                </c:pt>
              </c:numCache>
            </c:numRef>
          </c:val>
          <c:extLst>
            <c:ext xmlns:c16="http://schemas.microsoft.com/office/drawing/2014/chart" uri="{C3380CC4-5D6E-409C-BE32-E72D297353CC}">
              <c16:uniqueId val="{00000000-037E-41D4-8F12-BC13788D1240}"/>
            </c:ext>
          </c:extLst>
        </c:ser>
        <c:ser>
          <c:idx val="1"/>
          <c:order val="1"/>
          <c:tx>
            <c:strRef>
              <c:f>'Rakentaminen SK1'!$W$2</c:f>
              <c:strCache>
                <c:ptCount val="1"/>
                <c:pt idx="0">
                  <c:v>Välilliset</c:v>
                </c:pt>
              </c:strCache>
            </c:strRef>
          </c:tx>
          <c:spPr>
            <a:solidFill>
              <a:srgbClr val="C00000"/>
            </a:solidFill>
            <a:ln>
              <a:noFill/>
            </a:ln>
            <a:effectLst/>
          </c:spPr>
          <c:invertIfNegative val="0"/>
          <c:cat>
            <c:strRef>
              <c:f>'Rakentaminen SK1'!$U$27:$U$45</c:f>
              <c:strCache>
                <c:ptCount val="19"/>
                <c:pt idx="0">
                  <c:v>A Maatalous, metsätalous</c:v>
                </c:pt>
                <c:pt idx="1">
                  <c:v>B Kaivostoiminta</c:v>
                </c:pt>
                <c:pt idx="2">
                  <c:v>C Teollisuus</c:v>
                </c:pt>
                <c:pt idx="3">
                  <c:v>D Sähkö-, kaasu- ja lämpöhuolto</c:v>
                </c:pt>
                <c:pt idx="4">
                  <c:v>E Vesihuolto, viemäri- ja jätevesihuolto</c:v>
                </c:pt>
                <c:pt idx="5">
                  <c:v>F Rakentaminen</c:v>
                </c:pt>
                <c:pt idx="6">
                  <c:v>G Tukku- ja vähittäiskauppa</c:v>
                </c:pt>
                <c:pt idx="7">
                  <c:v>H Kuljetus ja varastointi</c:v>
                </c:pt>
                <c:pt idx="8">
                  <c:v>I Majoitus- ja ravitsemistoiminta</c:v>
                </c:pt>
                <c:pt idx="9">
                  <c:v>J Informaatio ja viestintä</c:v>
                </c:pt>
                <c:pt idx="10">
                  <c:v>K Rahoitus- ja vakuutustoiminta</c:v>
                </c:pt>
                <c:pt idx="11">
                  <c:v>L Kiinteistöalan toiminta</c:v>
                </c:pt>
                <c:pt idx="12">
                  <c:v>M Ammatillinen, tieteeln. ja tekn.</c:v>
                </c:pt>
                <c:pt idx="13">
                  <c:v>N Hallinto- ja tukipalvelutoiminta</c:v>
                </c:pt>
                <c:pt idx="14">
                  <c:v>O Julkinen hallinto ja maanpuolustus</c:v>
                </c:pt>
                <c:pt idx="15">
                  <c:v>P Koulutus</c:v>
                </c:pt>
                <c:pt idx="16">
                  <c:v>Q Terveys- ja sosiaalipalvelut</c:v>
                </c:pt>
                <c:pt idx="17">
                  <c:v>R Taiteet, viihde ja virkistys</c:v>
                </c:pt>
                <c:pt idx="18">
                  <c:v>S Muu palvelutoiminta</c:v>
                </c:pt>
              </c:strCache>
            </c:strRef>
          </c:cat>
          <c:val>
            <c:numRef>
              <c:f>'Rakentaminen SK1'!$W$27:$W$45</c:f>
              <c:numCache>
                <c:formatCode>0</c:formatCode>
                <c:ptCount val="19"/>
                <c:pt idx="0">
                  <c:v>1.3934042009271492</c:v>
                </c:pt>
                <c:pt idx="1">
                  <c:v>8.9807494322281016</c:v>
                </c:pt>
                <c:pt idx="2">
                  <c:v>398.86079335891469</c:v>
                </c:pt>
                <c:pt idx="3">
                  <c:v>3.7903735046359577</c:v>
                </c:pt>
                <c:pt idx="4">
                  <c:v>13.575078405428545</c:v>
                </c:pt>
                <c:pt idx="5">
                  <c:v>209.75380917340425</c:v>
                </c:pt>
                <c:pt idx="6">
                  <c:v>171.36368347099577</c:v>
                </c:pt>
                <c:pt idx="7">
                  <c:v>73.05076318090876</c:v>
                </c:pt>
                <c:pt idx="8">
                  <c:v>13.648773944237911</c:v>
                </c:pt>
                <c:pt idx="9">
                  <c:v>33.524587222085792</c:v>
                </c:pt>
                <c:pt idx="10">
                  <c:v>12.763111691913309</c:v>
                </c:pt>
                <c:pt idx="11">
                  <c:v>6.3794397985610312</c:v>
                </c:pt>
                <c:pt idx="12">
                  <c:v>296.03222784937572</c:v>
                </c:pt>
                <c:pt idx="13">
                  <c:v>164.48177645378914</c:v>
                </c:pt>
                <c:pt idx="14">
                  <c:v>39.283923974423736</c:v>
                </c:pt>
                <c:pt idx="15">
                  <c:v>5.4413084608316646</c:v>
                </c:pt>
                <c:pt idx="16">
                  <c:v>2.6600575363462404</c:v>
                </c:pt>
                <c:pt idx="17">
                  <c:v>2.4247550984516586</c:v>
                </c:pt>
                <c:pt idx="18">
                  <c:v>7.6996830455817076</c:v>
                </c:pt>
              </c:numCache>
            </c:numRef>
          </c:val>
          <c:extLst>
            <c:ext xmlns:c16="http://schemas.microsoft.com/office/drawing/2014/chart" uri="{C3380CC4-5D6E-409C-BE32-E72D297353CC}">
              <c16:uniqueId val="{00000001-037E-41D4-8F12-BC13788D1240}"/>
            </c:ext>
          </c:extLst>
        </c:ser>
        <c:ser>
          <c:idx val="2"/>
          <c:order val="2"/>
          <c:tx>
            <c:strRef>
              <c:f>'Rakentaminen SK1'!$X$2</c:f>
              <c:strCache>
                <c:ptCount val="1"/>
                <c:pt idx="0">
                  <c:v>Kulutuksen vaikutus</c:v>
                </c:pt>
              </c:strCache>
            </c:strRef>
          </c:tx>
          <c:spPr>
            <a:solidFill>
              <a:schemeClr val="accent4"/>
            </a:solidFill>
            <a:ln>
              <a:noFill/>
            </a:ln>
            <a:effectLst/>
          </c:spPr>
          <c:invertIfNegative val="0"/>
          <c:cat>
            <c:strRef>
              <c:f>'Rakentaminen SK1'!$U$27:$U$45</c:f>
              <c:strCache>
                <c:ptCount val="19"/>
                <c:pt idx="0">
                  <c:v>A Maatalous, metsätalous</c:v>
                </c:pt>
                <c:pt idx="1">
                  <c:v>B Kaivostoiminta</c:v>
                </c:pt>
                <c:pt idx="2">
                  <c:v>C Teollisuus</c:v>
                </c:pt>
                <c:pt idx="3">
                  <c:v>D Sähkö-, kaasu- ja lämpöhuolto</c:v>
                </c:pt>
                <c:pt idx="4">
                  <c:v>E Vesihuolto, viemäri- ja jätevesihuolto</c:v>
                </c:pt>
                <c:pt idx="5">
                  <c:v>F Rakentaminen</c:v>
                </c:pt>
                <c:pt idx="6">
                  <c:v>G Tukku- ja vähittäiskauppa</c:v>
                </c:pt>
                <c:pt idx="7">
                  <c:v>H Kuljetus ja varastointi</c:v>
                </c:pt>
                <c:pt idx="8">
                  <c:v>I Majoitus- ja ravitsemistoiminta</c:v>
                </c:pt>
                <c:pt idx="9">
                  <c:v>J Informaatio ja viestintä</c:v>
                </c:pt>
                <c:pt idx="10">
                  <c:v>K Rahoitus- ja vakuutustoiminta</c:v>
                </c:pt>
                <c:pt idx="11">
                  <c:v>L Kiinteistöalan toiminta</c:v>
                </c:pt>
                <c:pt idx="12">
                  <c:v>M Ammatillinen, tieteeln. ja tekn.</c:v>
                </c:pt>
                <c:pt idx="13">
                  <c:v>N Hallinto- ja tukipalvelutoiminta</c:v>
                </c:pt>
                <c:pt idx="14">
                  <c:v>O Julkinen hallinto ja maanpuolustus</c:v>
                </c:pt>
                <c:pt idx="15">
                  <c:v>P Koulutus</c:v>
                </c:pt>
                <c:pt idx="16">
                  <c:v>Q Terveys- ja sosiaalipalvelut</c:v>
                </c:pt>
                <c:pt idx="17">
                  <c:v>R Taiteet, viihde ja virkistys</c:v>
                </c:pt>
                <c:pt idx="18">
                  <c:v>S Muu palvelutoiminta</c:v>
                </c:pt>
              </c:strCache>
            </c:strRef>
          </c:cat>
          <c:val>
            <c:numRef>
              <c:f>'Rakentaminen SK1'!$X$27:$X$45</c:f>
              <c:numCache>
                <c:formatCode>0</c:formatCode>
                <c:ptCount val="19"/>
                <c:pt idx="0">
                  <c:v>3.5598125319384901</c:v>
                </c:pt>
                <c:pt idx="1">
                  <c:v>7.5156913501105063</c:v>
                </c:pt>
                <c:pt idx="2">
                  <c:v>30.345588129056587</c:v>
                </c:pt>
                <c:pt idx="3">
                  <c:v>1.6076654687586638</c:v>
                </c:pt>
                <c:pt idx="4">
                  <c:v>53.373224680568796</c:v>
                </c:pt>
                <c:pt idx="5">
                  <c:v>16.898142019602062</c:v>
                </c:pt>
                <c:pt idx="6">
                  <c:v>33.708439064915687</c:v>
                </c:pt>
                <c:pt idx="7">
                  <c:v>27.648822715105666</c:v>
                </c:pt>
                <c:pt idx="8">
                  <c:v>3.3949466015448628</c:v>
                </c:pt>
                <c:pt idx="9">
                  <c:v>62.62457924320578</c:v>
                </c:pt>
                <c:pt idx="10">
                  <c:v>57.147772222641073</c:v>
                </c:pt>
                <c:pt idx="11">
                  <c:v>4.6120219405077414</c:v>
                </c:pt>
                <c:pt idx="12">
                  <c:v>84.733631833297167</c:v>
                </c:pt>
                <c:pt idx="13">
                  <c:v>135.09715904862981</c:v>
                </c:pt>
                <c:pt idx="14">
                  <c:v>6.963182046933726</c:v>
                </c:pt>
                <c:pt idx="15">
                  <c:v>1.4790760805819094</c:v>
                </c:pt>
                <c:pt idx="16">
                  <c:v>15.168460194566787</c:v>
                </c:pt>
                <c:pt idx="17">
                  <c:v>6.399269241918498</c:v>
                </c:pt>
                <c:pt idx="18">
                  <c:v>62.421672971865377</c:v>
                </c:pt>
              </c:numCache>
            </c:numRef>
          </c:val>
          <c:extLst>
            <c:ext xmlns:c16="http://schemas.microsoft.com/office/drawing/2014/chart" uri="{C3380CC4-5D6E-409C-BE32-E72D297353CC}">
              <c16:uniqueId val="{00000002-037E-41D4-8F12-BC13788D1240}"/>
            </c:ext>
          </c:extLst>
        </c:ser>
        <c:dLbls>
          <c:showLegendKey val="0"/>
          <c:showVal val="0"/>
          <c:showCatName val="0"/>
          <c:showSerName val="0"/>
          <c:showPercent val="0"/>
          <c:showBubbleSize val="0"/>
        </c:dLbls>
        <c:gapWidth val="150"/>
        <c:overlap val="100"/>
        <c:axId val="196390111"/>
        <c:axId val="126509663"/>
      </c:barChart>
      <c:catAx>
        <c:axId val="1963901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fi-FI"/>
          </a:p>
        </c:txPr>
        <c:crossAx val="126509663"/>
        <c:crosses val="autoZero"/>
        <c:auto val="1"/>
        <c:lblAlgn val="ctr"/>
        <c:lblOffset val="100"/>
        <c:noMultiLvlLbl val="0"/>
      </c:catAx>
      <c:valAx>
        <c:axId val="126509663"/>
        <c:scaling>
          <c:orientation val="minMax"/>
          <c:max val="2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196390111"/>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legend>
    <c:plotVisOnly val="1"/>
    <c:dispBlanksAs val="gap"/>
    <c:showDLblsOverMax val="0"/>
    <c:extLst/>
  </c:chart>
  <c:txPr>
    <a:bodyPr/>
    <a:lstStyle/>
    <a:p>
      <a:pPr>
        <a:defRPr>
          <a:solidFill>
            <a:schemeClr val="tx1"/>
          </a:solidFill>
        </a:defRPr>
      </a:pPr>
      <a:endParaRPr lang="fi-FI"/>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i-FI" sz="1400" b="0" i="0" u="none" strike="noStrike" kern="1200" spc="0" baseline="0" dirty="0">
                <a:solidFill>
                  <a:srgbClr val="000000"/>
                </a:solidFill>
              </a:rPr>
              <a:t>Tuotantovaiheen työpaikat, skenaario 2.</a:t>
            </a:r>
          </a:p>
        </c:rich>
      </c:tx>
      <c:overlay val="0"/>
      <c:spPr>
        <a:noFill/>
        <a:ln>
          <a:noFill/>
        </a:ln>
        <a:effectLst/>
      </c:spPr>
    </c:title>
    <c:autoTitleDeleted val="0"/>
    <c:plotArea>
      <c:layout/>
      <c:barChart>
        <c:barDir val="col"/>
        <c:grouping val="stacked"/>
        <c:varyColors val="0"/>
        <c:ser>
          <c:idx val="0"/>
          <c:order val="0"/>
          <c:tx>
            <c:strRef>
              <c:f>'Tuotanto SK2'!$V$2</c:f>
              <c:strCache>
                <c:ptCount val="1"/>
                <c:pt idx="0">
                  <c:v>Suorat</c:v>
                </c:pt>
              </c:strCache>
            </c:strRef>
          </c:tx>
          <c:spPr>
            <a:solidFill>
              <a:srgbClr val="002060"/>
            </a:solidFill>
            <a:ln>
              <a:noFill/>
            </a:ln>
            <a:effectLst/>
          </c:spPr>
          <c:invertIfNegative val="0"/>
          <c:cat>
            <c:strRef>
              <c:f>'Tuotanto SK2'!$U$27:$U$45</c:f>
              <c:strCache>
                <c:ptCount val="19"/>
                <c:pt idx="0">
                  <c:v>A Maatalous, metsätalous</c:v>
                </c:pt>
                <c:pt idx="1">
                  <c:v>B Kaivostoiminta</c:v>
                </c:pt>
                <c:pt idx="2">
                  <c:v>C Teollisuus</c:v>
                </c:pt>
                <c:pt idx="3">
                  <c:v>D Sähkö-, kaasu- ja lämpöhuolto</c:v>
                </c:pt>
                <c:pt idx="4">
                  <c:v>E Vesihuolto, viemäri- ja jätevesihuolto</c:v>
                </c:pt>
                <c:pt idx="5">
                  <c:v>F Rakentaminen</c:v>
                </c:pt>
                <c:pt idx="6">
                  <c:v>G Tukku- ja vähittäiskauppa</c:v>
                </c:pt>
                <c:pt idx="7">
                  <c:v>H Kuljetus ja varastointi</c:v>
                </c:pt>
                <c:pt idx="8">
                  <c:v>I Majoitus- ja ravitsemistoiminta</c:v>
                </c:pt>
                <c:pt idx="9">
                  <c:v>J Informaatio ja viestintä</c:v>
                </c:pt>
                <c:pt idx="10">
                  <c:v>K Rahoitus- ja vakuutustoiminta</c:v>
                </c:pt>
                <c:pt idx="11">
                  <c:v>L Kiinteistöalan toiminta</c:v>
                </c:pt>
                <c:pt idx="12">
                  <c:v>M Ammatillinen, tieteeln. ja tekn.</c:v>
                </c:pt>
                <c:pt idx="13">
                  <c:v>N Hallinto- ja tukipalvelutoiminta</c:v>
                </c:pt>
                <c:pt idx="14">
                  <c:v>O Julkinen hallinto ja maanpuolustus</c:v>
                </c:pt>
                <c:pt idx="15">
                  <c:v>P Koulutus</c:v>
                </c:pt>
                <c:pt idx="16">
                  <c:v>Q Terveys- ja sosiaalipalvelut</c:v>
                </c:pt>
                <c:pt idx="17">
                  <c:v>R Taiteet, viihde ja virkistys</c:v>
                </c:pt>
                <c:pt idx="18">
                  <c:v>S Muu palvelutoiminta</c:v>
                </c:pt>
              </c:strCache>
            </c:strRef>
          </c:cat>
          <c:val>
            <c:numRef>
              <c:f>'Tuotanto SK2'!$V$27:$V$45</c:f>
              <c:numCache>
                <c:formatCode>0</c:formatCode>
                <c:ptCount val="19"/>
                <c:pt idx="0">
                  <c:v>0</c:v>
                </c:pt>
                <c:pt idx="1">
                  <c:v>0</c:v>
                </c:pt>
                <c:pt idx="2">
                  <c:v>3049.4047619047615</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numCache>
            </c:numRef>
          </c:val>
          <c:extLst>
            <c:ext xmlns:c16="http://schemas.microsoft.com/office/drawing/2014/chart" uri="{C3380CC4-5D6E-409C-BE32-E72D297353CC}">
              <c16:uniqueId val="{00000000-9A6F-4FFD-8EF8-00B269DE65C2}"/>
            </c:ext>
          </c:extLst>
        </c:ser>
        <c:ser>
          <c:idx val="1"/>
          <c:order val="1"/>
          <c:tx>
            <c:strRef>
              <c:f>'Tuotanto SK2'!$W$2</c:f>
              <c:strCache>
                <c:ptCount val="1"/>
                <c:pt idx="0">
                  <c:v>Välilliset</c:v>
                </c:pt>
              </c:strCache>
            </c:strRef>
          </c:tx>
          <c:spPr>
            <a:solidFill>
              <a:srgbClr val="C00000"/>
            </a:solidFill>
            <a:ln>
              <a:noFill/>
            </a:ln>
            <a:effectLst/>
          </c:spPr>
          <c:invertIfNegative val="0"/>
          <c:cat>
            <c:strRef>
              <c:f>'Tuotanto SK2'!$U$27:$U$45</c:f>
              <c:strCache>
                <c:ptCount val="19"/>
                <c:pt idx="0">
                  <c:v>A Maatalous, metsätalous</c:v>
                </c:pt>
                <c:pt idx="1">
                  <c:v>B Kaivostoiminta</c:v>
                </c:pt>
                <c:pt idx="2">
                  <c:v>C Teollisuus</c:v>
                </c:pt>
                <c:pt idx="3">
                  <c:v>D Sähkö-, kaasu- ja lämpöhuolto</c:v>
                </c:pt>
                <c:pt idx="4">
                  <c:v>E Vesihuolto, viemäri- ja jätevesihuolto</c:v>
                </c:pt>
                <c:pt idx="5">
                  <c:v>F Rakentaminen</c:v>
                </c:pt>
                <c:pt idx="6">
                  <c:v>G Tukku- ja vähittäiskauppa</c:v>
                </c:pt>
                <c:pt idx="7">
                  <c:v>H Kuljetus ja varastointi</c:v>
                </c:pt>
                <c:pt idx="8">
                  <c:v>I Majoitus- ja ravitsemistoiminta</c:v>
                </c:pt>
                <c:pt idx="9">
                  <c:v>J Informaatio ja viestintä</c:v>
                </c:pt>
                <c:pt idx="10">
                  <c:v>K Rahoitus- ja vakuutustoiminta</c:v>
                </c:pt>
                <c:pt idx="11">
                  <c:v>L Kiinteistöalan toiminta</c:v>
                </c:pt>
                <c:pt idx="12">
                  <c:v>M Ammatillinen, tieteeln. ja tekn.</c:v>
                </c:pt>
                <c:pt idx="13">
                  <c:v>N Hallinto- ja tukipalvelutoiminta</c:v>
                </c:pt>
                <c:pt idx="14">
                  <c:v>O Julkinen hallinto ja maanpuolustus</c:v>
                </c:pt>
                <c:pt idx="15">
                  <c:v>P Koulutus</c:v>
                </c:pt>
                <c:pt idx="16">
                  <c:v>Q Terveys- ja sosiaalipalvelut</c:v>
                </c:pt>
                <c:pt idx="17">
                  <c:v>R Taiteet, viihde ja virkistys</c:v>
                </c:pt>
                <c:pt idx="18">
                  <c:v>S Muu palvelutoiminta</c:v>
                </c:pt>
              </c:strCache>
            </c:strRef>
          </c:cat>
          <c:val>
            <c:numRef>
              <c:f>'Tuotanto SK2'!$W$27:$W$45</c:f>
              <c:numCache>
                <c:formatCode>0</c:formatCode>
                <c:ptCount val="19"/>
                <c:pt idx="0">
                  <c:v>49.784709942594915</c:v>
                </c:pt>
                <c:pt idx="1">
                  <c:v>760.14579497723821</c:v>
                </c:pt>
                <c:pt idx="2">
                  <c:v>1087.6254338719386</c:v>
                </c:pt>
                <c:pt idx="3">
                  <c:v>96.561470632050202</c:v>
                </c:pt>
                <c:pt idx="4">
                  <c:v>35.971296057241226</c:v>
                </c:pt>
                <c:pt idx="5">
                  <c:v>195.74396636984355</c:v>
                </c:pt>
                <c:pt idx="6">
                  <c:v>499.21714718624571</c:v>
                </c:pt>
                <c:pt idx="7">
                  <c:v>1424.806728125408</c:v>
                </c:pt>
                <c:pt idx="8">
                  <c:v>36.27238120570923</c:v>
                </c:pt>
                <c:pt idx="9">
                  <c:v>167.51059279875466</c:v>
                </c:pt>
                <c:pt idx="10">
                  <c:v>149.28295508648176</c:v>
                </c:pt>
                <c:pt idx="11">
                  <c:v>14.255499723334772</c:v>
                </c:pt>
                <c:pt idx="12">
                  <c:v>431.96123804813584</c:v>
                </c:pt>
                <c:pt idx="13">
                  <c:v>706.98512145229415</c:v>
                </c:pt>
                <c:pt idx="14">
                  <c:v>328.16211223062999</c:v>
                </c:pt>
                <c:pt idx="15">
                  <c:v>60.307950148416651</c:v>
                </c:pt>
                <c:pt idx="16">
                  <c:v>9.0556130961201013</c:v>
                </c:pt>
                <c:pt idx="17">
                  <c:v>9.4055475291876309</c:v>
                </c:pt>
                <c:pt idx="18">
                  <c:v>37.847952186182361</c:v>
                </c:pt>
              </c:numCache>
            </c:numRef>
          </c:val>
          <c:extLst>
            <c:ext xmlns:c16="http://schemas.microsoft.com/office/drawing/2014/chart" uri="{C3380CC4-5D6E-409C-BE32-E72D297353CC}">
              <c16:uniqueId val="{00000001-9A6F-4FFD-8EF8-00B269DE65C2}"/>
            </c:ext>
          </c:extLst>
        </c:ser>
        <c:ser>
          <c:idx val="2"/>
          <c:order val="2"/>
          <c:tx>
            <c:strRef>
              <c:f>'Tuotanto SK2'!$X$2</c:f>
              <c:strCache>
                <c:ptCount val="1"/>
                <c:pt idx="0">
                  <c:v>Kulutuksen vaikutus</c:v>
                </c:pt>
              </c:strCache>
            </c:strRef>
          </c:tx>
          <c:spPr>
            <a:solidFill>
              <a:schemeClr val="accent4"/>
            </a:solidFill>
            <a:ln>
              <a:noFill/>
            </a:ln>
            <a:effectLst/>
          </c:spPr>
          <c:invertIfNegative val="0"/>
          <c:cat>
            <c:strRef>
              <c:f>'Tuotanto SK2'!$U$27:$U$45</c:f>
              <c:strCache>
                <c:ptCount val="19"/>
                <c:pt idx="0">
                  <c:v>A Maatalous, metsätalous</c:v>
                </c:pt>
                <c:pt idx="1">
                  <c:v>B Kaivostoiminta</c:v>
                </c:pt>
                <c:pt idx="2">
                  <c:v>C Teollisuus</c:v>
                </c:pt>
                <c:pt idx="3">
                  <c:v>D Sähkö-, kaasu- ja lämpöhuolto</c:v>
                </c:pt>
                <c:pt idx="4">
                  <c:v>E Vesihuolto, viemäri- ja jätevesihuolto</c:v>
                </c:pt>
                <c:pt idx="5">
                  <c:v>F Rakentaminen</c:v>
                </c:pt>
                <c:pt idx="6">
                  <c:v>G Tukku- ja vähittäiskauppa</c:v>
                </c:pt>
                <c:pt idx="7">
                  <c:v>H Kuljetus ja varastointi</c:v>
                </c:pt>
                <c:pt idx="8">
                  <c:v>I Majoitus- ja ravitsemistoiminta</c:v>
                </c:pt>
                <c:pt idx="9">
                  <c:v>J Informaatio ja viestintä</c:v>
                </c:pt>
                <c:pt idx="10">
                  <c:v>K Rahoitus- ja vakuutustoiminta</c:v>
                </c:pt>
                <c:pt idx="11">
                  <c:v>L Kiinteistöalan toiminta</c:v>
                </c:pt>
                <c:pt idx="12">
                  <c:v>M Ammatillinen, tieteeln. ja tekn.</c:v>
                </c:pt>
                <c:pt idx="13">
                  <c:v>N Hallinto- ja tukipalvelutoiminta</c:v>
                </c:pt>
                <c:pt idx="14">
                  <c:v>O Julkinen hallinto ja maanpuolustus</c:v>
                </c:pt>
                <c:pt idx="15">
                  <c:v>P Koulutus</c:v>
                </c:pt>
                <c:pt idx="16">
                  <c:v>Q Terveys- ja sosiaalipalvelut</c:v>
                </c:pt>
                <c:pt idx="17">
                  <c:v>R Taiteet, viihde ja virkistys</c:v>
                </c:pt>
                <c:pt idx="18">
                  <c:v>S Muu palvelutoiminta</c:v>
                </c:pt>
              </c:strCache>
            </c:strRef>
          </c:cat>
          <c:val>
            <c:numRef>
              <c:f>'Tuotanto SK2'!$X$27:$X$45</c:f>
              <c:numCache>
                <c:formatCode>0</c:formatCode>
                <c:ptCount val="19"/>
                <c:pt idx="0">
                  <c:v>7.5797051529583159</c:v>
                </c:pt>
                <c:pt idx="1">
                  <c:v>1.5198095206705011</c:v>
                </c:pt>
                <c:pt idx="2">
                  <c:v>56.65120144574459</c:v>
                </c:pt>
                <c:pt idx="3">
                  <c:v>23.11091087168866</c:v>
                </c:pt>
                <c:pt idx="4">
                  <c:v>22.690536127722567</c:v>
                </c:pt>
                <c:pt idx="5">
                  <c:v>81.109112929690511</c:v>
                </c:pt>
                <c:pt idx="6">
                  <c:v>158.14129778315009</c:v>
                </c:pt>
                <c:pt idx="7">
                  <c:v>82.959030509096323</c:v>
                </c:pt>
                <c:pt idx="8">
                  <c:v>13.458439034639758</c:v>
                </c:pt>
                <c:pt idx="9">
                  <c:v>110.48016926055189</c:v>
                </c:pt>
                <c:pt idx="10">
                  <c:v>80.960769669756132</c:v>
                </c:pt>
                <c:pt idx="11">
                  <c:v>45.687496926314111</c:v>
                </c:pt>
                <c:pt idx="12">
                  <c:v>132.62179381847267</c:v>
                </c:pt>
                <c:pt idx="13">
                  <c:v>351.21243934462655</c:v>
                </c:pt>
                <c:pt idx="14">
                  <c:v>45.227052980208882</c:v>
                </c:pt>
                <c:pt idx="15">
                  <c:v>8.4907464169192473</c:v>
                </c:pt>
                <c:pt idx="16">
                  <c:v>33.804195785879031</c:v>
                </c:pt>
                <c:pt idx="17">
                  <c:v>9.950398293459962</c:v>
                </c:pt>
                <c:pt idx="18">
                  <c:v>39.758558503407144</c:v>
                </c:pt>
              </c:numCache>
            </c:numRef>
          </c:val>
          <c:extLst>
            <c:ext xmlns:c16="http://schemas.microsoft.com/office/drawing/2014/chart" uri="{C3380CC4-5D6E-409C-BE32-E72D297353CC}">
              <c16:uniqueId val="{00000002-9A6F-4FFD-8EF8-00B269DE65C2}"/>
            </c:ext>
          </c:extLst>
        </c:ser>
        <c:dLbls>
          <c:showLegendKey val="0"/>
          <c:showVal val="0"/>
          <c:showCatName val="0"/>
          <c:showSerName val="0"/>
          <c:showPercent val="0"/>
          <c:showBubbleSize val="0"/>
        </c:dLbls>
        <c:gapWidth val="150"/>
        <c:overlap val="100"/>
        <c:axId val="196390111"/>
        <c:axId val="126509663"/>
      </c:barChart>
      <c:catAx>
        <c:axId val="1963901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fi-FI"/>
          </a:p>
        </c:txPr>
        <c:crossAx val="126509663"/>
        <c:crosses val="autoZero"/>
        <c:auto val="1"/>
        <c:lblAlgn val="ctr"/>
        <c:lblOffset val="100"/>
        <c:noMultiLvlLbl val="0"/>
      </c:catAx>
      <c:valAx>
        <c:axId val="12650966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196390111"/>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legend>
    <c:plotVisOnly val="1"/>
    <c:dispBlanksAs val="gap"/>
    <c:showDLblsOverMax val="0"/>
    <c:extLst/>
  </c:chart>
  <c:spPr>
    <a:solidFill>
      <a:schemeClr val="bg1"/>
    </a:solidFill>
  </c:spPr>
  <c:txPr>
    <a:bodyPr/>
    <a:lstStyle/>
    <a:p>
      <a:pPr>
        <a:defRPr>
          <a:solidFill>
            <a:schemeClr val="tx1"/>
          </a:solidFill>
        </a:defRPr>
      </a:pPr>
      <a:endParaRPr lang="fi-FI"/>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fi-FI" sz="1400" b="0" i="0" u="none" strike="noStrike" kern="1200" spc="0" baseline="0" dirty="0">
                <a:solidFill>
                  <a:srgbClr val="000000"/>
                </a:solidFill>
              </a:rPr>
              <a:t>Investointivaiheen työpaikat, skenaario 2</a:t>
            </a:r>
          </a:p>
        </c:rich>
      </c:tx>
      <c:overlay val="0"/>
      <c:spPr>
        <a:noFill/>
        <a:ln>
          <a:noFill/>
        </a:ln>
        <a:effectLst/>
      </c:spPr>
    </c:title>
    <c:autoTitleDeleted val="0"/>
    <c:plotArea>
      <c:layout/>
      <c:barChart>
        <c:barDir val="col"/>
        <c:grouping val="stacked"/>
        <c:varyColors val="0"/>
        <c:ser>
          <c:idx val="0"/>
          <c:order val="0"/>
          <c:tx>
            <c:strRef>
              <c:f>'Rakentaminen SK2'!$V$2</c:f>
              <c:strCache>
                <c:ptCount val="1"/>
                <c:pt idx="0">
                  <c:v>Suorat</c:v>
                </c:pt>
              </c:strCache>
            </c:strRef>
          </c:tx>
          <c:spPr>
            <a:solidFill>
              <a:srgbClr val="002060"/>
            </a:solidFill>
            <a:ln>
              <a:noFill/>
            </a:ln>
            <a:effectLst/>
          </c:spPr>
          <c:invertIfNegative val="0"/>
          <c:cat>
            <c:strRef>
              <c:f>'Rakentaminen SK2'!$U$27:$U$45</c:f>
              <c:strCache>
                <c:ptCount val="19"/>
                <c:pt idx="0">
                  <c:v>A Maatalous, metsätalous</c:v>
                </c:pt>
                <c:pt idx="1">
                  <c:v>B Kaivostoiminta</c:v>
                </c:pt>
                <c:pt idx="2">
                  <c:v>C Teollisuus</c:v>
                </c:pt>
                <c:pt idx="3">
                  <c:v>D Sähkö-, kaasu- ja lämpöhuolto</c:v>
                </c:pt>
                <c:pt idx="4">
                  <c:v>E Vesihuolto, viemäri- ja jätevesihuolto</c:v>
                </c:pt>
                <c:pt idx="5">
                  <c:v>F Rakentaminen</c:v>
                </c:pt>
                <c:pt idx="6">
                  <c:v>G Tukku- ja vähittäiskauppa</c:v>
                </c:pt>
                <c:pt idx="7">
                  <c:v>H Kuljetus ja varastointi</c:v>
                </c:pt>
                <c:pt idx="8">
                  <c:v>I Majoitus- ja ravitsemistoiminta</c:v>
                </c:pt>
                <c:pt idx="9">
                  <c:v>J Informaatio ja viestintä</c:v>
                </c:pt>
                <c:pt idx="10">
                  <c:v>K Rahoitus- ja vakuutustoiminta</c:v>
                </c:pt>
                <c:pt idx="11">
                  <c:v>L Kiinteistöalan toiminta</c:v>
                </c:pt>
                <c:pt idx="12">
                  <c:v>M Ammatillinen, tieteeln. ja tekn.</c:v>
                </c:pt>
                <c:pt idx="13">
                  <c:v>N Hallinto- ja tukipalvelutoiminta</c:v>
                </c:pt>
                <c:pt idx="14">
                  <c:v>O Julkinen hallinto ja maanpuolustus</c:v>
                </c:pt>
                <c:pt idx="15">
                  <c:v>P Koulutus</c:v>
                </c:pt>
                <c:pt idx="16">
                  <c:v>Q Terveys- ja sosiaalipalvelut</c:v>
                </c:pt>
                <c:pt idx="17">
                  <c:v>R Taiteet, viihde ja virkistys</c:v>
                </c:pt>
                <c:pt idx="18">
                  <c:v>S Muu palvelutoiminta</c:v>
                </c:pt>
              </c:strCache>
            </c:strRef>
          </c:cat>
          <c:val>
            <c:numRef>
              <c:f>'Rakentaminen SK2'!$V$27:$V$45</c:f>
              <c:numCache>
                <c:formatCode>0</c:formatCode>
                <c:ptCount val="19"/>
                <c:pt idx="0">
                  <c:v>0</c:v>
                </c:pt>
                <c:pt idx="1">
                  <c:v>0</c:v>
                </c:pt>
                <c:pt idx="2">
                  <c:v>805.7834035266668</c:v>
                </c:pt>
                <c:pt idx="3">
                  <c:v>2.7650892725409828</c:v>
                </c:pt>
                <c:pt idx="4">
                  <c:v>0</c:v>
                </c:pt>
                <c:pt idx="5">
                  <c:v>2180.4199329975904</c:v>
                </c:pt>
                <c:pt idx="6">
                  <c:v>0</c:v>
                </c:pt>
                <c:pt idx="7">
                  <c:v>0</c:v>
                </c:pt>
                <c:pt idx="8">
                  <c:v>0</c:v>
                </c:pt>
                <c:pt idx="9">
                  <c:v>0</c:v>
                </c:pt>
                <c:pt idx="10">
                  <c:v>0</c:v>
                </c:pt>
                <c:pt idx="11">
                  <c:v>0</c:v>
                </c:pt>
                <c:pt idx="12">
                  <c:v>1006.1104871378882</c:v>
                </c:pt>
                <c:pt idx="13">
                  <c:v>0</c:v>
                </c:pt>
                <c:pt idx="14">
                  <c:v>0</c:v>
                </c:pt>
                <c:pt idx="15">
                  <c:v>0</c:v>
                </c:pt>
                <c:pt idx="16">
                  <c:v>0</c:v>
                </c:pt>
                <c:pt idx="17">
                  <c:v>0</c:v>
                </c:pt>
                <c:pt idx="18">
                  <c:v>0</c:v>
                </c:pt>
              </c:numCache>
            </c:numRef>
          </c:val>
          <c:extLst>
            <c:ext xmlns:c16="http://schemas.microsoft.com/office/drawing/2014/chart" uri="{C3380CC4-5D6E-409C-BE32-E72D297353CC}">
              <c16:uniqueId val="{00000000-052D-4979-8E09-E40BBC1A0401}"/>
            </c:ext>
          </c:extLst>
        </c:ser>
        <c:ser>
          <c:idx val="1"/>
          <c:order val="1"/>
          <c:tx>
            <c:strRef>
              <c:f>'Rakentaminen SK2'!$W$2</c:f>
              <c:strCache>
                <c:ptCount val="1"/>
                <c:pt idx="0">
                  <c:v>Välilliset</c:v>
                </c:pt>
              </c:strCache>
            </c:strRef>
          </c:tx>
          <c:spPr>
            <a:solidFill>
              <a:srgbClr val="C00000"/>
            </a:solidFill>
            <a:ln>
              <a:noFill/>
            </a:ln>
            <a:effectLst/>
          </c:spPr>
          <c:invertIfNegative val="0"/>
          <c:cat>
            <c:strRef>
              <c:f>'Rakentaminen SK2'!$U$27:$U$45</c:f>
              <c:strCache>
                <c:ptCount val="19"/>
                <c:pt idx="0">
                  <c:v>A Maatalous, metsätalous</c:v>
                </c:pt>
                <c:pt idx="1">
                  <c:v>B Kaivostoiminta</c:v>
                </c:pt>
                <c:pt idx="2">
                  <c:v>C Teollisuus</c:v>
                </c:pt>
                <c:pt idx="3">
                  <c:v>D Sähkö-, kaasu- ja lämpöhuolto</c:v>
                </c:pt>
                <c:pt idx="4">
                  <c:v>E Vesihuolto, viemäri- ja jätevesihuolto</c:v>
                </c:pt>
                <c:pt idx="5">
                  <c:v>F Rakentaminen</c:v>
                </c:pt>
                <c:pt idx="6">
                  <c:v>G Tukku- ja vähittäiskauppa</c:v>
                </c:pt>
                <c:pt idx="7">
                  <c:v>H Kuljetus ja varastointi</c:v>
                </c:pt>
                <c:pt idx="8">
                  <c:v>I Majoitus- ja ravitsemistoiminta</c:v>
                </c:pt>
                <c:pt idx="9">
                  <c:v>J Informaatio ja viestintä</c:v>
                </c:pt>
                <c:pt idx="10">
                  <c:v>K Rahoitus- ja vakuutustoiminta</c:v>
                </c:pt>
                <c:pt idx="11">
                  <c:v>L Kiinteistöalan toiminta</c:v>
                </c:pt>
                <c:pt idx="12">
                  <c:v>M Ammatillinen, tieteeln. ja tekn.</c:v>
                </c:pt>
                <c:pt idx="13">
                  <c:v>N Hallinto- ja tukipalvelutoiminta</c:v>
                </c:pt>
                <c:pt idx="14">
                  <c:v>O Julkinen hallinto ja maanpuolustus</c:v>
                </c:pt>
                <c:pt idx="15">
                  <c:v>P Koulutus</c:v>
                </c:pt>
                <c:pt idx="16">
                  <c:v>Q Terveys- ja sosiaalipalvelut</c:v>
                </c:pt>
                <c:pt idx="17">
                  <c:v>R Taiteet, viihde ja virkistys</c:v>
                </c:pt>
                <c:pt idx="18">
                  <c:v>S Muu palvelutoiminta</c:v>
                </c:pt>
              </c:strCache>
            </c:strRef>
          </c:cat>
          <c:val>
            <c:numRef>
              <c:f>'Rakentaminen SK2'!$W$27:$W$45</c:f>
              <c:numCache>
                <c:formatCode>0</c:formatCode>
                <c:ptCount val="19"/>
                <c:pt idx="0">
                  <c:v>2.7868084018542985</c:v>
                </c:pt>
                <c:pt idx="1">
                  <c:v>17.961498864456203</c:v>
                </c:pt>
                <c:pt idx="2">
                  <c:v>797.72158671782938</c:v>
                </c:pt>
                <c:pt idx="3">
                  <c:v>7.5807470092719154</c:v>
                </c:pt>
                <c:pt idx="4">
                  <c:v>27.150156810857091</c:v>
                </c:pt>
                <c:pt idx="5">
                  <c:v>419.5076183468085</c:v>
                </c:pt>
                <c:pt idx="6">
                  <c:v>342.72736694199153</c:v>
                </c:pt>
                <c:pt idx="7">
                  <c:v>146.10152636181752</c:v>
                </c:pt>
                <c:pt idx="8">
                  <c:v>27.297547888475822</c:v>
                </c:pt>
                <c:pt idx="9">
                  <c:v>67.049174444171584</c:v>
                </c:pt>
                <c:pt idx="10">
                  <c:v>25.526223383826618</c:v>
                </c:pt>
                <c:pt idx="11">
                  <c:v>12.758879597122062</c:v>
                </c:pt>
                <c:pt idx="12">
                  <c:v>592.06445569875143</c:v>
                </c:pt>
                <c:pt idx="13">
                  <c:v>328.96355290757828</c:v>
                </c:pt>
                <c:pt idx="14">
                  <c:v>78.567847948847472</c:v>
                </c:pt>
                <c:pt idx="15">
                  <c:v>10.882616921663329</c:v>
                </c:pt>
                <c:pt idx="16">
                  <c:v>5.3201150726924809</c:v>
                </c:pt>
                <c:pt idx="17">
                  <c:v>4.8495101969033172</c:v>
                </c:pt>
                <c:pt idx="18">
                  <c:v>15.399366091163415</c:v>
                </c:pt>
              </c:numCache>
            </c:numRef>
          </c:val>
          <c:extLst>
            <c:ext xmlns:c16="http://schemas.microsoft.com/office/drawing/2014/chart" uri="{C3380CC4-5D6E-409C-BE32-E72D297353CC}">
              <c16:uniqueId val="{00000001-052D-4979-8E09-E40BBC1A0401}"/>
            </c:ext>
          </c:extLst>
        </c:ser>
        <c:ser>
          <c:idx val="2"/>
          <c:order val="2"/>
          <c:tx>
            <c:strRef>
              <c:f>'Rakentaminen SK2'!$X$2</c:f>
              <c:strCache>
                <c:ptCount val="1"/>
                <c:pt idx="0">
                  <c:v>Kulutuksen vaikutus</c:v>
                </c:pt>
              </c:strCache>
            </c:strRef>
          </c:tx>
          <c:spPr>
            <a:solidFill>
              <a:schemeClr val="accent4"/>
            </a:solidFill>
            <a:ln>
              <a:noFill/>
            </a:ln>
            <a:effectLst/>
          </c:spPr>
          <c:invertIfNegative val="0"/>
          <c:cat>
            <c:strRef>
              <c:f>'Rakentaminen SK2'!$U$27:$U$45</c:f>
              <c:strCache>
                <c:ptCount val="19"/>
                <c:pt idx="0">
                  <c:v>A Maatalous, metsätalous</c:v>
                </c:pt>
                <c:pt idx="1">
                  <c:v>B Kaivostoiminta</c:v>
                </c:pt>
                <c:pt idx="2">
                  <c:v>C Teollisuus</c:v>
                </c:pt>
                <c:pt idx="3">
                  <c:v>D Sähkö-, kaasu- ja lämpöhuolto</c:v>
                </c:pt>
                <c:pt idx="4">
                  <c:v>E Vesihuolto, viemäri- ja jätevesihuolto</c:v>
                </c:pt>
                <c:pt idx="5">
                  <c:v>F Rakentaminen</c:v>
                </c:pt>
                <c:pt idx="6">
                  <c:v>G Tukku- ja vähittäiskauppa</c:v>
                </c:pt>
                <c:pt idx="7">
                  <c:v>H Kuljetus ja varastointi</c:v>
                </c:pt>
                <c:pt idx="8">
                  <c:v>I Majoitus- ja ravitsemistoiminta</c:v>
                </c:pt>
                <c:pt idx="9">
                  <c:v>J Informaatio ja viestintä</c:v>
                </c:pt>
                <c:pt idx="10">
                  <c:v>K Rahoitus- ja vakuutustoiminta</c:v>
                </c:pt>
                <c:pt idx="11">
                  <c:v>L Kiinteistöalan toiminta</c:v>
                </c:pt>
                <c:pt idx="12">
                  <c:v>M Ammatillinen, tieteeln. ja tekn.</c:v>
                </c:pt>
                <c:pt idx="13">
                  <c:v>N Hallinto- ja tukipalvelutoiminta</c:v>
                </c:pt>
                <c:pt idx="14">
                  <c:v>O Julkinen hallinto ja maanpuolustus</c:v>
                </c:pt>
                <c:pt idx="15">
                  <c:v>P Koulutus</c:v>
                </c:pt>
                <c:pt idx="16">
                  <c:v>Q Terveys- ja sosiaalipalvelut</c:v>
                </c:pt>
                <c:pt idx="17">
                  <c:v>R Taiteet, viihde ja virkistys</c:v>
                </c:pt>
                <c:pt idx="18">
                  <c:v>S Muu palvelutoiminta</c:v>
                </c:pt>
              </c:strCache>
            </c:strRef>
          </c:cat>
          <c:val>
            <c:numRef>
              <c:f>'Rakentaminen SK2'!$X$27:$X$45</c:f>
              <c:numCache>
                <c:formatCode>0</c:formatCode>
                <c:ptCount val="19"/>
                <c:pt idx="0">
                  <c:v>7.1196250638769802</c:v>
                </c:pt>
                <c:pt idx="1">
                  <c:v>1.4275586895964392</c:v>
                </c:pt>
                <c:pt idx="2">
                  <c:v>53.212533412918745</c:v>
                </c:pt>
                <c:pt idx="3">
                  <c:v>21.708103015970494</c:v>
                </c:pt>
                <c:pt idx="4">
                  <c:v>21.31324457451862</c:v>
                </c:pt>
                <c:pt idx="5">
                  <c:v>76.185875528109563</c:v>
                </c:pt>
                <c:pt idx="6">
                  <c:v>148.54228820385094</c:v>
                </c:pt>
                <c:pt idx="7">
                  <c:v>102.57873436218036</c:v>
                </c:pt>
                <c:pt idx="8">
                  <c:v>16.143829257572065</c:v>
                </c:pt>
                <c:pt idx="9">
                  <c:v>76.998490100273926</c:v>
                </c:pt>
                <c:pt idx="10">
                  <c:v>76.046536547216121</c:v>
                </c:pt>
                <c:pt idx="11">
                  <c:v>42.914314166354387</c:v>
                </c:pt>
                <c:pt idx="12">
                  <c:v>124.57179114913198</c:v>
                </c:pt>
                <c:pt idx="13">
                  <c:v>329.89421559853747</c:v>
                </c:pt>
                <c:pt idx="14">
                  <c:v>42.481818680969738</c:v>
                </c:pt>
                <c:pt idx="15">
                  <c:v>7.9753670863210626</c:v>
                </c:pt>
                <c:pt idx="16">
                  <c:v>31.752316841429575</c:v>
                </c:pt>
                <c:pt idx="17">
                  <c:v>9.3464196371842476</c:v>
                </c:pt>
                <c:pt idx="18">
                  <c:v>37.345256037300821</c:v>
                </c:pt>
              </c:numCache>
            </c:numRef>
          </c:val>
          <c:extLst>
            <c:ext xmlns:c16="http://schemas.microsoft.com/office/drawing/2014/chart" uri="{C3380CC4-5D6E-409C-BE32-E72D297353CC}">
              <c16:uniqueId val="{00000002-052D-4979-8E09-E40BBC1A0401}"/>
            </c:ext>
          </c:extLst>
        </c:ser>
        <c:dLbls>
          <c:showLegendKey val="0"/>
          <c:showVal val="0"/>
          <c:showCatName val="0"/>
          <c:showSerName val="0"/>
          <c:showPercent val="0"/>
          <c:showBubbleSize val="0"/>
        </c:dLbls>
        <c:gapWidth val="150"/>
        <c:overlap val="100"/>
        <c:axId val="196390111"/>
        <c:axId val="126509663"/>
      </c:barChart>
      <c:catAx>
        <c:axId val="1963901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fi-FI"/>
          </a:p>
        </c:txPr>
        <c:crossAx val="126509663"/>
        <c:crosses val="autoZero"/>
        <c:auto val="1"/>
        <c:lblAlgn val="ctr"/>
        <c:lblOffset val="100"/>
        <c:noMultiLvlLbl val="0"/>
      </c:catAx>
      <c:valAx>
        <c:axId val="12650966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crossAx val="196390111"/>
        <c:crosses val="autoZero"/>
        <c:crossBetween val="between"/>
      </c:valAx>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i-FI"/>
        </a:p>
      </c:txPr>
    </c:legend>
    <c:plotVisOnly val="1"/>
    <c:dispBlanksAs val="gap"/>
    <c:showDLblsOverMax val="0"/>
    <c:extLst/>
  </c:chart>
  <c:txPr>
    <a:bodyPr/>
    <a:lstStyle/>
    <a:p>
      <a:pPr>
        <a:defRPr>
          <a:solidFill>
            <a:schemeClr val="tx1"/>
          </a:solidFill>
        </a:defRPr>
      </a:pPr>
      <a:endParaRPr lang="fi-FI"/>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fi-FI" sz="1200" b="1"/>
              <a:t>Käytön aikaiset vaikutukset talouteen per vuosi, M€</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barChart>
        <c:barDir val="bar"/>
        <c:grouping val="clustered"/>
        <c:varyColors val="0"/>
        <c:ser>
          <c:idx val="0"/>
          <c:order val="0"/>
          <c:tx>
            <c:strRef>
              <c:f>[Laskentamalli_151223.xlsx]Tuotosvaikutukset_tuotanto!$BN$22</c:f>
              <c:strCache>
                <c:ptCount val="1"/>
                <c:pt idx="0">
                  <c:v>Kokonaistuotos</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[Laskentamalli_151223.xlsx]Tuotosvaikutukset_tuotanto!$BM$23:$BM$26</c:f>
              <c:strCache>
                <c:ptCount val="4"/>
                <c:pt idx="0">
                  <c:v>Kokonaisvaikutus</c:v>
                </c:pt>
                <c:pt idx="1">
                  <c:v>Suorat vaikutukset</c:v>
                </c:pt>
                <c:pt idx="2">
                  <c:v>Välilliset vaikutukset</c:v>
                </c:pt>
                <c:pt idx="3">
                  <c:v>Kulutuksen kerrannaisvaikutukset</c:v>
                </c:pt>
              </c:strCache>
            </c:strRef>
          </c:cat>
          <c:val>
            <c:numRef>
              <c:f>[Laskentamalli_151223.xlsx]Tuotosvaikutukset_tuotanto!$BN$23:$BN$26</c:f>
              <c:numCache>
                <c:formatCode>#\ ##0.0</c:formatCode>
                <c:ptCount val="4"/>
                <c:pt idx="0">
                  <c:v>3702.5861533651332</c:v>
                </c:pt>
                <c:pt idx="1">
                  <c:v>2183.9859999999999</c:v>
                </c:pt>
                <c:pt idx="2">
                  <c:v>1406.4869839999994</c:v>
                </c:pt>
                <c:pt idx="3">
                  <c:v>112.1131693651343</c:v>
                </c:pt>
              </c:numCache>
            </c:numRef>
          </c:val>
          <c:extLst>
            <c:ext xmlns:c16="http://schemas.microsoft.com/office/drawing/2014/chart" uri="{C3380CC4-5D6E-409C-BE32-E72D297353CC}">
              <c16:uniqueId val="{00000000-47BD-4541-BFC8-B6D06E9EC7AA}"/>
            </c:ext>
          </c:extLst>
        </c:ser>
        <c:ser>
          <c:idx val="1"/>
          <c:order val="1"/>
          <c:tx>
            <c:strRef>
              <c:f>[Laskentamalli_151223.xlsx]Tuotosvaikutukset_tuotanto!$BO$22</c:f>
              <c:strCache>
                <c:ptCount val="1"/>
                <c:pt idx="0">
                  <c:v>Arvonlisäys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[Laskentamalli_151223.xlsx]Tuotosvaikutukset_tuotanto!$BM$23:$BM$26</c:f>
              <c:strCache>
                <c:ptCount val="4"/>
                <c:pt idx="0">
                  <c:v>Kokonaisvaikutus</c:v>
                </c:pt>
                <c:pt idx="1">
                  <c:v>Suorat vaikutukset</c:v>
                </c:pt>
                <c:pt idx="2">
                  <c:v>Välilliset vaikutukset</c:v>
                </c:pt>
                <c:pt idx="3">
                  <c:v>Kulutuksen kerrannaisvaikutukset</c:v>
                </c:pt>
              </c:strCache>
            </c:strRef>
          </c:cat>
          <c:val>
            <c:numRef>
              <c:f>[Laskentamalli_151223.xlsx]Tuotosvaikutukset_tuotanto!$BO$23:$BO$26</c:f>
              <c:numCache>
                <c:formatCode>#\ ##0.0</c:formatCode>
                <c:ptCount val="4"/>
                <c:pt idx="0">
                  <c:v>1261.9721097569013</c:v>
                </c:pt>
                <c:pt idx="1">
                  <c:v>646.80910994213571</c:v>
                </c:pt>
                <c:pt idx="2">
                  <c:v>556.74745828120672</c:v>
                </c:pt>
                <c:pt idx="3">
                  <c:v>58.415541533558944</c:v>
                </c:pt>
              </c:numCache>
            </c:numRef>
          </c:val>
          <c:extLst>
            <c:ext xmlns:c16="http://schemas.microsoft.com/office/drawing/2014/chart" uri="{C3380CC4-5D6E-409C-BE32-E72D297353CC}">
              <c16:uniqueId val="{00000001-47BD-4541-BFC8-B6D06E9EC7AA}"/>
            </c:ext>
          </c:extLst>
        </c:ser>
        <c:dLbls>
          <c:showLegendKey val="0"/>
          <c:showVal val="0"/>
          <c:showCatName val="0"/>
          <c:showSerName val="0"/>
          <c:showPercent val="0"/>
          <c:showBubbleSize val="0"/>
        </c:dLbls>
        <c:gapWidth val="182"/>
        <c:axId val="878766655"/>
        <c:axId val="1370847472"/>
      </c:barChart>
      <c:catAx>
        <c:axId val="87876665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fi-FI"/>
          </a:p>
        </c:txPr>
        <c:crossAx val="1370847472"/>
        <c:crosses val="autoZero"/>
        <c:auto val="1"/>
        <c:lblAlgn val="ctr"/>
        <c:lblOffset val="100"/>
        <c:noMultiLvlLbl val="0"/>
      </c:catAx>
      <c:valAx>
        <c:axId val="1370847472"/>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8787666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fi-FI" sz="1200" b="1"/>
              <a:t>Käytön aikaiset vaikutukset talouteen per vuosi, M€</a:t>
            </a:r>
          </a:p>
        </c:rich>
      </c:tx>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barChart>
        <c:barDir val="bar"/>
        <c:grouping val="clustered"/>
        <c:varyColors val="0"/>
        <c:ser>
          <c:idx val="0"/>
          <c:order val="0"/>
          <c:tx>
            <c:strRef>
              <c:f>[Laskentamalli_151223.xlsx]Tuotosvaikutukset_tuotanto!$BN$89</c:f>
              <c:strCache>
                <c:ptCount val="1"/>
                <c:pt idx="0">
                  <c:v>Kokonaistuotos</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[Laskentamalli_151223.xlsx]Tuotosvaikutukset_tuotanto!$BM$90:$BM$93</c:f>
              <c:strCache>
                <c:ptCount val="4"/>
                <c:pt idx="0">
                  <c:v>Kokonaisvaikutus</c:v>
                </c:pt>
                <c:pt idx="1">
                  <c:v>Suorat vaikutukset</c:v>
                </c:pt>
                <c:pt idx="2">
                  <c:v>Välilliset vaikutukset</c:v>
                </c:pt>
                <c:pt idx="3">
                  <c:v>Kulutuksen kerrannaisvaikutukset</c:v>
                </c:pt>
              </c:strCache>
            </c:strRef>
          </c:cat>
          <c:val>
            <c:numRef>
              <c:f>[Laskentamalli_151223.xlsx]Tuotosvaikutukset_tuotanto!$BN$90:$BN$93</c:f>
              <c:numCache>
                <c:formatCode>#\ ##0.0</c:formatCode>
                <c:ptCount val="4"/>
                <c:pt idx="0">
                  <c:v>7823.8731079975232</c:v>
                </c:pt>
                <c:pt idx="1">
                  <c:v>4622.7700000000004</c:v>
                </c:pt>
                <c:pt idx="2">
                  <c:v>2977.0638799999997</c:v>
                </c:pt>
                <c:pt idx="3">
                  <c:v>224.0392279975228</c:v>
                </c:pt>
              </c:numCache>
            </c:numRef>
          </c:val>
          <c:extLst>
            <c:ext xmlns:c16="http://schemas.microsoft.com/office/drawing/2014/chart" uri="{C3380CC4-5D6E-409C-BE32-E72D297353CC}">
              <c16:uniqueId val="{00000000-62B6-4D47-9433-BF243BDAF83F}"/>
            </c:ext>
          </c:extLst>
        </c:ser>
        <c:ser>
          <c:idx val="1"/>
          <c:order val="1"/>
          <c:tx>
            <c:strRef>
              <c:f>[Laskentamalli_151223.xlsx]Tuotosvaikutukset_tuotanto!$BO$89</c:f>
              <c:strCache>
                <c:ptCount val="1"/>
                <c:pt idx="0">
                  <c:v>Arvonlisäys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[Laskentamalli_151223.xlsx]Tuotosvaikutukset_tuotanto!$BM$90:$BM$93</c:f>
              <c:strCache>
                <c:ptCount val="4"/>
                <c:pt idx="0">
                  <c:v>Kokonaisvaikutus</c:v>
                </c:pt>
                <c:pt idx="1">
                  <c:v>Suorat vaikutukset</c:v>
                </c:pt>
                <c:pt idx="2">
                  <c:v>Välilliset vaikutukset</c:v>
                </c:pt>
                <c:pt idx="3">
                  <c:v>Kulutuksen kerrannaisvaikutukset</c:v>
                </c:pt>
              </c:strCache>
            </c:strRef>
          </c:cat>
          <c:val>
            <c:numRef>
              <c:f>[Laskentamalli_151223.xlsx]Tuotosvaikutukset_tuotanto!$BO$90:$BO$93</c:f>
              <c:numCache>
                <c:formatCode>#\ ##0.0</c:formatCode>
                <c:ptCount val="4"/>
                <c:pt idx="0">
                  <c:v>2664.2614580735699</c:v>
                </c:pt>
                <c:pt idx="1">
                  <c:v>1369.0791741188848</c:v>
                </c:pt>
                <c:pt idx="2">
                  <c:v>1178.4486932235882</c:v>
                </c:pt>
                <c:pt idx="3">
                  <c:v>116.73359073109717</c:v>
                </c:pt>
              </c:numCache>
            </c:numRef>
          </c:val>
          <c:extLst>
            <c:ext xmlns:c16="http://schemas.microsoft.com/office/drawing/2014/chart" uri="{C3380CC4-5D6E-409C-BE32-E72D297353CC}">
              <c16:uniqueId val="{00000001-62B6-4D47-9433-BF243BDAF83F}"/>
            </c:ext>
          </c:extLst>
        </c:ser>
        <c:dLbls>
          <c:showLegendKey val="0"/>
          <c:showVal val="0"/>
          <c:showCatName val="0"/>
          <c:showSerName val="0"/>
          <c:showPercent val="0"/>
          <c:showBubbleSize val="0"/>
        </c:dLbls>
        <c:gapWidth val="182"/>
        <c:axId val="878766655"/>
        <c:axId val="1370847472"/>
      </c:barChart>
      <c:catAx>
        <c:axId val="878766655"/>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fi-FI"/>
          </a:p>
        </c:txPr>
        <c:crossAx val="1370847472"/>
        <c:crosses val="autoZero"/>
        <c:auto val="1"/>
        <c:lblAlgn val="ctr"/>
        <c:lblOffset val="100"/>
        <c:noMultiLvlLbl val="0"/>
      </c:catAx>
      <c:valAx>
        <c:axId val="1370847472"/>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8787666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4"/>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900" b="0" i="0" u="none" strike="noStrike" baseline="0">
                    <a:solidFill>
                      <a:schemeClr val="tx1">
                        <a:lumMod val="65000"/>
                        <a:lumOff val="35000"/>
                      </a:schemeClr>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[Laskentamalli_151223.xlsx]Verovaikutukset!$M$65:$M$68</c:f>
              <c:strCache>
                <c:ptCount val="4"/>
                <c:pt idx="0">
                  <c:v>Tonttien vuokratuotot</c:v>
                </c:pt>
                <c:pt idx="1">
                  <c:v>Kiinteistöverot</c:v>
                </c:pt>
                <c:pt idx="2">
                  <c:v>Kunnallisvero</c:v>
                </c:pt>
                <c:pt idx="3">
                  <c:v>Tuloverot</c:v>
                </c:pt>
              </c:strCache>
            </c:strRef>
          </c:cat>
          <c:val>
            <c:numRef>
              <c:f>[Laskentamalli_151223.xlsx]Verovaikutukset!$N$65:$N$68</c:f>
              <c:numCache>
                <c:formatCode>General</c:formatCode>
                <c:ptCount val="4"/>
                <c:pt idx="0">
                  <c:v>0.64459999999999995</c:v>
                </c:pt>
                <c:pt idx="1">
                  <c:v>2.7231290666666665</c:v>
                </c:pt>
                <c:pt idx="2">
                  <c:v>10.17877346445167</c:v>
                </c:pt>
                <c:pt idx="3">
                  <c:v>20.669698335544265</c:v>
                </c:pt>
              </c:numCache>
            </c:numRef>
          </c:val>
          <c:extLst>
            <c:ext xmlns:c16="http://schemas.microsoft.com/office/drawing/2014/chart" uri="{C3380CC4-5D6E-409C-BE32-E72D297353CC}">
              <c16:uniqueId val="{00000000-83C4-4797-8141-B35318655523}"/>
            </c:ext>
          </c:extLst>
        </c:ser>
        <c:dLbls>
          <c:showLegendKey val="0"/>
          <c:showVal val="1"/>
          <c:showCatName val="0"/>
          <c:showSerName val="0"/>
          <c:showPercent val="0"/>
          <c:showBubbleSize val="0"/>
        </c:dLbls>
        <c:gapWidth val="50"/>
        <c:axId val="1854572783"/>
        <c:axId val="1856069471"/>
      </c:barChart>
      <c:catAx>
        <c:axId val="18545727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baseline="0">
                <a:solidFill>
                  <a:schemeClr val="tx1">
                    <a:lumMod val="65000"/>
                    <a:lumOff val="35000"/>
                  </a:schemeClr>
                </a:solidFill>
                <a:latin typeface="+mn-lt"/>
                <a:ea typeface="+mn-ea"/>
                <a:cs typeface="+mn-cs"/>
              </a:defRPr>
            </a:pPr>
            <a:endParaRPr lang="fi-FI"/>
          </a:p>
        </c:txPr>
        <c:crossAx val="1856069471"/>
        <c:crosses val="autoZero"/>
        <c:auto val="1"/>
        <c:lblAlgn val="ctr"/>
        <c:lblOffset val="100"/>
        <c:noMultiLvlLbl val="0"/>
      </c:catAx>
      <c:valAx>
        <c:axId val="185606947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baseline="0">
                <a:solidFill>
                  <a:schemeClr val="tx1">
                    <a:lumMod val="65000"/>
                    <a:lumOff val="35000"/>
                  </a:schemeClr>
                </a:solidFill>
                <a:latin typeface="+mn-lt"/>
                <a:ea typeface="+mn-ea"/>
                <a:cs typeface="+mn-cs"/>
              </a:defRPr>
            </a:pPr>
            <a:endParaRPr lang="fi-FI"/>
          </a:p>
        </c:txPr>
        <c:crossAx val="18545727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pPr>
      <a:endParaRPr lang="fi-FI"/>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pattFill prst="wdUpDiag">
              <a:fgClr>
                <a:schemeClr val="accent4"/>
              </a:fgClr>
              <a:bgClr>
                <a:schemeClr val="bg1"/>
              </a:bgClr>
            </a:pattFill>
            <a:ln>
              <a:noFill/>
            </a:ln>
            <a:effectLst/>
          </c:spPr>
          <c:invertIfNegative val="0"/>
          <c:dLbls>
            <c:numFmt formatCode="#,##0.0" sourceLinked="0"/>
            <c:spPr>
              <a:noFill/>
              <a:ln>
                <a:noFill/>
              </a:ln>
              <a:effectLst/>
            </c:spPr>
            <c:txPr>
              <a:bodyPr rot="0" spcFirstLastPara="1" vertOverflow="ellipsis" vert="horz" wrap="square" anchor="ctr" anchorCtr="1"/>
              <a:lstStyle/>
              <a:p>
                <a:pPr>
                  <a:defRPr sz="900" b="0" i="0" u="none" strike="noStrike" baseline="0">
                    <a:solidFill>
                      <a:schemeClr val="tx1">
                        <a:lumMod val="65000"/>
                        <a:lumOff val="35000"/>
                      </a:schemeClr>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[Laskentamalli_151223.xlsx]Verovaikutukset!$M$69:$M$70</c:f>
              <c:strCache>
                <c:ptCount val="2"/>
                <c:pt idx="0">
                  <c:v>Yhteisöverot </c:v>
                </c:pt>
                <c:pt idx="1">
                  <c:v>Arvonlisäverot</c:v>
                </c:pt>
              </c:strCache>
            </c:strRef>
          </c:cat>
          <c:val>
            <c:numRef>
              <c:f>[Laskentamalli_151223.xlsx]Verovaikutukset!$N$69:$N$70</c:f>
              <c:numCache>
                <c:formatCode>General</c:formatCode>
                <c:ptCount val="2"/>
                <c:pt idx="0">
                  <c:v>105.538354495862</c:v>
                </c:pt>
                <c:pt idx="1">
                  <c:v>264.78244500913536</c:v>
                </c:pt>
              </c:numCache>
            </c:numRef>
          </c:val>
          <c:extLst>
            <c:ext xmlns:c16="http://schemas.microsoft.com/office/drawing/2014/chart" uri="{C3380CC4-5D6E-409C-BE32-E72D297353CC}">
              <c16:uniqueId val="{00000000-06EF-40B5-8803-80FC2491C7F3}"/>
            </c:ext>
          </c:extLst>
        </c:ser>
        <c:dLbls>
          <c:showLegendKey val="0"/>
          <c:showVal val="1"/>
          <c:showCatName val="0"/>
          <c:showSerName val="0"/>
          <c:showPercent val="0"/>
          <c:showBubbleSize val="0"/>
        </c:dLbls>
        <c:gapWidth val="50"/>
        <c:axId val="1678591711"/>
        <c:axId val="1312918000"/>
      </c:barChart>
      <c:catAx>
        <c:axId val="1678591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baseline="0">
                <a:solidFill>
                  <a:schemeClr val="tx1">
                    <a:lumMod val="65000"/>
                    <a:lumOff val="35000"/>
                  </a:schemeClr>
                </a:solidFill>
                <a:latin typeface="+mn-lt"/>
                <a:ea typeface="+mn-ea"/>
                <a:cs typeface="+mn-cs"/>
              </a:defRPr>
            </a:pPr>
            <a:endParaRPr lang="fi-FI"/>
          </a:p>
        </c:txPr>
        <c:crossAx val="1312918000"/>
        <c:crosses val="autoZero"/>
        <c:auto val="1"/>
        <c:lblAlgn val="ctr"/>
        <c:lblOffset val="100"/>
        <c:noMultiLvlLbl val="0"/>
      </c:catAx>
      <c:valAx>
        <c:axId val="13129180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baseline="0">
                <a:solidFill>
                  <a:schemeClr val="tx1">
                    <a:lumMod val="65000"/>
                    <a:lumOff val="35000"/>
                  </a:schemeClr>
                </a:solidFill>
                <a:latin typeface="+mn-lt"/>
                <a:ea typeface="+mn-ea"/>
                <a:cs typeface="+mn-cs"/>
              </a:defRPr>
            </a:pPr>
            <a:endParaRPr lang="fi-FI"/>
          </a:p>
        </c:txPr>
        <c:crossAx val="16785917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pPr>
      <a:endParaRPr lang="fi-FI"/>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4"/>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900" b="0" i="0" u="none" strike="noStrike" baseline="0">
                    <a:solidFill>
                      <a:schemeClr val="tx1">
                        <a:lumMod val="65000"/>
                        <a:lumOff val="35000"/>
                      </a:schemeClr>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[Laskentamalli_151223.xlsx]Verovaikutukset!$M$77:$M$80</c:f>
              <c:strCache>
                <c:ptCount val="4"/>
                <c:pt idx="0">
                  <c:v>Tonttien vuokratuotot</c:v>
                </c:pt>
                <c:pt idx="1">
                  <c:v>Kiinteistöverot</c:v>
                </c:pt>
                <c:pt idx="2">
                  <c:v>Kunnallisvero</c:v>
                </c:pt>
                <c:pt idx="3">
                  <c:v>Tuloverot</c:v>
                </c:pt>
              </c:strCache>
            </c:strRef>
          </c:cat>
          <c:val>
            <c:numRef>
              <c:f>[Laskentamalli_151223.xlsx]Verovaikutukset!$N$77:$N$80</c:f>
              <c:numCache>
                <c:formatCode>General</c:formatCode>
                <c:ptCount val="4"/>
                <c:pt idx="0">
                  <c:v>0.98804999999999998</c:v>
                </c:pt>
                <c:pt idx="1">
                  <c:v>4.2405341333333331</c:v>
                </c:pt>
                <c:pt idx="2">
                  <c:v>20.301809542648662</c:v>
                </c:pt>
                <c:pt idx="3">
                  <c:v>41.503971092409294</c:v>
                </c:pt>
              </c:numCache>
            </c:numRef>
          </c:val>
          <c:extLst>
            <c:ext xmlns:c16="http://schemas.microsoft.com/office/drawing/2014/chart" uri="{C3380CC4-5D6E-409C-BE32-E72D297353CC}">
              <c16:uniqueId val="{00000000-98C7-4A52-8B5A-1299C19632D2}"/>
            </c:ext>
          </c:extLst>
        </c:ser>
        <c:dLbls>
          <c:showLegendKey val="0"/>
          <c:showVal val="1"/>
          <c:showCatName val="0"/>
          <c:showSerName val="0"/>
          <c:showPercent val="0"/>
          <c:showBubbleSize val="0"/>
        </c:dLbls>
        <c:gapWidth val="50"/>
        <c:axId val="1678592191"/>
        <c:axId val="1155420624"/>
      </c:barChart>
      <c:catAx>
        <c:axId val="16785921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baseline="0">
                <a:solidFill>
                  <a:schemeClr val="tx1">
                    <a:lumMod val="65000"/>
                    <a:lumOff val="35000"/>
                  </a:schemeClr>
                </a:solidFill>
                <a:latin typeface="+mn-lt"/>
                <a:ea typeface="+mn-ea"/>
                <a:cs typeface="+mn-cs"/>
              </a:defRPr>
            </a:pPr>
            <a:endParaRPr lang="fi-FI"/>
          </a:p>
        </c:txPr>
        <c:crossAx val="1155420624"/>
        <c:crosses val="autoZero"/>
        <c:auto val="1"/>
        <c:lblAlgn val="ctr"/>
        <c:lblOffset val="100"/>
        <c:noMultiLvlLbl val="0"/>
      </c:catAx>
      <c:valAx>
        <c:axId val="11554206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baseline="0">
                <a:solidFill>
                  <a:schemeClr val="tx1">
                    <a:lumMod val="65000"/>
                    <a:lumOff val="35000"/>
                  </a:schemeClr>
                </a:solidFill>
                <a:latin typeface="+mn-lt"/>
                <a:ea typeface="+mn-ea"/>
                <a:cs typeface="+mn-cs"/>
              </a:defRPr>
            </a:pPr>
            <a:endParaRPr lang="fi-FI"/>
          </a:p>
        </c:txPr>
        <c:crossAx val="16785921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pPr>
      <a:endParaRPr lang="fi-FI"/>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894393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381000" y="685800"/>
            <a:ext cx="6096000" cy="3429000"/>
          </a:xfrm>
        </p:spPr>
      </p:sp>
      <p:sp>
        <p:nvSpPr>
          <p:cNvPr id="3" name="Huomautusten paikkamerkki 2"/>
          <p:cNvSpPr>
            <a:spLocks noGrp="1"/>
          </p:cNvSpPr>
          <p:nvPr>
            <p:ph type="body" idx="1"/>
          </p:nvPr>
        </p:nvSpPr>
        <p:spPr/>
        <p:txBody>
          <a:bodyPr/>
          <a:lstStyle/>
          <a:p>
            <a:endParaRPr lang="fi-FI" dirty="0"/>
          </a:p>
        </p:txBody>
      </p:sp>
    </p:spTree>
    <p:extLst>
      <p:ext uri="{BB962C8B-B14F-4D97-AF65-F5344CB8AC3E}">
        <p14:creationId xmlns:p14="http://schemas.microsoft.com/office/powerpoint/2010/main" val="2391406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381000" y="685800"/>
            <a:ext cx="6096000" cy="3429000"/>
          </a:xfrm>
        </p:spPr>
      </p:sp>
      <p:sp>
        <p:nvSpPr>
          <p:cNvPr id="3" name="Huomautusten paikkamerkki 2"/>
          <p:cNvSpPr>
            <a:spLocks noGrp="1"/>
          </p:cNvSpPr>
          <p:nvPr>
            <p:ph type="body" idx="1"/>
          </p:nvPr>
        </p:nvSpPr>
        <p:spPr/>
        <p:txBody>
          <a:bodyPr/>
          <a:lstStyle/>
          <a:p>
            <a:endParaRPr lang="fi-FI" dirty="0"/>
          </a:p>
        </p:txBody>
      </p:sp>
    </p:spTree>
    <p:extLst>
      <p:ext uri="{BB962C8B-B14F-4D97-AF65-F5344CB8AC3E}">
        <p14:creationId xmlns:p14="http://schemas.microsoft.com/office/powerpoint/2010/main" val="1333212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381000" y="685800"/>
            <a:ext cx="6096000" cy="3429000"/>
          </a:xfrm>
        </p:spPr>
      </p:sp>
      <p:sp>
        <p:nvSpPr>
          <p:cNvPr id="3" name="Huomautusten paikkamerkki 2"/>
          <p:cNvSpPr>
            <a:spLocks noGrp="1"/>
          </p:cNvSpPr>
          <p:nvPr>
            <p:ph type="body" idx="1"/>
          </p:nvPr>
        </p:nvSpPr>
        <p:spPr/>
        <p:txBody>
          <a:bodyPr/>
          <a:lstStyle/>
          <a:p>
            <a:endParaRPr lang="fi-FI" dirty="0"/>
          </a:p>
        </p:txBody>
      </p:sp>
    </p:spTree>
    <p:extLst>
      <p:ext uri="{BB962C8B-B14F-4D97-AF65-F5344CB8AC3E}">
        <p14:creationId xmlns:p14="http://schemas.microsoft.com/office/powerpoint/2010/main" val="3188641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381000" y="685800"/>
            <a:ext cx="6096000" cy="3429000"/>
          </a:xfrm>
        </p:spPr>
      </p:sp>
      <p:sp>
        <p:nvSpPr>
          <p:cNvPr id="3" name="Huomautusten paikkamerkki 2"/>
          <p:cNvSpPr>
            <a:spLocks noGrp="1"/>
          </p:cNvSpPr>
          <p:nvPr>
            <p:ph type="body" idx="1"/>
          </p:nvPr>
        </p:nvSpPr>
        <p:spPr/>
        <p:txBody>
          <a:bodyPr/>
          <a:lstStyle/>
          <a:p>
            <a:endParaRPr lang="fi-FI" dirty="0"/>
          </a:p>
        </p:txBody>
      </p:sp>
    </p:spTree>
    <p:extLst>
      <p:ext uri="{BB962C8B-B14F-4D97-AF65-F5344CB8AC3E}">
        <p14:creationId xmlns:p14="http://schemas.microsoft.com/office/powerpoint/2010/main" val="1712757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i-FI" dirty="0"/>
          </a:p>
        </p:txBody>
      </p:sp>
    </p:spTree>
    <p:extLst>
      <p:ext uri="{BB962C8B-B14F-4D97-AF65-F5344CB8AC3E}">
        <p14:creationId xmlns:p14="http://schemas.microsoft.com/office/powerpoint/2010/main" val="1487467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2599328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emf"/><Relationship Id="rId7" Type="http://schemas.openxmlformats.org/officeDocument/2006/relationships/image" Target="../media/image17.png"/><Relationship Id="rId2" Type="http://schemas.openxmlformats.org/officeDocument/2006/relationships/image" Target="../media/image12.emf"/><Relationship Id="rId1" Type="http://schemas.openxmlformats.org/officeDocument/2006/relationships/slideMaster" Target="../slideMasters/slideMaster1.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emf"/><Relationship Id="rId7" Type="http://schemas.openxmlformats.org/officeDocument/2006/relationships/image" Target="../media/image17.png"/><Relationship Id="rId2" Type="http://schemas.openxmlformats.org/officeDocument/2006/relationships/image" Target="../media/image12.emf"/><Relationship Id="rId1" Type="http://schemas.openxmlformats.org/officeDocument/2006/relationships/slideMaster" Target="../slideMasters/slideMaster1.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1.sv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emf"/><Relationship Id="rId7" Type="http://schemas.openxmlformats.org/officeDocument/2006/relationships/image" Target="../media/image17.png"/><Relationship Id="rId2" Type="http://schemas.openxmlformats.org/officeDocument/2006/relationships/image" Target="../media/image12.emf"/><Relationship Id="rId1" Type="http://schemas.openxmlformats.org/officeDocument/2006/relationships/slideMaster" Target="../slideMasters/slideMaster2.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emf"/><Relationship Id="rId7" Type="http://schemas.openxmlformats.org/officeDocument/2006/relationships/image" Target="../media/image17.png"/><Relationship Id="rId2" Type="http://schemas.openxmlformats.org/officeDocument/2006/relationships/image" Target="../media/image12.emf"/><Relationship Id="rId1" Type="http://schemas.openxmlformats.org/officeDocument/2006/relationships/slideMaster" Target="../slideMasters/slideMaster2.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8.sv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SECTION_HEADER_1">
  <p:cSld name="1_SECTION_HEADER_1">
    <p:bg>
      <p:bgPr>
        <a:pattFill prst="pct90">
          <a:fgClr>
            <a:schemeClr val="accent6"/>
          </a:fgClr>
          <a:bgClr>
            <a:schemeClr val="bg1"/>
          </a:bgClr>
        </a:pattFill>
        <a:effectLst/>
      </p:bgPr>
    </p:bg>
    <p:spTree>
      <p:nvGrpSpPr>
        <p:cNvPr id="1" name="Shape 62"/>
        <p:cNvGrpSpPr/>
        <p:nvPr/>
      </p:nvGrpSpPr>
      <p:grpSpPr>
        <a:xfrm>
          <a:off x="0" y="0"/>
          <a:ext cx="0" cy="0"/>
          <a:chOff x="0" y="0"/>
          <a:chExt cx="0" cy="0"/>
        </a:xfrm>
      </p:grpSpPr>
      <p:pic>
        <p:nvPicPr>
          <p:cNvPr id="64" name="Google Shape;64;p10" descr="Text, logo&#10;&#10;Description automatically generated"/>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838200" y="365126"/>
            <a:ext cx="10515600" cy="71100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24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27" name="Google Shape;27;p4"/>
          <p:cNvSpPr txBox="1">
            <a:spLocks noGrp="1"/>
          </p:cNvSpPr>
          <p:nvPr>
            <p:ph type="body" idx="1"/>
          </p:nvPr>
        </p:nvSpPr>
        <p:spPr>
          <a:xfrm>
            <a:off x="838200" y="1076132"/>
            <a:ext cx="9150383" cy="5100831"/>
          </a:xfrm>
          <a:prstGeom prst="rect">
            <a:avLst/>
          </a:prstGeom>
          <a:noFill/>
          <a:ln>
            <a:noFill/>
          </a:ln>
        </p:spPr>
        <p:txBody>
          <a:bodyPr spcFirstLastPara="1" wrap="square" lIns="91425" tIns="45700" rIns="91425" bIns="45700" anchor="t" anchorCtr="0">
            <a:normAutofit/>
          </a:bodyPr>
          <a:lstStyle>
            <a:lvl1pPr marL="457200" lvl="0" indent="-472440" algn="l">
              <a:lnSpc>
                <a:spcPct val="90000"/>
              </a:lnSpc>
              <a:spcBef>
                <a:spcPts val="1000"/>
              </a:spcBef>
              <a:spcAft>
                <a:spcPts val="0"/>
              </a:spcAft>
              <a:buClr>
                <a:schemeClr val="dk1"/>
              </a:buClr>
              <a:buSzPts val="3840"/>
              <a:buFont typeface="Montserrat"/>
              <a:buChar char="»"/>
              <a:defRPr sz="4800"/>
            </a:lvl1pPr>
            <a:lvl2pPr marL="914400" lvl="1" indent="-216000" algn="l">
              <a:lnSpc>
                <a:spcPct val="90000"/>
              </a:lnSpc>
              <a:spcBef>
                <a:spcPts val="6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 name="Text Placeholder 2">
            <a:extLst>
              <a:ext uri="{FF2B5EF4-FFF2-40B4-BE49-F238E27FC236}">
                <a16:creationId xmlns:a16="http://schemas.microsoft.com/office/drawing/2014/main" id="{6EB0425D-AA35-7F49-9D46-C0E005F429DB}"/>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extLst>
      <p:ext uri="{BB962C8B-B14F-4D97-AF65-F5344CB8AC3E}">
        <p14:creationId xmlns:p14="http://schemas.microsoft.com/office/powerpoint/2010/main" val="2410433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6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8" name="Google Shape;41;p6">
            <a:extLst>
              <a:ext uri="{FF2B5EF4-FFF2-40B4-BE49-F238E27FC236}">
                <a16:creationId xmlns:a16="http://schemas.microsoft.com/office/drawing/2014/main" id="{78637F01-2B97-49D0-9243-2A348D7502AB}"/>
              </a:ext>
            </a:extLst>
          </p:cNvPr>
          <p:cNvSpPr txBox="1">
            <a:spLocks noGrp="1"/>
          </p:cNvSpPr>
          <p:nvPr>
            <p:ph type="body" idx="13"/>
          </p:nvPr>
        </p:nvSpPr>
        <p:spPr>
          <a:xfrm>
            <a:off x="838200" y="1825625"/>
            <a:ext cx="7043057" cy="4351338"/>
          </a:xfrm>
          <a:prstGeom prst="rect">
            <a:avLst/>
          </a:prstGeom>
          <a:noFill/>
          <a:ln>
            <a:noFill/>
          </a:ln>
        </p:spPr>
        <p:txBody>
          <a:bodyPr spcFirstLastPara="1" wrap="square" lIns="91425" tIns="45700" rIns="91425" bIns="45700" anchor="t" anchorCtr="0">
            <a:normAutofit/>
          </a:bodyPr>
          <a:lstStyle>
            <a:lvl1pPr marL="457200" lvl="0" indent="-391160" algn="l">
              <a:lnSpc>
                <a:spcPct val="100000"/>
              </a:lnSpc>
              <a:spcBef>
                <a:spcPts val="1000"/>
              </a:spcBef>
              <a:spcAft>
                <a:spcPts val="0"/>
              </a:spcAft>
              <a:buClr>
                <a:schemeClr val="dk1"/>
              </a:buClr>
              <a:buSzPts val="2560"/>
              <a:buFont typeface="Arial"/>
              <a:buChar char="»"/>
              <a:defRPr sz="3200"/>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 name="Content Placeholder 2">
            <a:extLst>
              <a:ext uri="{FF2B5EF4-FFF2-40B4-BE49-F238E27FC236}">
                <a16:creationId xmlns:a16="http://schemas.microsoft.com/office/drawing/2014/main" id="{B76EDA43-E122-438F-AEBF-A78FC18400F9}"/>
              </a:ext>
            </a:extLst>
          </p:cNvPr>
          <p:cNvSpPr>
            <a:spLocks noGrp="1"/>
          </p:cNvSpPr>
          <p:nvPr>
            <p:ph sz="quarter" idx="14"/>
          </p:nvPr>
        </p:nvSpPr>
        <p:spPr>
          <a:xfrm>
            <a:off x="8024327" y="2002971"/>
            <a:ext cx="3329473" cy="4173992"/>
          </a:xfrm>
        </p:spPr>
        <p:txBody>
          <a:bodyPr>
            <a:normAutofit/>
          </a:bodyPr>
          <a:lstStyle>
            <a:lvl1pPr marL="50800" indent="0">
              <a:buNone/>
              <a:defRPr sz="1800"/>
            </a:lvl1pPr>
            <a:lvl2pPr marL="533400" indent="0">
              <a:buNone/>
              <a:defRPr sz="1600"/>
            </a:lvl2pPr>
            <a:lvl3pPr marL="1016000" indent="0">
              <a:buNone/>
              <a:defRPr sz="1400"/>
            </a:lvl3pPr>
            <a:lvl4pPr marL="1485900" indent="0">
              <a:buNone/>
              <a:defRPr sz="1200"/>
            </a:lvl4pPr>
            <a:lvl5pPr marL="1943100" inden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a:extLst>
              <a:ext uri="{FF2B5EF4-FFF2-40B4-BE49-F238E27FC236}">
                <a16:creationId xmlns:a16="http://schemas.microsoft.com/office/drawing/2014/main" id="{5E8653B0-F371-2A4F-9728-15B2BC26C730}"/>
              </a:ext>
            </a:extLst>
          </p:cNvPr>
          <p:cNvSpPr>
            <a:spLocks noGrp="1"/>
          </p:cNvSpPr>
          <p:nvPr>
            <p:ph type="body" sz="quarter" idx="15"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extLst>
      <p:ext uri="{BB962C8B-B14F-4D97-AF65-F5344CB8AC3E}">
        <p14:creationId xmlns:p14="http://schemas.microsoft.com/office/powerpoint/2010/main" val="2714521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reserve="1" userDrawn="1">
  <p:cSld name="1_Main point">
    <p:spTree>
      <p:nvGrpSpPr>
        <p:cNvPr id="1" name="Shape 46"/>
        <p:cNvGrpSpPr/>
        <p:nvPr/>
      </p:nvGrpSpPr>
      <p:grpSpPr>
        <a:xfrm>
          <a:off x="0" y="0"/>
          <a:ext cx="0" cy="0"/>
          <a:chOff x="0" y="0"/>
          <a:chExt cx="0" cy="0"/>
        </a:xfrm>
      </p:grpSpPr>
      <p:sp>
        <p:nvSpPr>
          <p:cNvPr id="48" name="Google Shape;48;p7"/>
          <p:cNvSpPr txBox="1">
            <a:spLocks noGrp="1"/>
          </p:cNvSpPr>
          <p:nvPr>
            <p:ph type="body" idx="1"/>
          </p:nvPr>
        </p:nvSpPr>
        <p:spPr>
          <a:xfrm>
            <a:off x="1360488" y="600074"/>
            <a:ext cx="8197882" cy="5617547"/>
          </a:xfrm>
          <a:prstGeom prst="rect">
            <a:avLst/>
          </a:prstGeom>
          <a:noFill/>
          <a:ln>
            <a:noFill/>
          </a:ln>
        </p:spPr>
        <p:txBody>
          <a:bodyPr spcFirstLastPara="1" wrap="square" lIns="91425" tIns="45700" rIns="91425" bIns="45700" anchor="ctr" anchorCtr="0">
            <a:normAutofit/>
          </a:bodyPr>
          <a:lstStyle>
            <a:lvl1pPr marL="457200" lvl="0" indent="-511200" algn="l">
              <a:lnSpc>
                <a:spcPct val="90000"/>
              </a:lnSpc>
              <a:spcBef>
                <a:spcPts val="300"/>
              </a:spcBef>
              <a:spcAft>
                <a:spcPts val="0"/>
              </a:spcAft>
              <a:buSzPts val="2800"/>
              <a:buFont typeface="+mj-lt"/>
              <a:buAutoNum type="arabicPeriod"/>
              <a:defRPr sz="4800">
                <a:latin typeface="Montserrat"/>
                <a:ea typeface="Montserrat"/>
                <a:cs typeface="Montserrat"/>
                <a:sym typeface="Montserrat"/>
              </a:defRPr>
            </a:lvl1pPr>
            <a:lvl2pPr marL="914400" lvl="1" indent="-228600" algn="l">
              <a:lnSpc>
                <a:spcPct val="90000"/>
              </a:lnSpc>
              <a:spcBef>
                <a:spcPts val="300"/>
              </a:spcBef>
              <a:spcAft>
                <a:spcPts val="0"/>
              </a:spcAft>
              <a:buSzPts val="2400"/>
              <a:buNone/>
              <a:defRPr sz="4800">
                <a:latin typeface="Montserrat"/>
                <a:ea typeface="Montserrat"/>
                <a:cs typeface="Montserrat"/>
                <a:sym typeface="Montserrat"/>
              </a:defRPr>
            </a:lvl2pPr>
            <a:lvl3pPr marL="1371600" lvl="2" indent="-228600" algn="l">
              <a:lnSpc>
                <a:spcPct val="90000"/>
              </a:lnSpc>
              <a:spcBef>
                <a:spcPts val="300"/>
              </a:spcBef>
              <a:spcAft>
                <a:spcPts val="0"/>
              </a:spcAft>
              <a:buSzPts val="2000"/>
              <a:buNone/>
              <a:defRPr sz="4400">
                <a:latin typeface="Montserrat"/>
                <a:ea typeface="Montserrat"/>
                <a:cs typeface="Montserrat"/>
                <a:sym typeface="Montserrat"/>
              </a:defRPr>
            </a:lvl3pPr>
            <a:lvl4pPr marL="1828800" lvl="3" indent="-228600" algn="l">
              <a:lnSpc>
                <a:spcPct val="90000"/>
              </a:lnSpc>
              <a:spcBef>
                <a:spcPts val="300"/>
              </a:spcBef>
              <a:spcAft>
                <a:spcPts val="0"/>
              </a:spcAft>
              <a:buSzPts val="1800"/>
              <a:buNone/>
              <a:defRPr sz="4000">
                <a:latin typeface="Montserrat"/>
                <a:ea typeface="Montserrat"/>
                <a:cs typeface="Montserrat"/>
                <a:sym typeface="Montserrat"/>
              </a:defRPr>
            </a:lvl4pPr>
            <a:lvl5pPr marL="2286000" lvl="4" indent="-228600" algn="l">
              <a:lnSpc>
                <a:spcPct val="90000"/>
              </a:lnSpc>
              <a:spcBef>
                <a:spcPts val="300"/>
              </a:spcBef>
              <a:spcAft>
                <a:spcPts val="0"/>
              </a:spcAft>
              <a:buSzPts val="1800"/>
              <a:buNone/>
              <a:defRPr sz="4000">
                <a:latin typeface="Montserrat"/>
                <a:ea typeface="Montserrat"/>
                <a:cs typeface="Montserrat"/>
                <a:sym typeface="Montserrat"/>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pPr lvl="0"/>
            <a:r>
              <a:rPr lang="en-US"/>
              <a:t>Click to edit Master text styles</a:t>
            </a:r>
          </a:p>
        </p:txBody>
      </p:sp>
      <p:sp>
        <p:nvSpPr>
          <p:cNvPr id="6" name="Text Placeholder 2">
            <a:extLst>
              <a:ext uri="{FF2B5EF4-FFF2-40B4-BE49-F238E27FC236}">
                <a16:creationId xmlns:a16="http://schemas.microsoft.com/office/drawing/2014/main" id="{437EC755-73FB-1A4E-972D-5AFC674C8BB5}"/>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extLst>
      <p:ext uri="{BB962C8B-B14F-4D97-AF65-F5344CB8AC3E}">
        <p14:creationId xmlns:p14="http://schemas.microsoft.com/office/powerpoint/2010/main" val="23988060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Main point" userDrawn="1">
  <p:cSld name="Main point">
    <p:spTree>
      <p:nvGrpSpPr>
        <p:cNvPr id="1" name="Shape 69"/>
        <p:cNvGrpSpPr/>
        <p:nvPr/>
      </p:nvGrpSpPr>
      <p:grpSpPr>
        <a:xfrm>
          <a:off x="0" y="0"/>
          <a:ext cx="0" cy="0"/>
          <a:chOff x="0" y="0"/>
          <a:chExt cx="0" cy="0"/>
        </a:xfrm>
      </p:grpSpPr>
      <p:sp>
        <p:nvSpPr>
          <p:cNvPr id="70" name="Google Shape;70;p12"/>
          <p:cNvSpPr txBox="1">
            <a:spLocks noGrp="1"/>
          </p:cNvSpPr>
          <p:nvPr>
            <p:ph type="title"/>
          </p:nvPr>
        </p:nvSpPr>
        <p:spPr>
          <a:xfrm>
            <a:off x="1361159" y="600200"/>
            <a:ext cx="8490300" cy="407859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r>
              <a:rPr lang="en-US"/>
              <a:t>Click to edit Master title style</a:t>
            </a:r>
            <a:endParaRPr/>
          </a:p>
        </p:txBody>
      </p:sp>
      <p:sp>
        <p:nvSpPr>
          <p:cNvPr id="72" name="Google Shape;72;p12"/>
          <p:cNvSpPr txBox="1">
            <a:spLocks noGrp="1"/>
          </p:cNvSpPr>
          <p:nvPr>
            <p:ph type="body" idx="1"/>
          </p:nvPr>
        </p:nvSpPr>
        <p:spPr>
          <a:xfrm>
            <a:off x="1361542" y="4759325"/>
            <a:ext cx="8489950" cy="1295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pPr lvl="0"/>
            <a:r>
              <a:rPr lang="en-US"/>
              <a:t>Click to edit Master text styles</a:t>
            </a:r>
          </a:p>
        </p:txBody>
      </p:sp>
      <p:sp>
        <p:nvSpPr>
          <p:cNvPr id="7" name="Text Placeholder 2">
            <a:extLst>
              <a:ext uri="{FF2B5EF4-FFF2-40B4-BE49-F238E27FC236}">
                <a16:creationId xmlns:a16="http://schemas.microsoft.com/office/drawing/2014/main" id="{CA00F418-0BC2-0646-BB5B-B1A32A17C9E7}"/>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Caption" userDrawn="1">
  <p:cSld name="Caption">
    <p:spTree>
      <p:nvGrpSpPr>
        <p:cNvPr id="1" name="Shape 74"/>
        <p:cNvGrpSpPr/>
        <p:nvPr/>
      </p:nvGrpSpPr>
      <p:grpSpPr>
        <a:xfrm>
          <a:off x="0" y="0"/>
          <a:ext cx="0" cy="0"/>
          <a:chOff x="0" y="0"/>
          <a:chExt cx="0" cy="0"/>
        </a:xfrm>
      </p:grpSpPr>
      <p:sp>
        <p:nvSpPr>
          <p:cNvPr id="75" name="Google Shape;75;p13"/>
          <p:cNvSpPr txBox="1">
            <a:spLocks noGrp="1"/>
          </p:cNvSpPr>
          <p:nvPr>
            <p:ph type="body" idx="1"/>
          </p:nvPr>
        </p:nvSpPr>
        <p:spPr>
          <a:xfrm>
            <a:off x="415600" y="5640767"/>
            <a:ext cx="7998300" cy="80670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SzPts val="2800"/>
              <a:buNone/>
              <a:defRPr b="1"/>
            </a:lvl1pPr>
          </a:lstStyle>
          <a:p>
            <a:pPr lvl="0"/>
            <a:r>
              <a:rPr lang="en-US"/>
              <a:t>Click to edit Master text styles</a:t>
            </a:r>
          </a:p>
        </p:txBody>
      </p:sp>
      <p:sp>
        <p:nvSpPr>
          <p:cNvPr id="6" name="Text Placeholder 2">
            <a:extLst>
              <a:ext uri="{FF2B5EF4-FFF2-40B4-BE49-F238E27FC236}">
                <a16:creationId xmlns:a16="http://schemas.microsoft.com/office/drawing/2014/main" id="{B2DC04CC-95CF-3E40-AE2E-24E25ED61C18}"/>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78"/>
        <p:cNvGrpSpPr/>
        <p:nvPr/>
      </p:nvGrpSpPr>
      <p:grpSpPr>
        <a:xfrm>
          <a:off x="0" y="0"/>
          <a:ext cx="0" cy="0"/>
          <a:chOff x="0" y="0"/>
          <a:chExt cx="0" cy="0"/>
        </a:xfrm>
      </p:grpSpPr>
      <p:sp>
        <p:nvSpPr>
          <p:cNvPr id="79" name="Google Shape;79;p14"/>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14"/>
          <p:cNvSpPr txBox="1">
            <a:spLocks noGrp="1"/>
          </p:cNvSpPr>
          <p:nvPr>
            <p:ph type="title"/>
          </p:nvPr>
        </p:nvSpPr>
        <p:spPr>
          <a:xfrm>
            <a:off x="354000" y="1644233"/>
            <a:ext cx="5393700" cy="1976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5600"/>
              <a:buNone/>
              <a:defRPr sz="5600">
                <a:solidFill>
                  <a:schemeClr val="bg2"/>
                </a:solidFill>
              </a:defRPr>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r>
              <a:rPr lang="en-US"/>
              <a:t>Click to edit Master title style</a:t>
            </a:r>
            <a:endParaRPr/>
          </a:p>
        </p:txBody>
      </p:sp>
      <p:sp>
        <p:nvSpPr>
          <p:cNvPr id="81" name="Google Shape;81;p14"/>
          <p:cNvSpPr txBox="1">
            <a:spLocks noGrp="1"/>
          </p:cNvSpPr>
          <p:nvPr>
            <p:ph type="subTitle" idx="1"/>
          </p:nvPr>
        </p:nvSpPr>
        <p:spPr>
          <a:xfrm>
            <a:off x="354000" y="3737433"/>
            <a:ext cx="5393700" cy="16467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000"/>
              </a:spcBef>
              <a:spcAft>
                <a:spcPts val="0"/>
              </a:spcAft>
              <a:buSzPts val="2800"/>
              <a:buNone/>
              <a:defRPr sz="2800"/>
            </a:lvl1pPr>
            <a:lvl2pPr lvl="1" algn="ctr">
              <a:lnSpc>
                <a:spcPct val="100000"/>
              </a:lnSpc>
              <a:spcBef>
                <a:spcPts val="500"/>
              </a:spcBef>
              <a:spcAft>
                <a:spcPts val="0"/>
              </a:spcAft>
              <a:buSzPts val="2800"/>
              <a:buNone/>
              <a:defRPr sz="2800"/>
            </a:lvl2pPr>
            <a:lvl3pPr lvl="2" algn="ctr">
              <a:lnSpc>
                <a:spcPct val="100000"/>
              </a:lnSpc>
              <a:spcBef>
                <a:spcPts val="500"/>
              </a:spcBef>
              <a:spcAft>
                <a:spcPts val="0"/>
              </a:spcAft>
              <a:buSzPts val="2800"/>
              <a:buNone/>
              <a:defRPr sz="2800"/>
            </a:lvl3pPr>
            <a:lvl4pPr lvl="3" algn="ctr">
              <a:lnSpc>
                <a:spcPct val="100000"/>
              </a:lnSpc>
              <a:spcBef>
                <a:spcPts val="500"/>
              </a:spcBef>
              <a:spcAft>
                <a:spcPts val="0"/>
              </a:spcAft>
              <a:buSzPts val="2800"/>
              <a:buNone/>
              <a:defRPr sz="2800"/>
            </a:lvl4pPr>
            <a:lvl5pPr lvl="4" algn="ctr">
              <a:lnSpc>
                <a:spcPct val="100000"/>
              </a:lnSpc>
              <a:spcBef>
                <a:spcPts val="500"/>
              </a:spcBef>
              <a:spcAft>
                <a:spcPts val="0"/>
              </a:spcAft>
              <a:buSzPts val="2800"/>
              <a:buNone/>
              <a:defRPr sz="2800"/>
            </a:lvl5pPr>
            <a:lvl6pPr lvl="5" algn="ctr">
              <a:lnSpc>
                <a:spcPct val="100000"/>
              </a:lnSpc>
              <a:spcBef>
                <a:spcPts val="500"/>
              </a:spcBef>
              <a:spcAft>
                <a:spcPts val="0"/>
              </a:spcAft>
              <a:buSzPts val="2800"/>
              <a:buNone/>
              <a:defRPr sz="2800"/>
            </a:lvl6pPr>
            <a:lvl7pPr lvl="6" algn="ctr">
              <a:lnSpc>
                <a:spcPct val="100000"/>
              </a:lnSpc>
              <a:spcBef>
                <a:spcPts val="500"/>
              </a:spcBef>
              <a:spcAft>
                <a:spcPts val="0"/>
              </a:spcAft>
              <a:buSzPts val="2800"/>
              <a:buNone/>
              <a:defRPr sz="2800"/>
            </a:lvl7pPr>
            <a:lvl8pPr lvl="7" algn="ctr">
              <a:lnSpc>
                <a:spcPct val="100000"/>
              </a:lnSpc>
              <a:spcBef>
                <a:spcPts val="500"/>
              </a:spcBef>
              <a:spcAft>
                <a:spcPts val="0"/>
              </a:spcAft>
              <a:buSzPts val="2800"/>
              <a:buNone/>
              <a:defRPr sz="2800"/>
            </a:lvl8pPr>
            <a:lvl9pPr lvl="8" algn="ctr">
              <a:lnSpc>
                <a:spcPct val="100000"/>
              </a:lnSpc>
              <a:spcBef>
                <a:spcPts val="500"/>
              </a:spcBef>
              <a:spcAft>
                <a:spcPts val="0"/>
              </a:spcAft>
              <a:buSzPts val="2800"/>
              <a:buNone/>
              <a:defRPr sz="2800"/>
            </a:lvl9pPr>
          </a:lstStyle>
          <a:p>
            <a:r>
              <a:rPr lang="en-US"/>
              <a:t>Click to edit Master subtitle style</a:t>
            </a:r>
            <a:endParaRPr/>
          </a:p>
        </p:txBody>
      </p:sp>
      <p:sp>
        <p:nvSpPr>
          <p:cNvPr id="82" name="Google Shape;82;p14"/>
          <p:cNvSpPr txBox="1">
            <a:spLocks noGrp="1"/>
          </p:cNvSpPr>
          <p:nvPr>
            <p:ph type="body" idx="2"/>
          </p:nvPr>
        </p:nvSpPr>
        <p:spPr>
          <a:xfrm>
            <a:off x="6586000" y="965433"/>
            <a:ext cx="5115900" cy="4926900"/>
          </a:xfrm>
          <a:prstGeom prst="rect">
            <a:avLst/>
          </a:prstGeom>
          <a:noFill/>
          <a:ln>
            <a:noFill/>
          </a:ln>
        </p:spPr>
        <p:txBody>
          <a:bodyPr spcFirstLastPara="1" wrap="square" lIns="91425" tIns="45700" rIns="91425" bIns="45700" anchor="ctr"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pPr lvl="0"/>
            <a:r>
              <a:rPr lang="en-US"/>
              <a:t>Click to edit Master text styles</a:t>
            </a:r>
          </a:p>
        </p:txBody>
      </p:sp>
      <p:sp>
        <p:nvSpPr>
          <p:cNvPr id="7" name="Text Placeholder 2">
            <a:extLst>
              <a:ext uri="{FF2B5EF4-FFF2-40B4-BE49-F238E27FC236}">
                <a16:creationId xmlns:a16="http://schemas.microsoft.com/office/drawing/2014/main" id="{EC2B1802-A3C3-D740-949B-09978BB43B37}"/>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Section Header" userDrawn="1">
  <p:cSld name="Section Header">
    <p:spTree>
      <p:nvGrpSpPr>
        <p:cNvPr id="1" name="Shape 84"/>
        <p:cNvGrpSpPr/>
        <p:nvPr/>
      </p:nvGrpSpPr>
      <p:grpSpPr>
        <a:xfrm>
          <a:off x="0" y="0"/>
          <a:ext cx="0" cy="0"/>
          <a:chOff x="0" y="0"/>
          <a:chExt cx="0" cy="0"/>
        </a:xfrm>
      </p:grpSpPr>
      <p:sp>
        <p:nvSpPr>
          <p:cNvPr id="85" name="Google Shape;85;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Montserrat ExtraBold"/>
              <a:buNone/>
              <a:defRPr sz="6000">
                <a:solidFill>
                  <a:schemeClr val="bg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86" name="Google Shape;86;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5" name="Text Placeholder 2">
            <a:extLst>
              <a:ext uri="{FF2B5EF4-FFF2-40B4-BE49-F238E27FC236}">
                <a16:creationId xmlns:a16="http://schemas.microsoft.com/office/drawing/2014/main" id="{A5F443F7-0757-0B43-9E58-6BF0BE41DFA8}"/>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90"/>
        <p:cNvGrpSpPr/>
        <p:nvPr/>
      </p:nvGrpSpPr>
      <p:grpSpPr>
        <a:xfrm>
          <a:off x="0" y="0"/>
          <a:ext cx="0" cy="0"/>
          <a:chOff x="0" y="0"/>
          <a:chExt cx="0" cy="0"/>
        </a:xfrm>
      </p:grpSpPr>
      <p:sp>
        <p:nvSpPr>
          <p:cNvPr id="91" name="Google Shape;91;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bg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5" name="Text Placeholder 2">
            <a:extLst>
              <a:ext uri="{FF2B5EF4-FFF2-40B4-BE49-F238E27FC236}">
                <a16:creationId xmlns:a16="http://schemas.microsoft.com/office/drawing/2014/main" id="{B9605F3E-6405-DF45-BC18-4D1725A2B126}"/>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userDrawn="1">
  <p:cSld name="Comparison">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bg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06" name="Google Shape;106;p1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107" name="Google Shape;107;p1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ct val="80000"/>
              <a:buFont typeface="Normaali järjestelmäfontti"/>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08" name="Google Shape;108;p1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109" name="Google Shape;109;p1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ct val="80000"/>
              <a:buFont typeface="Normaali järjestelmäfontti"/>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9" name="Text Placeholder 2">
            <a:extLst>
              <a:ext uri="{FF2B5EF4-FFF2-40B4-BE49-F238E27FC236}">
                <a16:creationId xmlns:a16="http://schemas.microsoft.com/office/drawing/2014/main" id="{BA704A1E-78EB-BE42-9F69-56D9CDB7CCF8}"/>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Blank" userDrawn="1">
  <p:cSld name="Blank">
    <p:spTree>
      <p:nvGrpSpPr>
        <p:cNvPr id="1" name="Shape 114"/>
        <p:cNvGrpSpPr/>
        <p:nvPr/>
      </p:nvGrpSpPr>
      <p:grpSpPr>
        <a:xfrm>
          <a:off x="0" y="0"/>
          <a:ext cx="0" cy="0"/>
          <a:chOff x="0" y="0"/>
          <a:chExt cx="0" cy="0"/>
        </a:xfrm>
      </p:grpSpPr>
      <p:sp>
        <p:nvSpPr>
          <p:cNvPr id="4" name="Text Placeholder 2">
            <a:extLst>
              <a:ext uri="{FF2B5EF4-FFF2-40B4-BE49-F238E27FC236}">
                <a16:creationId xmlns:a16="http://schemas.microsoft.com/office/drawing/2014/main" id="{9137F4A1-96DA-5842-B367-8FD5802B6891}"/>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1" name="Google Shape;41;p6"/>
          <p:cNvSpPr txBox="1">
            <a:spLocks noGrp="1"/>
          </p:cNvSpPr>
          <p:nvPr>
            <p:ph type="body" idx="1"/>
          </p:nvPr>
        </p:nvSpPr>
        <p:spPr>
          <a:xfrm>
            <a:off x="838200" y="1825625"/>
            <a:ext cx="5112000" cy="4351338"/>
          </a:xfrm>
          <a:prstGeom prst="rect">
            <a:avLst/>
          </a:prstGeom>
          <a:noFill/>
          <a:ln>
            <a:noFill/>
          </a:ln>
        </p:spPr>
        <p:txBody>
          <a:bodyPr spcFirstLastPara="1" wrap="square" lIns="91425" tIns="45700" rIns="91425" bIns="45700" anchor="t" anchorCtr="0">
            <a:normAutofit/>
          </a:bodyPr>
          <a:lstStyle>
            <a:lvl1pPr marL="360000" lvl="0" indent="-288000" algn="l">
              <a:lnSpc>
                <a:spcPct val="110000"/>
              </a:lnSpc>
              <a:spcBef>
                <a:spcPts val="1000"/>
              </a:spcBef>
              <a:spcAft>
                <a:spcPts val="0"/>
              </a:spcAft>
              <a:buClr>
                <a:schemeClr val="dk1"/>
              </a:buClr>
              <a:buSzPct val="80000"/>
              <a:buFont typeface="Arial"/>
              <a:buChar char="»"/>
              <a:defRPr sz="1800"/>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 name="Text Placeholder 2">
            <a:extLst>
              <a:ext uri="{FF2B5EF4-FFF2-40B4-BE49-F238E27FC236}">
                <a16:creationId xmlns:a16="http://schemas.microsoft.com/office/drawing/2014/main" id="{C47A8F8B-D798-8F47-9A56-28054004E6CA}"/>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
        <p:nvSpPr>
          <p:cNvPr id="9" name="Google Shape;41;p6">
            <a:extLst>
              <a:ext uri="{FF2B5EF4-FFF2-40B4-BE49-F238E27FC236}">
                <a16:creationId xmlns:a16="http://schemas.microsoft.com/office/drawing/2014/main" id="{46EE80C9-80CB-B345-8895-1A6D98EDD8BD}"/>
              </a:ext>
            </a:extLst>
          </p:cNvPr>
          <p:cNvSpPr txBox="1">
            <a:spLocks noGrp="1"/>
          </p:cNvSpPr>
          <p:nvPr>
            <p:ph type="body" idx="14"/>
          </p:nvPr>
        </p:nvSpPr>
        <p:spPr>
          <a:xfrm>
            <a:off x="6242400" y="1825625"/>
            <a:ext cx="5112000" cy="4351338"/>
          </a:xfrm>
          <a:prstGeom prst="rect">
            <a:avLst/>
          </a:prstGeom>
          <a:noFill/>
          <a:ln>
            <a:noFill/>
          </a:ln>
        </p:spPr>
        <p:txBody>
          <a:bodyPr spcFirstLastPara="1" wrap="square" lIns="91425" tIns="45700" rIns="91425" bIns="45700" anchor="t" anchorCtr="0">
            <a:normAutofit/>
          </a:bodyPr>
          <a:lstStyle>
            <a:lvl1pPr marL="360000" lvl="0" indent="-288000" algn="l">
              <a:lnSpc>
                <a:spcPct val="110000"/>
              </a:lnSpc>
              <a:spcBef>
                <a:spcPts val="1000"/>
              </a:spcBef>
              <a:spcAft>
                <a:spcPts val="0"/>
              </a:spcAft>
              <a:buClr>
                <a:schemeClr val="dk1"/>
              </a:buClr>
              <a:buSzPct val="80000"/>
              <a:buFont typeface="Arial"/>
              <a:buChar char="»"/>
              <a:defRPr sz="1800"/>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16246454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userDrawn="1">
  <p:cSld name="Content with Caption">
    <p:spTree>
      <p:nvGrpSpPr>
        <p:cNvPr id="1" name="Shape 119"/>
        <p:cNvGrpSpPr/>
        <p:nvPr/>
      </p:nvGrpSpPr>
      <p:grpSpPr>
        <a:xfrm>
          <a:off x="0" y="0"/>
          <a:ext cx="0" cy="0"/>
          <a:chOff x="0" y="0"/>
          <a:chExt cx="0" cy="0"/>
        </a:xfrm>
      </p:grpSpPr>
      <p:sp>
        <p:nvSpPr>
          <p:cNvPr id="120" name="Google Shape;120;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Montserrat ExtraBold"/>
              <a:buNone/>
              <a:defRPr sz="3200">
                <a:solidFill>
                  <a:schemeClr val="bg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21" name="Google Shape;121;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122" name="Google Shape;122;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514350" lvl="0" indent="-285750" algn="l">
              <a:lnSpc>
                <a:spcPct val="90000"/>
              </a:lnSpc>
              <a:spcBef>
                <a:spcPts val="1000"/>
              </a:spcBef>
              <a:spcAft>
                <a:spcPts val="0"/>
              </a:spcAft>
              <a:buClr>
                <a:schemeClr val="dk1"/>
              </a:buClr>
              <a:buSzPct val="80000"/>
              <a:buFont typeface="Normaali järjestelmäfontti"/>
              <a:buChar char="»"/>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7" name="Text Placeholder 2">
            <a:extLst>
              <a:ext uri="{FF2B5EF4-FFF2-40B4-BE49-F238E27FC236}">
                <a16:creationId xmlns:a16="http://schemas.microsoft.com/office/drawing/2014/main" id="{67039A3C-BB58-5046-BB31-18CB0C21C5C9}"/>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userDrawn="1">
  <p:cSld name="Picture with Caption">
    <p:spTree>
      <p:nvGrpSpPr>
        <p:cNvPr id="1" name="Shape 127"/>
        <p:cNvGrpSpPr/>
        <p:nvPr/>
      </p:nvGrpSpPr>
      <p:grpSpPr>
        <a:xfrm>
          <a:off x="0" y="0"/>
          <a:ext cx="0" cy="0"/>
          <a:chOff x="0" y="0"/>
          <a:chExt cx="0" cy="0"/>
        </a:xfrm>
      </p:grpSpPr>
      <p:sp>
        <p:nvSpPr>
          <p:cNvPr id="128" name="Google Shape;128;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Montserrat ExtraBold"/>
              <a:buNone/>
              <a:defRPr sz="3200">
                <a:solidFill>
                  <a:schemeClr val="bg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29" name="Google Shape;129;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Montserrat"/>
                <a:ea typeface="Montserrat"/>
                <a:cs typeface="Montserrat"/>
                <a:sym typeface="Montserrat"/>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a:ea typeface="Montserrat"/>
                <a:cs typeface="Montserrat"/>
                <a:sym typeface="Montserrat"/>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9pPr>
          </a:lstStyle>
          <a:p>
            <a:r>
              <a:rPr lang="en-US"/>
              <a:t>Click icon to add picture</a:t>
            </a:r>
            <a:endParaRPr/>
          </a:p>
        </p:txBody>
      </p:sp>
      <p:sp>
        <p:nvSpPr>
          <p:cNvPr id="130" name="Google Shape;130;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514350" lvl="0" indent="-285750" algn="l">
              <a:lnSpc>
                <a:spcPct val="90000"/>
              </a:lnSpc>
              <a:spcBef>
                <a:spcPts val="1000"/>
              </a:spcBef>
              <a:spcAft>
                <a:spcPts val="0"/>
              </a:spcAft>
              <a:buClr>
                <a:schemeClr val="dk1"/>
              </a:buClr>
              <a:buSzPct val="80000"/>
              <a:buFont typeface="Normaali järjestelmäfontti"/>
              <a:buChar char="»"/>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7" name="Text Placeholder 2">
            <a:extLst>
              <a:ext uri="{FF2B5EF4-FFF2-40B4-BE49-F238E27FC236}">
                <a16:creationId xmlns:a16="http://schemas.microsoft.com/office/drawing/2014/main" id="{42CDCE8B-D219-7244-AAAB-F0198B60F257}"/>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and Vertical Text" userDrawn="1">
  <p:cSld name="Title and Vertical Text">
    <p:spTree>
      <p:nvGrpSpPr>
        <p:cNvPr id="1" name="Shape 140"/>
        <p:cNvGrpSpPr/>
        <p:nvPr/>
      </p:nvGrpSpPr>
      <p:grpSpPr>
        <a:xfrm>
          <a:off x="0" y="0"/>
          <a:ext cx="0" cy="0"/>
          <a:chOff x="0" y="0"/>
          <a:chExt cx="0" cy="0"/>
        </a:xfrm>
      </p:grpSpPr>
      <p:sp>
        <p:nvSpPr>
          <p:cNvPr id="141" name="Google Shape;141;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bg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42" name="Google Shape;142;p2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ct val="80000"/>
              <a:buFont typeface="Normaali järjestelmäfontti"/>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 name="Text Placeholder 2">
            <a:extLst>
              <a:ext uri="{FF2B5EF4-FFF2-40B4-BE49-F238E27FC236}">
                <a16:creationId xmlns:a16="http://schemas.microsoft.com/office/drawing/2014/main" id="{C7A475F9-C184-134E-99E7-FA337F8E9744}"/>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Vertical Title and Text" userDrawn="1">
  <p:cSld name="Vertical Title and Text">
    <p:spTree>
      <p:nvGrpSpPr>
        <p:cNvPr id="1" name="Shape 146"/>
        <p:cNvGrpSpPr/>
        <p:nvPr/>
      </p:nvGrpSpPr>
      <p:grpSpPr>
        <a:xfrm>
          <a:off x="0" y="0"/>
          <a:ext cx="0" cy="0"/>
          <a:chOff x="0" y="0"/>
          <a:chExt cx="0" cy="0"/>
        </a:xfrm>
      </p:grpSpPr>
      <p:sp>
        <p:nvSpPr>
          <p:cNvPr id="147" name="Google Shape;147;p2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bg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48" name="Google Shape;148;p2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ct val="80000"/>
              <a:buFont typeface="Normaali järjestelmäfontti"/>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 name="Text Placeholder 2">
            <a:extLst>
              <a:ext uri="{FF2B5EF4-FFF2-40B4-BE49-F238E27FC236}">
                <a16:creationId xmlns:a16="http://schemas.microsoft.com/office/drawing/2014/main" id="{BB92B4AB-250A-B445-8256-3428855D4FF2}"/>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SECTION_HEADER_1">
  <p:cSld name="1_SECTION_HEADER_1">
    <p:bg>
      <p:bgPr>
        <a:pattFill prst="pct90">
          <a:fgClr>
            <a:schemeClr val="accent6"/>
          </a:fgClr>
          <a:bgClr>
            <a:schemeClr val="bg1"/>
          </a:bgClr>
        </a:pattFill>
        <a:effectLst/>
      </p:bgPr>
    </p:bg>
    <p:spTree>
      <p:nvGrpSpPr>
        <p:cNvPr id="1" name="Shape 152"/>
        <p:cNvGrpSpPr/>
        <p:nvPr/>
      </p:nvGrpSpPr>
      <p:grpSpPr>
        <a:xfrm>
          <a:off x="0" y="0"/>
          <a:ext cx="0" cy="0"/>
          <a:chOff x="0" y="0"/>
          <a:chExt cx="0" cy="0"/>
        </a:xfrm>
      </p:grpSpPr>
      <p:pic>
        <p:nvPicPr>
          <p:cNvPr id="154" name="Google Shape;154;p25" descr="Logo&#10;&#10;Description automatically generated"/>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spTree>
      <p:nvGrpSpPr>
        <p:cNvPr id="1" name="Shape 11"/>
        <p:cNvGrpSpPr/>
        <p:nvPr/>
      </p:nvGrpSpPr>
      <p:grpSpPr>
        <a:xfrm>
          <a:off x="0" y="0"/>
          <a:ext cx="0" cy="0"/>
          <a:chOff x="0" y="0"/>
          <a:chExt cx="0" cy="0"/>
        </a:xfrm>
      </p:grpSpPr>
      <p:sp>
        <p:nvSpPr>
          <p:cNvPr id="16" name="Google Shape;16;p2"/>
          <p:cNvSpPr txBox="1">
            <a:spLocks noGrp="1"/>
          </p:cNvSpPr>
          <p:nvPr>
            <p:ph type="subTitle" idx="1"/>
          </p:nvPr>
        </p:nvSpPr>
        <p:spPr>
          <a:xfrm>
            <a:off x="2135188" y="1264204"/>
            <a:ext cx="7777162" cy="4557862"/>
          </a:xfrm>
          <a:prstGeom prst="rect">
            <a:avLst/>
          </a:prstGeom>
          <a:noFill/>
          <a:ln>
            <a:noFill/>
          </a:ln>
        </p:spPr>
        <p:txBody>
          <a:bodyPr spcFirstLastPara="1" wrap="square" lIns="91425" tIns="45700" rIns="91425" bIns="45700" anchor="ctr" anchorCtr="0">
            <a:normAutofit/>
          </a:bodyPr>
          <a:lstStyle>
            <a:lvl1pPr marL="50400" lvl="0" indent="0" algn="ctr">
              <a:lnSpc>
                <a:spcPct val="90000"/>
              </a:lnSpc>
              <a:spcBef>
                <a:spcPts val="1000"/>
              </a:spcBef>
              <a:spcAft>
                <a:spcPts val="0"/>
              </a:spcAft>
              <a:buClr>
                <a:schemeClr val="dk1"/>
              </a:buClr>
              <a:buSzPts val="2400"/>
              <a:buNone/>
              <a:defRPr sz="3200">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dirty="0"/>
          </a:p>
        </p:txBody>
      </p:sp>
      <p:sp>
        <p:nvSpPr>
          <p:cNvPr id="5" name="Text Placeholder 2">
            <a:extLst>
              <a:ext uri="{FF2B5EF4-FFF2-40B4-BE49-F238E27FC236}">
                <a16:creationId xmlns:a16="http://schemas.microsoft.com/office/drawing/2014/main" id="{E140D092-490D-A146-9CB9-4A3014357FB8}"/>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
        <p:nvSpPr>
          <p:cNvPr id="6" name="Google Shape;26;p4">
            <a:extLst>
              <a:ext uri="{FF2B5EF4-FFF2-40B4-BE49-F238E27FC236}">
                <a16:creationId xmlns:a16="http://schemas.microsoft.com/office/drawing/2014/main" id="{1C0D8470-B965-CE4A-B66A-E31EE0571749}"/>
              </a:ext>
            </a:extLst>
          </p:cNvPr>
          <p:cNvSpPr txBox="1">
            <a:spLocks noGrp="1"/>
          </p:cNvSpPr>
          <p:nvPr>
            <p:ph type="title"/>
          </p:nvPr>
        </p:nvSpPr>
        <p:spPr>
          <a:xfrm>
            <a:off x="838200" y="365126"/>
            <a:ext cx="10515600" cy="71100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24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Tree>
    <p:extLst>
      <p:ext uri="{BB962C8B-B14F-4D97-AF65-F5344CB8AC3E}">
        <p14:creationId xmlns:p14="http://schemas.microsoft.com/office/powerpoint/2010/main" val="37737588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spTree>
      <p:nvGrpSpPr>
        <p:cNvPr id="1" name="Shape 17"/>
        <p:cNvGrpSpPr/>
        <p:nvPr/>
      </p:nvGrpSpPr>
      <p:grpSpPr>
        <a:xfrm>
          <a:off x="0" y="0"/>
          <a:ext cx="0" cy="0"/>
          <a:chOff x="0" y="0"/>
          <a:chExt cx="0" cy="0"/>
        </a:xfrm>
      </p:grpSpPr>
      <p:sp>
        <p:nvSpPr>
          <p:cNvPr id="18" name="Google Shape;18;p3"/>
          <p:cNvSpPr txBox="1">
            <a:spLocks noGrp="1"/>
          </p:cNvSpPr>
          <p:nvPr>
            <p:ph type="ctrTitle"/>
          </p:nvPr>
        </p:nvSpPr>
        <p:spPr>
          <a:xfrm>
            <a:off x="1524000" y="1295354"/>
            <a:ext cx="9144000" cy="263551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6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19" name="Google Shape;19;p3"/>
          <p:cNvSpPr txBox="1">
            <a:spLocks noGrp="1"/>
          </p:cNvSpPr>
          <p:nvPr>
            <p:ph type="subTitle" idx="1"/>
          </p:nvPr>
        </p:nvSpPr>
        <p:spPr>
          <a:xfrm>
            <a:off x="1524000" y="3824757"/>
            <a:ext cx="9144000" cy="1607272"/>
          </a:xfrm>
          <a:prstGeom prst="rect">
            <a:avLst/>
          </a:prstGeom>
          <a:noFill/>
          <a:ln>
            <a:noFill/>
          </a:ln>
        </p:spPr>
        <p:txBody>
          <a:bodyPr spcFirstLastPara="1" wrap="square" lIns="91425" tIns="45700" rIns="91425" bIns="45700" anchor="t" anchorCtr="0">
            <a:normAutofit/>
          </a:bodyPr>
          <a:lstStyle>
            <a:lvl1pPr marL="50400" lvl="0" indent="0" algn="ctr">
              <a:lnSpc>
                <a:spcPct val="90000"/>
              </a:lnSpc>
              <a:spcBef>
                <a:spcPts val="1000"/>
              </a:spcBef>
              <a:spcAft>
                <a:spcPts val="0"/>
              </a:spcAft>
              <a:buClr>
                <a:schemeClr val="dk1"/>
              </a:buClr>
              <a:buSzPts val="2400"/>
              <a:buNone/>
              <a:defRPr sz="2400">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dirty="0"/>
          </a:p>
        </p:txBody>
      </p:sp>
      <p:pic>
        <p:nvPicPr>
          <p:cNvPr id="23" name="Google Shape;23;p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578576" y="595849"/>
            <a:ext cx="1034847" cy="1006495"/>
          </a:xfrm>
          <a:prstGeom prst="rect">
            <a:avLst/>
          </a:prstGeom>
          <a:noFill/>
          <a:ln>
            <a:noFill/>
          </a:ln>
        </p:spPr>
      </p:pic>
      <p:sp>
        <p:nvSpPr>
          <p:cNvPr id="7" name="Text Placeholder 2">
            <a:extLst>
              <a:ext uri="{FF2B5EF4-FFF2-40B4-BE49-F238E27FC236}">
                <a16:creationId xmlns:a16="http://schemas.microsoft.com/office/drawing/2014/main" id="{F55B623F-250B-8949-97DA-B1603F513677}"/>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pic>
        <p:nvPicPr>
          <p:cNvPr id="3" name="Kuva 2">
            <a:extLst>
              <a:ext uri="{FF2B5EF4-FFF2-40B4-BE49-F238E27FC236}">
                <a16:creationId xmlns:a16="http://schemas.microsoft.com/office/drawing/2014/main" id="{B13EAAFD-DCFA-238D-A81D-0CC9922A234A}"/>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88765" y="6113721"/>
            <a:ext cx="754182" cy="476325"/>
          </a:xfrm>
          <a:prstGeom prst="rect">
            <a:avLst/>
          </a:prstGeom>
        </p:spPr>
      </p:pic>
    </p:spTree>
    <p:extLst>
      <p:ext uri="{BB962C8B-B14F-4D97-AF65-F5344CB8AC3E}">
        <p14:creationId xmlns:p14="http://schemas.microsoft.com/office/powerpoint/2010/main" val="24375596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spTree>
      <p:nvGrpSpPr>
        <p:cNvPr id="1" name="Shape 17"/>
        <p:cNvGrpSpPr/>
        <p:nvPr/>
      </p:nvGrpSpPr>
      <p:grpSpPr>
        <a:xfrm>
          <a:off x="0" y="0"/>
          <a:ext cx="0" cy="0"/>
          <a:chOff x="0" y="0"/>
          <a:chExt cx="0" cy="0"/>
        </a:xfrm>
      </p:grpSpPr>
      <p:sp>
        <p:nvSpPr>
          <p:cNvPr id="18" name="Google Shape;18;p3"/>
          <p:cNvSpPr txBox="1">
            <a:spLocks noGrp="1"/>
          </p:cNvSpPr>
          <p:nvPr>
            <p:ph type="ctrTitle"/>
          </p:nvPr>
        </p:nvSpPr>
        <p:spPr>
          <a:xfrm>
            <a:off x="1524000" y="1235394"/>
            <a:ext cx="9144000" cy="263551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6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19" name="Google Shape;19;p3"/>
          <p:cNvSpPr txBox="1">
            <a:spLocks noGrp="1"/>
          </p:cNvSpPr>
          <p:nvPr>
            <p:ph type="subTitle" idx="1"/>
          </p:nvPr>
        </p:nvSpPr>
        <p:spPr>
          <a:xfrm>
            <a:off x="1524000" y="3764797"/>
            <a:ext cx="9144000" cy="1607272"/>
          </a:xfrm>
          <a:prstGeom prst="rect">
            <a:avLst/>
          </a:prstGeom>
          <a:noFill/>
          <a:ln>
            <a:noFill/>
          </a:ln>
        </p:spPr>
        <p:txBody>
          <a:bodyPr spcFirstLastPara="1" wrap="square" lIns="91425" tIns="45700" rIns="91425" bIns="45700" anchor="t" anchorCtr="0">
            <a:normAutofit/>
          </a:bodyPr>
          <a:lstStyle>
            <a:lvl1pPr marL="50400" lvl="0" indent="0" algn="ctr">
              <a:lnSpc>
                <a:spcPct val="90000"/>
              </a:lnSpc>
              <a:spcBef>
                <a:spcPts val="1000"/>
              </a:spcBef>
              <a:spcAft>
                <a:spcPts val="0"/>
              </a:spcAft>
              <a:buClr>
                <a:schemeClr val="dk1"/>
              </a:buClr>
              <a:buSzPts val="2400"/>
              <a:buNone/>
              <a:defRPr sz="2400">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dirty="0"/>
          </a:p>
        </p:txBody>
      </p:sp>
      <p:pic>
        <p:nvPicPr>
          <p:cNvPr id="13" name="Google Shape;23;p3">
            <a:extLst>
              <a:ext uri="{FF2B5EF4-FFF2-40B4-BE49-F238E27FC236}">
                <a16:creationId xmlns:a16="http://schemas.microsoft.com/office/drawing/2014/main" id="{22C8AFCF-E086-AC4D-ABD4-95185F528C64}"/>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5578576" y="595849"/>
            <a:ext cx="1034847" cy="1006495"/>
          </a:xfrm>
          <a:prstGeom prst="rect">
            <a:avLst/>
          </a:prstGeom>
          <a:noFill/>
          <a:ln>
            <a:noFill/>
          </a:ln>
        </p:spPr>
      </p:pic>
      <p:sp>
        <p:nvSpPr>
          <p:cNvPr id="10" name="Kuvan paikkamerkki 9">
            <a:extLst>
              <a:ext uri="{FF2B5EF4-FFF2-40B4-BE49-F238E27FC236}">
                <a16:creationId xmlns:a16="http://schemas.microsoft.com/office/drawing/2014/main" id="{6120F477-F896-4446-96B2-24FB07F07E73}"/>
              </a:ext>
            </a:extLst>
          </p:cNvPr>
          <p:cNvSpPr>
            <a:spLocks noGrp="1"/>
          </p:cNvSpPr>
          <p:nvPr>
            <p:ph type="pic" sz="quarter" idx="14" hasCustomPrompt="1"/>
          </p:nvPr>
        </p:nvSpPr>
        <p:spPr>
          <a:xfrm>
            <a:off x="575185" y="5922963"/>
            <a:ext cx="1160462" cy="525462"/>
          </a:xfrm>
        </p:spPr>
        <p:txBody>
          <a:bodyPr/>
          <a:lstStyle>
            <a:lvl1pPr marL="50800" indent="0">
              <a:buNone/>
              <a:defRPr/>
            </a:lvl1pPr>
          </a:lstStyle>
          <a:p>
            <a:r>
              <a:rPr lang="fi-FI"/>
              <a:t>Logo</a:t>
            </a:r>
          </a:p>
        </p:txBody>
      </p:sp>
      <p:sp>
        <p:nvSpPr>
          <p:cNvPr id="20" name="Kuvan paikkamerkki 9">
            <a:extLst>
              <a:ext uri="{FF2B5EF4-FFF2-40B4-BE49-F238E27FC236}">
                <a16:creationId xmlns:a16="http://schemas.microsoft.com/office/drawing/2014/main" id="{0356CEA5-46EA-FF48-8E09-1CD3BB44F6C7}"/>
              </a:ext>
            </a:extLst>
          </p:cNvPr>
          <p:cNvSpPr>
            <a:spLocks noGrp="1"/>
          </p:cNvSpPr>
          <p:nvPr>
            <p:ph type="pic" sz="quarter" idx="15" hasCustomPrompt="1"/>
          </p:nvPr>
        </p:nvSpPr>
        <p:spPr>
          <a:xfrm>
            <a:off x="2142277" y="5922963"/>
            <a:ext cx="1160462" cy="525462"/>
          </a:xfrm>
        </p:spPr>
        <p:txBody>
          <a:bodyPr/>
          <a:lstStyle>
            <a:lvl1pPr marL="50800" indent="0">
              <a:buNone/>
              <a:defRPr/>
            </a:lvl1pPr>
          </a:lstStyle>
          <a:p>
            <a:r>
              <a:rPr lang="fi-FI"/>
              <a:t>Logo</a:t>
            </a:r>
          </a:p>
        </p:txBody>
      </p:sp>
      <p:sp>
        <p:nvSpPr>
          <p:cNvPr id="22" name="Kuvan paikkamerkki 9">
            <a:extLst>
              <a:ext uri="{FF2B5EF4-FFF2-40B4-BE49-F238E27FC236}">
                <a16:creationId xmlns:a16="http://schemas.microsoft.com/office/drawing/2014/main" id="{B7DC0C8D-30D6-4344-B910-12F9879E5BCF}"/>
              </a:ext>
            </a:extLst>
          </p:cNvPr>
          <p:cNvSpPr>
            <a:spLocks noGrp="1"/>
          </p:cNvSpPr>
          <p:nvPr>
            <p:ph type="pic" sz="quarter" idx="16" hasCustomPrompt="1"/>
          </p:nvPr>
        </p:nvSpPr>
        <p:spPr>
          <a:xfrm>
            <a:off x="3709369" y="5922963"/>
            <a:ext cx="1160462" cy="525462"/>
          </a:xfrm>
        </p:spPr>
        <p:txBody>
          <a:bodyPr/>
          <a:lstStyle>
            <a:lvl1pPr marL="50800" indent="0">
              <a:buNone/>
              <a:defRPr/>
            </a:lvl1pPr>
          </a:lstStyle>
          <a:p>
            <a:r>
              <a:rPr lang="fi-FI"/>
              <a:t>Logo</a:t>
            </a:r>
          </a:p>
        </p:txBody>
      </p:sp>
      <p:sp>
        <p:nvSpPr>
          <p:cNvPr id="24" name="Kuvan paikkamerkki 9">
            <a:extLst>
              <a:ext uri="{FF2B5EF4-FFF2-40B4-BE49-F238E27FC236}">
                <a16:creationId xmlns:a16="http://schemas.microsoft.com/office/drawing/2014/main" id="{6D788690-82EC-CF46-8553-A6E08EC5CB4C}"/>
              </a:ext>
            </a:extLst>
          </p:cNvPr>
          <p:cNvSpPr>
            <a:spLocks noGrp="1"/>
          </p:cNvSpPr>
          <p:nvPr>
            <p:ph type="pic" sz="quarter" idx="17" hasCustomPrompt="1"/>
          </p:nvPr>
        </p:nvSpPr>
        <p:spPr>
          <a:xfrm>
            <a:off x="5276461" y="5922963"/>
            <a:ext cx="1160462" cy="525462"/>
          </a:xfrm>
        </p:spPr>
        <p:txBody>
          <a:bodyPr/>
          <a:lstStyle>
            <a:lvl1pPr marL="50800" indent="0">
              <a:buNone/>
              <a:defRPr/>
            </a:lvl1pPr>
          </a:lstStyle>
          <a:p>
            <a:r>
              <a:rPr lang="fi-FI"/>
              <a:t>Logo</a:t>
            </a:r>
          </a:p>
        </p:txBody>
      </p:sp>
      <p:sp>
        <p:nvSpPr>
          <p:cNvPr id="25" name="Kuvan paikkamerkki 9">
            <a:extLst>
              <a:ext uri="{FF2B5EF4-FFF2-40B4-BE49-F238E27FC236}">
                <a16:creationId xmlns:a16="http://schemas.microsoft.com/office/drawing/2014/main" id="{E4BE09D1-D148-5F4A-8E63-758AC41B3731}"/>
              </a:ext>
            </a:extLst>
          </p:cNvPr>
          <p:cNvSpPr>
            <a:spLocks noGrp="1"/>
          </p:cNvSpPr>
          <p:nvPr>
            <p:ph type="pic" sz="quarter" idx="18" hasCustomPrompt="1"/>
          </p:nvPr>
        </p:nvSpPr>
        <p:spPr>
          <a:xfrm>
            <a:off x="6843553" y="5922963"/>
            <a:ext cx="1160462" cy="525462"/>
          </a:xfrm>
        </p:spPr>
        <p:txBody>
          <a:bodyPr/>
          <a:lstStyle>
            <a:lvl1pPr marL="50800" indent="0">
              <a:buNone/>
              <a:defRPr/>
            </a:lvl1pPr>
          </a:lstStyle>
          <a:p>
            <a:r>
              <a:rPr lang="fi-FI"/>
              <a:t>Logo</a:t>
            </a:r>
          </a:p>
        </p:txBody>
      </p:sp>
      <p:sp>
        <p:nvSpPr>
          <p:cNvPr id="26" name="Kuvan paikkamerkki 9">
            <a:extLst>
              <a:ext uri="{FF2B5EF4-FFF2-40B4-BE49-F238E27FC236}">
                <a16:creationId xmlns:a16="http://schemas.microsoft.com/office/drawing/2014/main" id="{1ED201F0-77EA-CF4F-B7A5-EE62EAD9DCD9}"/>
              </a:ext>
            </a:extLst>
          </p:cNvPr>
          <p:cNvSpPr>
            <a:spLocks noGrp="1"/>
          </p:cNvSpPr>
          <p:nvPr>
            <p:ph type="pic" sz="quarter" idx="19" hasCustomPrompt="1"/>
          </p:nvPr>
        </p:nvSpPr>
        <p:spPr>
          <a:xfrm>
            <a:off x="8410646" y="5922963"/>
            <a:ext cx="1160462" cy="525462"/>
          </a:xfrm>
        </p:spPr>
        <p:txBody>
          <a:bodyPr/>
          <a:lstStyle>
            <a:lvl1pPr marL="50800" indent="0">
              <a:buNone/>
              <a:defRPr/>
            </a:lvl1pPr>
          </a:lstStyle>
          <a:p>
            <a:r>
              <a:rPr lang="fi-FI"/>
              <a:t>Logo</a:t>
            </a:r>
          </a:p>
        </p:txBody>
      </p:sp>
      <p:pic>
        <p:nvPicPr>
          <p:cNvPr id="2" name="Kuva 1">
            <a:extLst>
              <a:ext uri="{FF2B5EF4-FFF2-40B4-BE49-F238E27FC236}">
                <a16:creationId xmlns:a16="http://schemas.microsoft.com/office/drawing/2014/main" id="{BB1E4BE2-92E1-2893-BD6F-74FD3AD5B27B}"/>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88765" y="6113721"/>
            <a:ext cx="754182" cy="476325"/>
          </a:xfrm>
          <a:prstGeom prst="rect">
            <a:avLst/>
          </a:prstGeom>
        </p:spPr>
      </p:pic>
    </p:spTree>
    <p:extLst>
      <p:ext uri="{BB962C8B-B14F-4D97-AF65-F5344CB8AC3E}">
        <p14:creationId xmlns:p14="http://schemas.microsoft.com/office/powerpoint/2010/main" val="11230681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spTree>
      <p:nvGrpSpPr>
        <p:cNvPr id="1" name="Shape 17"/>
        <p:cNvGrpSpPr/>
        <p:nvPr/>
      </p:nvGrpSpPr>
      <p:grpSpPr>
        <a:xfrm>
          <a:off x="0" y="0"/>
          <a:ext cx="0" cy="0"/>
          <a:chOff x="0" y="0"/>
          <a:chExt cx="0" cy="0"/>
        </a:xfrm>
      </p:grpSpPr>
      <p:sp>
        <p:nvSpPr>
          <p:cNvPr id="18" name="Google Shape;18;p3"/>
          <p:cNvSpPr txBox="1">
            <a:spLocks noGrp="1"/>
          </p:cNvSpPr>
          <p:nvPr>
            <p:ph type="ctrTitle"/>
          </p:nvPr>
        </p:nvSpPr>
        <p:spPr>
          <a:xfrm>
            <a:off x="2040747" y="1507852"/>
            <a:ext cx="8110508" cy="2635508"/>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6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19" name="Google Shape;19;p3"/>
          <p:cNvSpPr txBox="1">
            <a:spLocks noGrp="1"/>
          </p:cNvSpPr>
          <p:nvPr>
            <p:ph type="subTitle" idx="1"/>
          </p:nvPr>
        </p:nvSpPr>
        <p:spPr>
          <a:xfrm>
            <a:off x="2040746" y="4037251"/>
            <a:ext cx="8110507" cy="1607272"/>
          </a:xfrm>
          <a:prstGeom prst="rect">
            <a:avLst/>
          </a:prstGeom>
          <a:noFill/>
          <a:ln>
            <a:noFill/>
          </a:ln>
        </p:spPr>
        <p:txBody>
          <a:bodyPr spcFirstLastPara="1" wrap="square" lIns="91425" tIns="45700" rIns="91425" bIns="45700" anchor="t" anchorCtr="0">
            <a:normAutofit/>
          </a:bodyPr>
          <a:lstStyle>
            <a:lvl1pPr marL="50400" lvl="0" indent="0" algn="ctr">
              <a:lnSpc>
                <a:spcPct val="90000"/>
              </a:lnSpc>
              <a:spcBef>
                <a:spcPts val="1000"/>
              </a:spcBef>
              <a:spcAft>
                <a:spcPts val="0"/>
              </a:spcAft>
              <a:buClr>
                <a:schemeClr val="dk1"/>
              </a:buClr>
              <a:buSzPts val="2400"/>
              <a:buNone/>
              <a:defRPr sz="2400">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dirty="0"/>
          </a:p>
        </p:txBody>
      </p:sp>
      <p:pic>
        <p:nvPicPr>
          <p:cNvPr id="23" name="Google Shape;23;p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578576" y="595849"/>
            <a:ext cx="1034847" cy="1006495"/>
          </a:xfrm>
          <a:prstGeom prst="rect">
            <a:avLst/>
          </a:prstGeom>
          <a:noFill/>
          <a:ln>
            <a:noFill/>
          </a:ln>
        </p:spPr>
      </p:pic>
      <p:sp>
        <p:nvSpPr>
          <p:cNvPr id="7" name="Text Placeholder 2">
            <a:extLst>
              <a:ext uri="{FF2B5EF4-FFF2-40B4-BE49-F238E27FC236}">
                <a16:creationId xmlns:a16="http://schemas.microsoft.com/office/drawing/2014/main" id="{F55B623F-250B-8949-97DA-B1603F513677}"/>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pic>
        <p:nvPicPr>
          <p:cNvPr id="2" name="Kuva 1">
            <a:extLst>
              <a:ext uri="{FF2B5EF4-FFF2-40B4-BE49-F238E27FC236}">
                <a16:creationId xmlns:a16="http://schemas.microsoft.com/office/drawing/2014/main" id="{40FA2EE3-4839-3C79-EC49-E5535AE51281}"/>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88765" y="6113721"/>
            <a:ext cx="754182" cy="476325"/>
          </a:xfrm>
          <a:prstGeom prst="rect">
            <a:avLst/>
          </a:prstGeom>
        </p:spPr>
      </p:pic>
    </p:spTree>
    <p:extLst>
      <p:ext uri="{BB962C8B-B14F-4D97-AF65-F5344CB8AC3E}">
        <p14:creationId xmlns:p14="http://schemas.microsoft.com/office/powerpoint/2010/main" val="33186118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itle Slide" userDrawn="1">
  <p:cSld name="1_Title Slide 3">
    <p:bg>
      <p:bgPr>
        <a:solidFill>
          <a:srgbClr val="F9F2E6"/>
        </a:solidFill>
        <a:effectLst/>
      </p:bgPr>
    </p:bg>
    <p:spTree>
      <p:nvGrpSpPr>
        <p:cNvPr id="1" name="Shape 162"/>
        <p:cNvGrpSpPr/>
        <p:nvPr/>
      </p:nvGrpSpPr>
      <p:grpSpPr>
        <a:xfrm>
          <a:off x="0" y="0"/>
          <a:ext cx="0" cy="0"/>
          <a:chOff x="0" y="0"/>
          <a:chExt cx="0" cy="0"/>
        </a:xfrm>
      </p:grpSpPr>
      <p:sp>
        <p:nvSpPr>
          <p:cNvPr id="163" name="Google Shape;163;p27"/>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L="50800" marR="0" lvl="0" indent="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Montserrat"/>
                <a:ea typeface="Montserrat"/>
                <a:cs typeface="Montserrat"/>
                <a:sym typeface="Montserra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Montserrat"/>
                <a:ea typeface="Montserrat"/>
                <a:cs typeface="Montserrat"/>
                <a:sym typeface="Montserra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r>
              <a:rPr lang="en-US"/>
              <a:t>Click icon to add picture</a:t>
            </a:r>
            <a:endParaRPr/>
          </a:p>
        </p:txBody>
      </p:sp>
      <p:sp>
        <p:nvSpPr>
          <p:cNvPr id="167" name="Google Shape;167;p27"/>
          <p:cNvSpPr txBox="1">
            <a:spLocks noGrp="1"/>
          </p:cNvSpPr>
          <p:nvPr>
            <p:ph type="ctrTitle"/>
          </p:nvPr>
        </p:nvSpPr>
        <p:spPr>
          <a:xfrm>
            <a:off x="838199" y="690342"/>
            <a:ext cx="10679607" cy="3118604"/>
          </a:xfrm>
          <a:prstGeom prst="rect">
            <a:avLst/>
          </a:prstGeom>
          <a:noFill/>
          <a:ln>
            <a:noFill/>
          </a:ln>
          <a:effectLst>
            <a:outerShdw blurRad="50800" dist="50800" dir="5400000" algn="ctr" rotWithShape="0">
              <a:schemeClr val="dk1">
                <a:alpha val="24313"/>
              </a:schemeClr>
            </a:outerShdw>
          </a:effectLst>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8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68" name="Google Shape;168;p27"/>
          <p:cNvSpPr txBox="1">
            <a:spLocks noGrp="1"/>
          </p:cNvSpPr>
          <p:nvPr>
            <p:ph type="subTitle" idx="1"/>
          </p:nvPr>
        </p:nvSpPr>
        <p:spPr>
          <a:xfrm>
            <a:off x="838199" y="3857436"/>
            <a:ext cx="10679607" cy="1607272"/>
          </a:xfrm>
          <a:prstGeom prst="rect">
            <a:avLst/>
          </a:prstGeom>
          <a:noFill/>
          <a:ln>
            <a:noFill/>
          </a:ln>
        </p:spPr>
        <p:txBody>
          <a:bodyPr spcFirstLastPara="1" wrap="square" lIns="91425" tIns="45700" rIns="91425" bIns="45700" anchor="t" anchorCtr="0">
            <a:normAutofit/>
          </a:bodyPr>
          <a:lstStyle>
            <a:lvl1pPr marL="50400" lvl="0" indent="0" algn="ctr">
              <a:lnSpc>
                <a:spcPct val="90000"/>
              </a:lnSpc>
              <a:spcBef>
                <a:spcPts val="1000"/>
              </a:spcBef>
              <a:spcAft>
                <a:spcPts val="0"/>
              </a:spcAft>
              <a:buClr>
                <a:schemeClr val="dk1"/>
              </a:buClr>
              <a:buSzPts val="2400"/>
              <a:buNone/>
              <a:defRPr sz="3200">
                <a:solidFill>
                  <a:schemeClr val="lt1"/>
                </a:solidFill>
                <a:effectLst>
                  <a:outerShdw blurRad="50800" dist="50800" dir="5400000" algn="ctr" rotWithShape="0">
                    <a:schemeClr val="tx1">
                      <a:alpha val="25000"/>
                    </a:schemeClr>
                  </a:outerShdw>
                </a:effectLst>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dirty="0"/>
          </a:p>
        </p:txBody>
      </p:sp>
      <p:pic>
        <p:nvPicPr>
          <p:cNvPr id="170" name="Google Shape;170;p2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578576" y="595849"/>
            <a:ext cx="1034847" cy="1006494"/>
          </a:xfrm>
          <a:prstGeom prst="rect">
            <a:avLst/>
          </a:prstGeom>
          <a:noFill/>
          <a:ln>
            <a:noFill/>
          </a:ln>
        </p:spPr>
      </p:pic>
      <p:sp>
        <p:nvSpPr>
          <p:cNvPr id="8" name="Text Placeholder 2">
            <a:extLst>
              <a:ext uri="{FF2B5EF4-FFF2-40B4-BE49-F238E27FC236}">
                <a16:creationId xmlns:a16="http://schemas.microsoft.com/office/drawing/2014/main" id="{D6CD46BF-FD85-9E4E-963F-6BA92EC136D0}"/>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solidFill>
                  <a:schemeClr val="bg1"/>
                </a:solidFill>
                <a:effectLst>
                  <a:outerShdw blurRad="50800" dist="50800" dir="5400000" algn="ctr" rotWithShape="0">
                    <a:schemeClr val="tx1">
                      <a:alpha val="25000"/>
                    </a:schemeClr>
                  </a:outerShdw>
                </a:effectLst>
              </a:defRPr>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pic>
        <p:nvPicPr>
          <p:cNvPr id="2" name="Kuva 1">
            <a:extLst>
              <a:ext uri="{FF2B5EF4-FFF2-40B4-BE49-F238E27FC236}">
                <a16:creationId xmlns:a16="http://schemas.microsoft.com/office/drawing/2014/main" id="{75459356-BE95-D701-1340-9DAF331C3FC5}"/>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88765" y="6113721"/>
            <a:ext cx="754182" cy="47632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and Content" preserve="1" userDrawn="1">
  <p:cSld name="1_Title and Content">
    <p:bg>
      <p:bgPr>
        <a:solidFill>
          <a:schemeClr val="bg2"/>
        </a:solidFill>
        <a:effectLst/>
      </p:bgPr>
    </p:bg>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bg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1" name="Google Shape;41;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91160" algn="l">
              <a:lnSpc>
                <a:spcPct val="110000"/>
              </a:lnSpc>
              <a:spcBef>
                <a:spcPts val="1000"/>
              </a:spcBef>
              <a:spcAft>
                <a:spcPts val="0"/>
              </a:spcAft>
              <a:buClr>
                <a:schemeClr val="bg1"/>
              </a:buClr>
              <a:buSzPts val="2560"/>
              <a:buFont typeface="Arial"/>
              <a:buChar char="»"/>
              <a:defRPr sz="3200">
                <a:solidFill>
                  <a:schemeClr val="bg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 name="Text Placeholder 2">
            <a:extLst>
              <a:ext uri="{FF2B5EF4-FFF2-40B4-BE49-F238E27FC236}">
                <a16:creationId xmlns:a16="http://schemas.microsoft.com/office/drawing/2014/main" id="{C47A8F8B-D798-8F47-9A56-28054004E6CA}"/>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solidFill>
                  <a:schemeClr val="bg1"/>
                </a:solidFill>
              </a:defRPr>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extLst>
      <p:ext uri="{BB962C8B-B14F-4D97-AF65-F5344CB8AC3E}">
        <p14:creationId xmlns:p14="http://schemas.microsoft.com/office/powerpoint/2010/main" val="20740886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bg>
      <p:bgPr>
        <a:solidFill>
          <a:schemeClr val="bg2">
            <a:lumMod val="40000"/>
            <a:lumOff val="60000"/>
          </a:schemeClr>
        </a:solidFill>
        <a:effectLst/>
      </p:bgPr>
    </p:bg>
    <p:spTree>
      <p:nvGrpSpPr>
        <p:cNvPr id="1" name="Shape 155"/>
        <p:cNvGrpSpPr/>
        <p:nvPr/>
      </p:nvGrpSpPr>
      <p:grpSpPr>
        <a:xfrm>
          <a:off x="0" y="0"/>
          <a:ext cx="0" cy="0"/>
          <a:chOff x="0" y="0"/>
          <a:chExt cx="0" cy="0"/>
        </a:xfrm>
      </p:grpSpPr>
      <p:sp>
        <p:nvSpPr>
          <p:cNvPr id="156" name="Google Shape;156;p26"/>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Montserrat"/>
                <a:ea typeface="Montserrat"/>
                <a:cs typeface="Montserrat"/>
                <a:sym typeface="Montserra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Montserrat"/>
                <a:ea typeface="Montserrat"/>
                <a:cs typeface="Montserrat"/>
                <a:sym typeface="Montserra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Montserrat"/>
                <a:ea typeface="Montserrat"/>
                <a:cs typeface="Montserrat"/>
                <a:sym typeface="Montserra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r>
              <a:rPr lang="en-US"/>
              <a:t>Click icon to add picture</a:t>
            </a:r>
            <a:endParaRPr/>
          </a:p>
        </p:txBody>
      </p:sp>
      <p:sp>
        <p:nvSpPr>
          <p:cNvPr id="9" name="Text Placeholder 2">
            <a:extLst>
              <a:ext uri="{FF2B5EF4-FFF2-40B4-BE49-F238E27FC236}">
                <a16:creationId xmlns:a16="http://schemas.microsoft.com/office/drawing/2014/main" id="{A5CC695E-D216-4F77-BD37-201EE26DA5F7}"/>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solidFill>
                  <a:schemeClr val="bg1"/>
                </a:solidFill>
                <a:effectLst>
                  <a:outerShdw blurRad="50800" dist="50800" dir="5400000" algn="ctr" rotWithShape="0">
                    <a:schemeClr val="tx1">
                      <a:alpha val="25000"/>
                    </a:schemeClr>
                  </a:outerShdw>
                </a:effectLst>
              </a:defRPr>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
        <p:nvSpPr>
          <p:cNvPr id="6" name="Google Shape;197;p31">
            <a:extLst>
              <a:ext uri="{FF2B5EF4-FFF2-40B4-BE49-F238E27FC236}">
                <a16:creationId xmlns:a16="http://schemas.microsoft.com/office/drawing/2014/main" id="{D7A7DF12-25C7-4A1C-896B-E5B30E5ABDE6}"/>
              </a:ext>
            </a:extLst>
          </p:cNvPr>
          <p:cNvSpPr txBox="1">
            <a:spLocks noGrp="1"/>
          </p:cNvSpPr>
          <p:nvPr>
            <p:ph type="title"/>
          </p:nvPr>
        </p:nvSpPr>
        <p:spPr>
          <a:xfrm>
            <a:off x="415600" y="700818"/>
            <a:ext cx="11360700" cy="551680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SzPts val="4800"/>
              <a:buNone/>
              <a:defRPr sz="6600">
                <a:solidFill>
                  <a:schemeClr val="lt1"/>
                </a:solidFill>
                <a:effectLst>
                  <a:outerShdw blurRad="50800" dist="50800" dir="5400000" algn="ctr" rotWithShape="0">
                    <a:schemeClr val="tx1">
                      <a:alpha val="25000"/>
                    </a:schemeClr>
                  </a:outerShdw>
                </a:effectLst>
              </a:defRPr>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r>
              <a:rPr lang="en-US"/>
              <a:t>Click to edit Master title style</a:t>
            </a:r>
            <a:endParaRPr dirty="0"/>
          </a:p>
        </p:txBody>
      </p:sp>
    </p:spTree>
    <p:extLst>
      <p:ext uri="{BB962C8B-B14F-4D97-AF65-F5344CB8AC3E}">
        <p14:creationId xmlns:p14="http://schemas.microsoft.com/office/powerpoint/2010/main" val="37080234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SECTION_HEADER_1" preserve="1" userDrawn="1">
  <p:cSld name="1_SECTION_HEADER_1">
    <p:bg>
      <p:bgPr>
        <a:solidFill>
          <a:schemeClr val="dk2"/>
        </a:solidFill>
        <a:effectLst/>
      </p:bgPr>
    </p:bg>
    <p:spTree>
      <p:nvGrpSpPr>
        <p:cNvPr id="1" name="Shape 196"/>
        <p:cNvGrpSpPr/>
        <p:nvPr/>
      </p:nvGrpSpPr>
      <p:grpSpPr>
        <a:xfrm>
          <a:off x="0" y="0"/>
          <a:ext cx="0" cy="0"/>
          <a:chOff x="0" y="0"/>
          <a:chExt cx="0" cy="0"/>
        </a:xfrm>
      </p:grpSpPr>
      <p:sp>
        <p:nvSpPr>
          <p:cNvPr id="197" name="Google Shape;197;p31"/>
          <p:cNvSpPr txBox="1">
            <a:spLocks noGrp="1"/>
          </p:cNvSpPr>
          <p:nvPr>
            <p:ph type="title"/>
          </p:nvPr>
        </p:nvSpPr>
        <p:spPr>
          <a:xfrm>
            <a:off x="415600" y="700819"/>
            <a:ext cx="11360700" cy="327402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4800"/>
              <a:buNone/>
              <a:defRPr sz="6600">
                <a:solidFill>
                  <a:schemeClr val="lt1"/>
                </a:solidFill>
              </a:defRPr>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r>
              <a:rPr lang="en-US"/>
              <a:t>Click to edit Master title style</a:t>
            </a:r>
            <a:endParaRPr dirty="0"/>
          </a:p>
        </p:txBody>
      </p:sp>
      <p:sp>
        <p:nvSpPr>
          <p:cNvPr id="3" name="Text Placeholder 2">
            <a:extLst>
              <a:ext uri="{FF2B5EF4-FFF2-40B4-BE49-F238E27FC236}">
                <a16:creationId xmlns:a16="http://schemas.microsoft.com/office/drawing/2014/main" id="{3B925FA8-6B17-41CC-AE2A-31041C168730}"/>
              </a:ext>
            </a:extLst>
          </p:cNvPr>
          <p:cNvSpPr>
            <a:spLocks noGrp="1"/>
          </p:cNvSpPr>
          <p:nvPr>
            <p:ph type="body" sz="quarter" idx="13"/>
          </p:nvPr>
        </p:nvSpPr>
        <p:spPr>
          <a:xfrm>
            <a:off x="415925" y="3975100"/>
            <a:ext cx="11360150" cy="1871663"/>
          </a:xfrm>
        </p:spPr>
        <p:txBody>
          <a:bodyPr/>
          <a:lstStyle>
            <a:lvl1pPr marL="50400" indent="0" algn="ctr">
              <a:spcBef>
                <a:spcPts val="0"/>
              </a:spcBef>
              <a:buNone/>
              <a:defRPr>
                <a:solidFill>
                  <a:schemeClr val="bg1"/>
                </a:solidFill>
                <a:latin typeface="+mj-lt"/>
              </a:defRPr>
            </a:lvl1pPr>
            <a:lvl2pPr marL="533400" indent="0" algn="ctr">
              <a:buNone/>
              <a:defRPr>
                <a:solidFill>
                  <a:schemeClr val="bg1"/>
                </a:solidFill>
                <a:latin typeface="+mj-lt"/>
              </a:defRPr>
            </a:lvl2pPr>
            <a:lvl3pPr marL="1016000" indent="0" algn="ctr">
              <a:buNone/>
              <a:defRPr>
                <a:solidFill>
                  <a:schemeClr val="bg1"/>
                </a:solidFill>
                <a:latin typeface="+mj-lt"/>
              </a:defRPr>
            </a:lvl3pPr>
            <a:lvl4pPr marL="1485900" indent="0" algn="ctr">
              <a:buNone/>
              <a:defRPr>
                <a:solidFill>
                  <a:schemeClr val="bg1"/>
                </a:solidFill>
                <a:latin typeface="+mj-lt"/>
              </a:defRPr>
            </a:lvl4pPr>
            <a:lvl5pPr marL="1943100" indent="0" algn="ctr">
              <a:buNone/>
              <a:defRPr>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a:extLst>
              <a:ext uri="{FF2B5EF4-FFF2-40B4-BE49-F238E27FC236}">
                <a16:creationId xmlns:a16="http://schemas.microsoft.com/office/drawing/2014/main" id="{EF77F90A-8D8D-FC4C-91F8-2C95B5417188}"/>
              </a:ext>
            </a:extLst>
          </p:cNvPr>
          <p:cNvSpPr>
            <a:spLocks noGrp="1"/>
          </p:cNvSpPr>
          <p:nvPr>
            <p:ph type="body" sz="quarter" idx="14" hasCustomPrompt="1"/>
          </p:nvPr>
        </p:nvSpPr>
        <p:spPr>
          <a:xfrm>
            <a:off x="195220" y="6356350"/>
            <a:ext cx="11125767" cy="365125"/>
          </a:xfrm>
        </p:spPr>
        <p:txBody>
          <a:bodyPr anchor="b" anchorCtr="0">
            <a:noAutofit/>
          </a:bodyPr>
          <a:lstStyle>
            <a:lvl1pPr marL="0" indent="0">
              <a:spcBef>
                <a:spcPts val="0"/>
              </a:spcBef>
              <a:spcAft>
                <a:spcPts val="300"/>
              </a:spcAft>
              <a:buNone/>
              <a:defRPr sz="1400">
                <a:solidFill>
                  <a:schemeClr val="bg1"/>
                </a:solidFill>
              </a:defRPr>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extLst>
      <p:ext uri="{BB962C8B-B14F-4D97-AF65-F5344CB8AC3E}">
        <p14:creationId xmlns:p14="http://schemas.microsoft.com/office/powerpoint/2010/main" val="24514223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SECTION_HEADER_1" preserve="1" userDrawn="1">
  <p:cSld name="1_SECTION_HEADER_1">
    <p:bg>
      <p:bgPr>
        <a:solidFill>
          <a:schemeClr val="dk2"/>
        </a:solidFill>
        <a:effectLst/>
      </p:bgPr>
    </p:bg>
    <p:spTree>
      <p:nvGrpSpPr>
        <p:cNvPr id="1" name="Shape 196"/>
        <p:cNvGrpSpPr/>
        <p:nvPr/>
      </p:nvGrpSpPr>
      <p:grpSpPr>
        <a:xfrm>
          <a:off x="0" y="0"/>
          <a:ext cx="0" cy="0"/>
          <a:chOff x="0" y="0"/>
          <a:chExt cx="0" cy="0"/>
        </a:xfrm>
      </p:grpSpPr>
      <p:sp>
        <p:nvSpPr>
          <p:cNvPr id="197" name="Google Shape;197;p31"/>
          <p:cNvSpPr txBox="1">
            <a:spLocks noGrp="1"/>
          </p:cNvSpPr>
          <p:nvPr>
            <p:ph type="title" hasCustomPrompt="1"/>
          </p:nvPr>
        </p:nvSpPr>
        <p:spPr>
          <a:xfrm>
            <a:off x="415600" y="700819"/>
            <a:ext cx="11360700" cy="327402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4800"/>
              <a:buNone/>
              <a:defRPr sz="6600">
                <a:solidFill>
                  <a:schemeClr val="lt1"/>
                </a:solidFill>
              </a:defRPr>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r>
              <a:rPr lang="fi-FI" dirty="0"/>
              <a:t>Oli ilo!</a:t>
            </a:r>
            <a:endParaRPr dirty="0"/>
          </a:p>
        </p:txBody>
      </p:sp>
      <p:sp>
        <p:nvSpPr>
          <p:cNvPr id="3" name="Text Placeholder 2">
            <a:extLst>
              <a:ext uri="{FF2B5EF4-FFF2-40B4-BE49-F238E27FC236}">
                <a16:creationId xmlns:a16="http://schemas.microsoft.com/office/drawing/2014/main" id="{3B925FA8-6B17-41CC-AE2A-31041C168730}"/>
              </a:ext>
            </a:extLst>
          </p:cNvPr>
          <p:cNvSpPr>
            <a:spLocks noGrp="1"/>
          </p:cNvSpPr>
          <p:nvPr>
            <p:ph type="body" sz="quarter" idx="13"/>
          </p:nvPr>
        </p:nvSpPr>
        <p:spPr>
          <a:xfrm>
            <a:off x="415925" y="3975100"/>
            <a:ext cx="11360150" cy="1871663"/>
          </a:xfrm>
        </p:spPr>
        <p:txBody>
          <a:bodyPr/>
          <a:lstStyle>
            <a:lvl1pPr marL="50400" indent="0" algn="ctr">
              <a:spcBef>
                <a:spcPts val="0"/>
              </a:spcBef>
              <a:buNone/>
              <a:defRPr>
                <a:solidFill>
                  <a:schemeClr val="bg1"/>
                </a:solidFill>
                <a:latin typeface="+mj-lt"/>
              </a:defRPr>
            </a:lvl1pPr>
            <a:lvl2pPr marL="533400" indent="0" algn="ctr">
              <a:buNone/>
              <a:defRPr>
                <a:solidFill>
                  <a:schemeClr val="bg1"/>
                </a:solidFill>
                <a:latin typeface="+mj-lt"/>
              </a:defRPr>
            </a:lvl2pPr>
            <a:lvl3pPr marL="1016000" indent="0" algn="ctr">
              <a:buNone/>
              <a:defRPr>
                <a:solidFill>
                  <a:schemeClr val="bg1"/>
                </a:solidFill>
                <a:latin typeface="+mj-lt"/>
              </a:defRPr>
            </a:lvl3pPr>
            <a:lvl4pPr marL="1485900" indent="0" algn="ctr">
              <a:buNone/>
              <a:defRPr>
                <a:solidFill>
                  <a:schemeClr val="bg1"/>
                </a:solidFill>
                <a:latin typeface="+mj-lt"/>
              </a:defRPr>
            </a:lvl4pPr>
            <a:lvl5pPr marL="1943100" indent="0" algn="ctr">
              <a:buNone/>
              <a:defRPr>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21" name="Ryhmä 20">
            <a:extLst>
              <a:ext uri="{FF2B5EF4-FFF2-40B4-BE49-F238E27FC236}">
                <a16:creationId xmlns:a16="http://schemas.microsoft.com/office/drawing/2014/main" id="{88B33235-BB7A-8748-8C5B-D120A38BAF88}"/>
              </a:ext>
            </a:extLst>
          </p:cNvPr>
          <p:cNvGrpSpPr/>
          <p:nvPr userDrawn="1"/>
        </p:nvGrpSpPr>
        <p:grpSpPr>
          <a:xfrm>
            <a:off x="595062" y="5727258"/>
            <a:ext cx="10234805" cy="700819"/>
            <a:chOff x="215768" y="6015530"/>
            <a:chExt cx="10234805" cy="700819"/>
          </a:xfrm>
        </p:grpSpPr>
        <p:grpSp>
          <p:nvGrpSpPr>
            <p:cNvPr id="20" name="Ryhmä 19">
              <a:extLst>
                <a:ext uri="{FF2B5EF4-FFF2-40B4-BE49-F238E27FC236}">
                  <a16:creationId xmlns:a16="http://schemas.microsoft.com/office/drawing/2014/main" id="{8AAC5465-7C1D-A540-A3BC-579AE7451B86}"/>
                </a:ext>
              </a:extLst>
            </p:cNvPr>
            <p:cNvGrpSpPr/>
            <p:nvPr userDrawn="1"/>
          </p:nvGrpSpPr>
          <p:grpSpPr>
            <a:xfrm>
              <a:off x="215768" y="6015530"/>
              <a:ext cx="1220312" cy="700819"/>
              <a:chOff x="215768" y="6015530"/>
              <a:chExt cx="1220312" cy="700819"/>
            </a:xfrm>
          </p:grpSpPr>
          <p:pic>
            <p:nvPicPr>
              <p:cNvPr id="6" name="Kuva 5">
                <a:extLst>
                  <a:ext uri="{FF2B5EF4-FFF2-40B4-BE49-F238E27FC236}">
                    <a16:creationId xmlns:a16="http://schemas.microsoft.com/office/drawing/2014/main" id="{336F933C-897E-3848-A6D3-B49AB84FB74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5768" y="6015530"/>
                <a:ext cx="399664" cy="700819"/>
              </a:xfrm>
              <a:prstGeom prst="rect">
                <a:avLst/>
              </a:prstGeom>
            </p:spPr>
          </p:pic>
          <p:sp>
            <p:nvSpPr>
              <p:cNvPr id="4" name="Tekstiruutu 3">
                <a:extLst>
                  <a:ext uri="{FF2B5EF4-FFF2-40B4-BE49-F238E27FC236}">
                    <a16:creationId xmlns:a16="http://schemas.microsoft.com/office/drawing/2014/main" id="{F1FBD071-4A85-7949-B318-3A7C4DA6DB76}"/>
                  </a:ext>
                </a:extLst>
              </p:cNvPr>
              <p:cNvSpPr txBox="1"/>
              <p:nvPr userDrawn="1"/>
            </p:nvSpPr>
            <p:spPr>
              <a:xfrm>
                <a:off x="615432" y="6356349"/>
                <a:ext cx="820648" cy="360000"/>
              </a:xfrm>
              <a:prstGeom prst="rect">
                <a:avLst/>
              </a:prstGeom>
              <a:noFill/>
            </p:spPr>
            <p:txBody>
              <a:bodyPr wrap="square" rtlCol="0" anchor="b" anchorCtr="0">
                <a:noAutofit/>
              </a:bodyPr>
              <a:lstStyle/>
              <a:p>
                <a:pPr algn="l"/>
                <a:r>
                  <a:rPr lang="fi-FI" b="1" dirty="0">
                    <a:solidFill>
                      <a:schemeClr val="bg1"/>
                    </a:solidFill>
                    <a:latin typeface="+mn-lt"/>
                  </a:rPr>
                  <a:t>mdi.fi</a:t>
                </a:r>
              </a:p>
            </p:txBody>
          </p:sp>
        </p:grpSp>
        <p:grpSp>
          <p:nvGrpSpPr>
            <p:cNvPr id="19" name="Ryhmä 18">
              <a:extLst>
                <a:ext uri="{FF2B5EF4-FFF2-40B4-BE49-F238E27FC236}">
                  <a16:creationId xmlns:a16="http://schemas.microsoft.com/office/drawing/2014/main" id="{3ABCB75F-C2C9-D84E-B4CD-CE254E93E83B}"/>
                </a:ext>
              </a:extLst>
            </p:cNvPr>
            <p:cNvGrpSpPr/>
            <p:nvPr userDrawn="1"/>
          </p:nvGrpSpPr>
          <p:grpSpPr>
            <a:xfrm>
              <a:off x="1685601" y="6356349"/>
              <a:ext cx="2800229" cy="360000"/>
              <a:chOff x="1611140" y="6356349"/>
              <a:chExt cx="2800229" cy="360000"/>
            </a:xfrm>
          </p:grpSpPr>
          <p:sp>
            <p:nvSpPr>
              <p:cNvPr id="11" name="Tekstiruutu 10">
                <a:extLst>
                  <a:ext uri="{FF2B5EF4-FFF2-40B4-BE49-F238E27FC236}">
                    <a16:creationId xmlns:a16="http://schemas.microsoft.com/office/drawing/2014/main" id="{A0264F27-EF98-BF4E-88B2-752B7854CE7A}"/>
                  </a:ext>
                </a:extLst>
              </p:cNvPr>
              <p:cNvSpPr txBox="1"/>
              <p:nvPr userDrawn="1"/>
            </p:nvSpPr>
            <p:spPr>
              <a:xfrm>
                <a:off x="2847127" y="6356349"/>
                <a:ext cx="1564242" cy="360000"/>
              </a:xfrm>
              <a:prstGeom prst="rect">
                <a:avLst/>
              </a:prstGeom>
              <a:noFill/>
            </p:spPr>
            <p:txBody>
              <a:bodyPr wrap="square" rtlCol="0" anchor="b" anchorCtr="0">
                <a:noAutofit/>
              </a:bodyPr>
              <a:lstStyle/>
              <a:p>
                <a:pPr algn="l"/>
                <a:r>
                  <a:rPr lang="fi-FI" b="1" dirty="0">
                    <a:solidFill>
                      <a:schemeClr val="bg1"/>
                    </a:solidFill>
                    <a:latin typeface="+mn-lt"/>
                  </a:rPr>
                  <a:t>@MDIfriends</a:t>
                </a:r>
              </a:p>
            </p:txBody>
          </p:sp>
          <p:grpSp>
            <p:nvGrpSpPr>
              <p:cNvPr id="13" name="Ryhmä 12">
                <a:extLst>
                  <a:ext uri="{FF2B5EF4-FFF2-40B4-BE49-F238E27FC236}">
                    <a16:creationId xmlns:a16="http://schemas.microsoft.com/office/drawing/2014/main" id="{2372EECE-CE5B-034B-BF85-BA8DEC6BCC1E}"/>
                  </a:ext>
                </a:extLst>
              </p:cNvPr>
              <p:cNvGrpSpPr/>
              <p:nvPr userDrawn="1"/>
            </p:nvGrpSpPr>
            <p:grpSpPr>
              <a:xfrm>
                <a:off x="1611140" y="6398877"/>
                <a:ext cx="1174184" cy="288968"/>
                <a:chOff x="1473979" y="6398877"/>
                <a:chExt cx="1174184" cy="288968"/>
              </a:xfrm>
            </p:grpSpPr>
            <p:pic>
              <p:nvPicPr>
                <p:cNvPr id="12" name="Kuva 11">
                  <a:extLst>
                    <a:ext uri="{FF2B5EF4-FFF2-40B4-BE49-F238E27FC236}">
                      <a16:creationId xmlns:a16="http://schemas.microsoft.com/office/drawing/2014/main" id="{102ADCF1-74C5-644A-82BF-E4DE016F14D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73979" y="6398877"/>
                  <a:ext cx="355499" cy="288968"/>
                </a:xfrm>
                <a:prstGeom prst="rect">
                  <a:avLst/>
                </a:prstGeom>
              </p:spPr>
            </p:pic>
            <p:pic>
              <p:nvPicPr>
                <p:cNvPr id="14" name="Kuva 13">
                  <a:extLst>
                    <a:ext uri="{FF2B5EF4-FFF2-40B4-BE49-F238E27FC236}">
                      <a16:creationId xmlns:a16="http://schemas.microsoft.com/office/drawing/2014/main" id="{89803638-03AD-BD4F-8BE9-8AF32F649C1B}"/>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2359195" y="6398877"/>
                  <a:ext cx="288968" cy="288968"/>
                </a:xfrm>
                <a:prstGeom prst="rect">
                  <a:avLst/>
                </a:prstGeom>
              </p:spPr>
            </p:pic>
            <p:pic>
              <p:nvPicPr>
                <p:cNvPr id="15" name="Kuva 14">
                  <a:extLst>
                    <a:ext uri="{FF2B5EF4-FFF2-40B4-BE49-F238E27FC236}">
                      <a16:creationId xmlns:a16="http://schemas.microsoft.com/office/drawing/2014/main" id="{023C2B09-3ECA-4C47-8645-B2B4325A70E2}"/>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937368" y="6398877"/>
                  <a:ext cx="288968" cy="288968"/>
                </a:xfrm>
                <a:prstGeom prst="rect">
                  <a:avLst/>
                </a:prstGeom>
              </p:spPr>
            </p:pic>
          </p:grpSp>
        </p:grpSp>
        <p:grpSp>
          <p:nvGrpSpPr>
            <p:cNvPr id="18" name="Ryhmä 17">
              <a:extLst>
                <a:ext uri="{FF2B5EF4-FFF2-40B4-BE49-F238E27FC236}">
                  <a16:creationId xmlns:a16="http://schemas.microsoft.com/office/drawing/2014/main" id="{931E2A29-EDF6-FF48-9FAB-8D346D1A6159}"/>
                </a:ext>
              </a:extLst>
            </p:cNvPr>
            <p:cNvGrpSpPr/>
            <p:nvPr userDrawn="1"/>
          </p:nvGrpSpPr>
          <p:grpSpPr>
            <a:xfrm>
              <a:off x="4673334" y="6356349"/>
              <a:ext cx="5777239" cy="360000"/>
              <a:chOff x="4466000" y="6356349"/>
              <a:chExt cx="5777239" cy="360000"/>
            </a:xfrm>
          </p:grpSpPr>
          <p:pic>
            <p:nvPicPr>
              <p:cNvPr id="16" name="Kuva 15">
                <a:extLst>
                  <a:ext uri="{FF2B5EF4-FFF2-40B4-BE49-F238E27FC236}">
                    <a16:creationId xmlns:a16="http://schemas.microsoft.com/office/drawing/2014/main" id="{8A712381-1A5D-2B48-B407-B0630F8D2C23}"/>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4466000" y="6398877"/>
                <a:ext cx="288968" cy="288968"/>
              </a:xfrm>
              <a:prstGeom prst="rect">
                <a:avLst/>
              </a:prstGeom>
            </p:spPr>
          </p:pic>
          <p:sp>
            <p:nvSpPr>
              <p:cNvPr id="17" name="Tekstiruutu 16">
                <a:extLst>
                  <a:ext uri="{FF2B5EF4-FFF2-40B4-BE49-F238E27FC236}">
                    <a16:creationId xmlns:a16="http://schemas.microsoft.com/office/drawing/2014/main" id="{9E7E0EC3-5910-894E-A776-ECAB2B9D97D0}"/>
                  </a:ext>
                </a:extLst>
              </p:cNvPr>
              <p:cNvSpPr txBox="1"/>
              <p:nvPr userDrawn="1"/>
            </p:nvSpPr>
            <p:spPr>
              <a:xfrm>
                <a:off x="4754968" y="6356349"/>
                <a:ext cx="5488271" cy="360000"/>
              </a:xfrm>
              <a:prstGeom prst="rect">
                <a:avLst/>
              </a:prstGeom>
              <a:noFill/>
            </p:spPr>
            <p:txBody>
              <a:bodyPr wrap="square" rtlCol="0" anchor="b" anchorCtr="0">
                <a:noAutofit/>
              </a:bodyPr>
              <a:lstStyle/>
              <a:p>
                <a:pPr algn="l"/>
                <a:r>
                  <a:rPr lang="fi-FI" b="1" dirty="0">
                    <a:solidFill>
                      <a:schemeClr val="bg1"/>
                    </a:solidFill>
                    <a:latin typeface="+mn-lt"/>
                  </a:rPr>
                  <a:t>Aluekehittämisen konsulttitoimisto MDI</a:t>
                </a:r>
              </a:p>
            </p:txBody>
          </p:sp>
        </p:grpSp>
      </p:grpSp>
      <p:pic>
        <p:nvPicPr>
          <p:cNvPr id="2" name="Kuva 1">
            <a:extLst>
              <a:ext uri="{FF2B5EF4-FFF2-40B4-BE49-F238E27FC236}">
                <a16:creationId xmlns:a16="http://schemas.microsoft.com/office/drawing/2014/main" id="{CDAD942A-8FBB-DB9D-1BE9-7BDE249274F0}"/>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539304" y="4927039"/>
            <a:ext cx="1036380" cy="1741764"/>
          </a:xfrm>
          <a:prstGeom prst="rect">
            <a:avLst/>
          </a:prstGeom>
        </p:spPr>
      </p:pic>
    </p:spTree>
    <p:extLst>
      <p:ext uri="{BB962C8B-B14F-4D97-AF65-F5344CB8AC3E}">
        <p14:creationId xmlns:p14="http://schemas.microsoft.com/office/powerpoint/2010/main" val="4056114590"/>
      </p:ext>
    </p:extLst>
  </p:cSld>
  <p:clrMapOvr>
    <a:masterClrMapping/>
  </p:clrMapOvr>
  <p:extLst>
    <p:ext uri="{DCECCB84-F9BA-43D5-87BE-67443E8EF086}">
      <p15:sldGuideLst xmlns:p15="http://schemas.microsoft.com/office/powerpoint/2012/main">
        <p15:guide id="1" orient="horz" pos="3997" userDrawn="1">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SECTION_HEADER_1" preserve="1" userDrawn="1">
  <p:cSld name="1_SECTION_HEADER_1">
    <p:bg>
      <p:bgPr>
        <a:solidFill>
          <a:schemeClr val="dk2"/>
        </a:solidFill>
        <a:effectLst/>
      </p:bgPr>
    </p:bg>
    <p:spTree>
      <p:nvGrpSpPr>
        <p:cNvPr id="1" name="Shape 196"/>
        <p:cNvGrpSpPr/>
        <p:nvPr/>
      </p:nvGrpSpPr>
      <p:grpSpPr>
        <a:xfrm>
          <a:off x="0" y="0"/>
          <a:ext cx="0" cy="0"/>
          <a:chOff x="0" y="0"/>
          <a:chExt cx="0" cy="0"/>
        </a:xfrm>
      </p:grpSpPr>
      <p:sp>
        <p:nvSpPr>
          <p:cNvPr id="197" name="Google Shape;197;p31"/>
          <p:cNvSpPr txBox="1">
            <a:spLocks noGrp="1"/>
          </p:cNvSpPr>
          <p:nvPr>
            <p:ph type="title" hasCustomPrompt="1"/>
          </p:nvPr>
        </p:nvSpPr>
        <p:spPr>
          <a:xfrm>
            <a:off x="415600" y="692150"/>
            <a:ext cx="11360700" cy="244087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4800"/>
              <a:buNone/>
              <a:defRPr sz="6600">
                <a:solidFill>
                  <a:schemeClr val="lt1"/>
                </a:solidFill>
              </a:defRPr>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r>
              <a:rPr lang="fi-FI" dirty="0"/>
              <a:t>Oli ilo!</a:t>
            </a:r>
            <a:endParaRPr dirty="0"/>
          </a:p>
        </p:txBody>
      </p:sp>
      <p:sp>
        <p:nvSpPr>
          <p:cNvPr id="3" name="Text Placeholder 2">
            <a:extLst>
              <a:ext uri="{FF2B5EF4-FFF2-40B4-BE49-F238E27FC236}">
                <a16:creationId xmlns:a16="http://schemas.microsoft.com/office/drawing/2014/main" id="{3B925FA8-6B17-41CC-AE2A-31041C168730}"/>
              </a:ext>
            </a:extLst>
          </p:cNvPr>
          <p:cNvSpPr>
            <a:spLocks noGrp="1"/>
          </p:cNvSpPr>
          <p:nvPr>
            <p:ph type="body" sz="quarter" idx="13"/>
          </p:nvPr>
        </p:nvSpPr>
        <p:spPr>
          <a:xfrm>
            <a:off x="415925" y="3133280"/>
            <a:ext cx="11360150" cy="2509351"/>
          </a:xfrm>
        </p:spPr>
        <p:txBody>
          <a:bodyPr/>
          <a:lstStyle>
            <a:lvl1pPr marL="50400" indent="0" algn="ctr">
              <a:spcBef>
                <a:spcPts val="0"/>
              </a:spcBef>
              <a:buNone/>
              <a:defRPr>
                <a:solidFill>
                  <a:schemeClr val="bg1"/>
                </a:solidFill>
                <a:latin typeface="+mj-lt"/>
              </a:defRPr>
            </a:lvl1pPr>
            <a:lvl2pPr marL="533400" indent="0" algn="ctr">
              <a:buNone/>
              <a:defRPr>
                <a:solidFill>
                  <a:schemeClr val="bg1"/>
                </a:solidFill>
                <a:latin typeface="+mj-lt"/>
              </a:defRPr>
            </a:lvl2pPr>
            <a:lvl3pPr marL="1016000" indent="0" algn="ctr">
              <a:buNone/>
              <a:defRPr>
                <a:solidFill>
                  <a:schemeClr val="bg1"/>
                </a:solidFill>
                <a:latin typeface="+mj-lt"/>
              </a:defRPr>
            </a:lvl3pPr>
            <a:lvl4pPr marL="1485900" indent="0" algn="ctr">
              <a:buNone/>
              <a:defRPr>
                <a:solidFill>
                  <a:schemeClr val="bg1"/>
                </a:solidFill>
                <a:latin typeface="+mj-lt"/>
              </a:defRPr>
            </a:lvl4pPr>
            <a:lvl5pPr marL="1943100" indent="0" algn="ctr">
              <a:buNone/>
              <a:defRPr>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21" name="Ryhmä 20">
            <a:extLst>
              <a:ext uri="{FF2B5EF4-FFF2-40B4-BE49-F238E27FC236}">
                <a16:creationId xmlns:a16="http://schemas.microsoft.com/office/drawing/2014/main" id="{88B33235-BB7A-8748-8C5B-D120A38BAF88}"/>
              </a:ext>
            </a:extLst>
          </p:cNvPr>
          <p:cNvGrpSpPr/>
          <p:nvPr userDrawn="1"/>
        </p:nvGrpSpPr>
        <p:grpSpPr>
          <a:xfrm>
            <a:off x="595062" y="5727258"/>
            <a:ext cx="10234805" cy="700819"/>
            <a:chOff x="215768" y="6015530"/>
            <a:chExt cx="10234805" cy="700819"/>
          </a:xfrm>
        </p:grpSpPr>
        <p:grpSp>
          <p:nvGrpSpPr>
            <p:cNvPr id="20" name="Ryhmä 19">
              <a:extLst>
                <a:ext uri="{FF2B5EF4-FFF2-40B4-BE49-F238E27FC236}">
                  <a16:creationId xmlns:a16="http://schemas.microsoft.com/office/drawing/2014/main" id="{8AAC5465-7C1D-A540-A3BC-579AE7451B86}"/>
                </a:ext>
              </a:extLst>
            </p:cNvPr>
            <p:cNvGrpSpPr/>
            <p:nvPr userDrawn="1"/>
          </p:nvGrpSpPr>
          <p:grpSpPr>
            <a:xfrm>
              <a:off x="215768" y="6015530"/>
              <a:ext cx="1220312" cy="700819"/>
              <a:chOff x="215768" y="6015530"/>
              <a:chExt cx="1220312" cy="700819"/>
            </a:xfrm>
          </p:grpSpPr>
          <p:pic>
            <p:nvPicPr>
              <p:cNvPr id="6" name="Kuva 5">
                <a:extLst>
                  <a:ext uri="{FF2B5EF4-FFF2-40B4-BE49-F238E27FC236}">
                    <a16:creationId xmlns:a16="http://schemas.microsoft.com/office/drawing/2014/main" id="{336F933C-897E-3848-A6D3-B49AB84FB74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5768" y="6015530"/>
                <a:ext cx="399664" cy="700819"/>
              </a:xfrm>
              <a:prstGeom prst="rect">
                <a:avLst/>
              </a:prstGeom>
            </p:spPr>
          </p:pic>
          <p:sp>
            <p:nvSpPr>
              <p:cNvPr id="4" name="Tekstiruutu 3">
                <a:extLst>
                  <a:ext uri="{FF2B5EF4-FFF2-40B4-BE49-F238E27FC236}">
                    <a16:creationId xmlns:a16="http://schemas.microsoft.com/office/drawing/2014/main" id="{F1FBD071-4A85-7949-B318-3A7C4DA6DB76}"/>
                  </a:ext>
                </a:extLst>
              </p:cNvPr>
              <p:cNvSpPr txBox="1"/>
              <p:nvPr userDrawn="1"/>
            </p:nvSpPr>
            <p:spPr>
              <a:xfrm>
                <a:off x="615432" y="6356349"/>
                <a:ext cx="820648" cy="360000"/>
              </a:xfrm>
              <a:prstGeom prst="rect">
                <a:avLst/>
              </a:prstGeom>
              <a:noFill/>
            </p:spPr>
            <p:txBody>
              <a:bodyPr wrap="square" rtlCol="0" anchor="b" anchorCtr="0">
                <a:noAutofit/>
              </a:bodyPr>
              <a:lstStyle/>
              <a:p>
                <a:pPr algn="l"/>
                <a:r>
                  <a:rPr lang="fi-FI" b="1" dirty="0">
                    <a:solidFill>
                      <a:schemeClr val="bg1"/>
                    </a:solidFill>
                    <a:latin typeface="+mn-lt"/>
                  </a:rPr>
                  <a:t>mdi.fi</a:t>
                </a:r>
              </a:p>
            </p:txBody>
          </p:sp>
        </p:grpSp>
        <p:grpSp>
          <p:nvGrpSpPr>
            <p:cNvPr id="19" name="Ryhmä 18">
              <a:extLst>
                <a:ext uri="{FF2B5EF4-FFF2-40B4-BE49-F238E27FC236}">
                  <a16:creationId xmlns:a16="http://schemas.microsoft.com/office/drawing/2014/main" id="{3ABCB75F-C2C9-D84E-B4CD-CE254E93E83B}"/>
                </a:ext>
              </a:extLst>
            </p:cNvPr>
            <p:cNvGrpSpPr/>
            <p:nvPr userDrawn="1"/>
          </p:nvGrpSpPr>
          <p:grpSpPr>
            <a:xfrm>
              <a:off x="1685601" y="6356349"/>
              <a:ext cx="2800229" cy="360000"/>
              <a:chOff x="1611140" y="6356349"/>
              <a:chExt cx="2800229" cy="360000"/>
            </a:xfrm>
          </p:grpSpPr>
          <p:sp>
            <p:nvSpPr>
              <p:cNvPr id="11" name="Tekstiruutu 10">
                <a:extLst>
                  <a:ext uri="{FF2B5EF4-FFF2-40B4-BE49-F238E27FC236}">
                    <a16:creationId xmlns:a16="http://schemas.microsoft.com/office/drawing/2014/main" id="{A0264F27-EF98-BF4E-88B2-752B7854CE7A}"/>
                  </a:ext>
                </a:extLst>
              </p:cNvPr>
              <p:cNvSpPr txBox="1"/>
              <p:nvPr userDrawn="1"/>
            </p:nvSpPr>
            <p:spPr>
              <a:xfrm>
                <a:off x="2847127" y="6356349"/>
                <a:ext cx="1564242" cy="360000"/>
              </a:xfrm>
              <a:prstGeom prst="rect">
                <a:avLst/>
              </a:prstGeom>
              <a:noFill/>
            </p:spPr>
            <p:txBody>
              <a:bodyPr wrap="square" rtlCol="0" anchor="b" anchorCtr="0">
                <a:noAutofit/>
              </a:bodyPr>
              <a:lstStyle/>
              <a:p>
                <a:pPr algn="l"/>
                <a:r>
                  <a:rPr lang="fi-FI" b="1" dirty="0">
                    <a:solidFill>
                      <a:schemeClr val="bg1"/>
                    </a:solidFill>
                    <a:latin typeface="+mn-lt"/>
                  </a:rPr>
                  <a:t>@MDIfriends</a:t>
                </a:r>
              </a:p>
            </p:txBody>
          </p:sp>
          <p:grpSp>
            <p:nvGrpSpPr>
              <p:cNvPr id="13" name="Ryhmä 12">
                <a:extLst>
                  <a:ext uri="{FF2B5EF4-FFF2-40B4-BE49-F238E27FC236}">
                    <a16:creationId xmlns:a16="http://schemas.microsoft.com/office/drawing/2014/main" id="{2372EECE-CE5B-034B-BF85-BA8DEC6BCC1E}"/>
                  </a:ext>
                </a:extLst>
              </p:cNvPr>
              <p:cNvGrpSpPr/>
              <p:nvPr userDrawn="1"/>
            </p:nvGrpSpPr>
            <p:grpSpPr>
              <a:xfrm>
                <a:off x="1611140" y="6398877"/>
                <a:ext cx="1174184" cy="288968"/>
                <a:chOff x="1473979" y="6398877"/>
                <a:chExt cx="1174184" cy="288968"/>
              </a:xfrm>
            </p:grpSpPr>
            <p:pic>
              <p:nvPicPr>
                <p:cNvPr id="12" name="Kuva 11">
                  <a:extLst>
                    <a:ext uri="{FF2B5EF4-FFF2-40B4-BE49-F238E27FC236}">
                      <a16:creationId xmlns:a16="http://schemas.microsoft.com/office/drawing/2014/main" id="{102ADCF1-74C5-644A-82BF-E4DE016F14D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73979" y="6398877"/>
                  <a:ext cx="355499" cy="288968"/>
                </a:xfrm>
                <a:prstGeom prst="rect">
                  <a:avLst/>
                </a:prstGeom>
              </p:spPr>
            </p:pic>
            <p:pic>
              <p:nvPicPr>
                <p:cNvPr id="14" name="Kuva 13">
                  <a:extLst>
                    <a:ext uri="{FF2B5EF4-FFF2-40B4-BE49-F238E27FC236}">
                      <a16:creationId xmlns:a16="http://schemas.microsoft.com/office/drawing/2014/main" id="{89803638-03AD-BD4F-8BE9-8AF32F649C1B}"/>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2359195" y="6398877"/>
                  <a:ext cx="288968" cy="288968"/>
                </a:xfrm>
                <a:prstGeom prst="rect">
                  <a:avLst/>
                </a:prstGeom>
              </p:spPr>
            </p:pic>
            <p:pic>
              <p:nvPicPr>
                <p:cNvPr id="15" name="Kuva 14">
                  <a:extLst>
                    <a:ext uri="{FF2B5EF4-FFF2-40B4-BE49-F238E27FC236}">
                      <a16:creationId xmlns:a16="http://schemas.microsoft.com/office/drawing/2014/main" id="{023C2B09-3ECA-4C47-8645-B2B4325A70E2}"/>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937368" y="6398877"/>
                  <a:ext cx="288968" cy="288968"/>
                </a:xfrm>
                <a:prstGeom prst="rect">
                  <a:avLst/>
                </a:prstGeom>
              </p:spPr>
            </p:pic>
          </p:grpSp>
        </p:grpSp>
        <p:grpSp>
          <p:nvGrpSpPr>
            <p:cNvPr id="18" name="Ryhmä 17">
              <a:extLst>
                <a:ext uri="{FF2B5EF4-FFF2-40B4-BE49-F238E27FC236}">
                  <a16:creationId xmlns:a16="http://schemas.microsoft.com/office/drawing/2014/main" id="{931E2A29-EDF6-FF48-9FAB-8D346D1A6159}"/>
                </a:ext>
              </a:extLst>
            </p:cNvPr>
            <p:cNvGrpSpPr/>
            <p:nvPr userDrawn="1"/>
          </p:nvGrpSpPr>
          <p:grpSpPr>
            <a:xfrm>
              <a:off x="4673334" y="6356349"/>
              <a:ext cx="5777239" cy="360000"/>
              <a:chOff x="4466000" y="6356349"/>
              <a:chExt cx="5777239" cy="360000"/>
            </a:xfrm>
          </p:grpSpPr>
          <p:pic>
            <p:nvPicPr>
              <p:cNvPr id="16" name="Kuva 15">
                <a:extLst>
                  <a:ext uri="{FF2B5EF4-FFF2-40B4-BE49-F238E27FC236}">
                    <a16:creationId xmlns:a16="http://schemas.microsoft.com/office/drawing/2014/main" id="{8A712381-1A5D-2B48-B407-B0630F8D2C23}"/>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4466000" y="6398877"/>
                <a:ext cx="288968" cy="288968"/>
              </a:xfrm>
              <a:prstGeom prst="rect">
                <a:avLst/>
              </a:prstGeom>
            </p:spPr>
          </p:pic>
          <p:sp>
            <p:nvSpPr>
              <p:cNvPr id="17" name="Tekstiruutu 16">
                <a:extLst>
                  <a:ext uri="{FF2B5EF4-FFF2-40B4-BE49-F238E27FC236}">
                    <a16:creationId xmlns:a16="http://schemas.microsoft.com/office/drawing/2014/main" id="{9E7E0EC3-5910-894E-A776-ECAB2B9D97D0}"/>
                  </a:ext>
                </a:extLst>
              </p:cNvPr>
              <p:cNvSpPr txBox="1"/>
              <p:nvPr userDrawn="1"/>
            </p:nvSpPr>
            <p:spPr>
              <a:xfrm>
                <a:off x="4754968" y="6356349"/>
                <a:ext cx="5488271" cy="360000"/>
              </a:xfrm>
              <a:prstGeom prst="rect">
                <a:avLst/>
              </a:prstGeom>
              <a:noFill/>
            </p:spPr>
            <p:txBody>
              <a:bodyPr wrap="square" rtlCol="0" anchor="b" anchorCtr="0">
                <a:noAutofit/>
              </a:bodyPr>
              <a:lstStyle/>
              <a:p>
                <a:pPr algn="l"/>
                <a:r>
                  <a:rPr lang="fi-FI" b="1" dirty="0">
                    <a:solidFill>
                      <a:schemeClr val="bg1"/>
                    </a:solidFill>
                    <a:latin typeface="+mn-lt"/>
                  </a:rPr>
                  <a:t>Aluekehittämisen konsulttitoimisto MDI</a:t>
                </a:r>
              </a:p>
            </p:txBody>
          </p:sp>
        </p:grpSp>
      </p:grpSp>
      <p:pic>
        <p:nvPicPr>
          <p:cNvPr id="2" name="Kuva 1">
            <a:extLst>
              <a:ext uri="{FF2B5EF4-FFF2-40B4-BE49-F238E27FC236}">
                <a16:creationId xmlns:a16="http://schemas.microsoft.com/office/drawing/2014/main" id="{DF8BC38E-D910-F53E-77EF-70B3DDC767BB}"/>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539304" y="4927039"/>
            <a:ext cx="1036380" cy="1741764"/>
          </a:xfrm>
          <a:prstGeom prst="rect">
            <a:avLst/>
          </a:prstGeom>
        </p:spPr>
      </p:pic>
    </p:spTree>
    <p:extLst>
      <p:ext uri="{BB962C8B-B14F-4D97-AF65-F5344CB8AC3E}">
        <p14:creationId xmlns:p14="http://schemas.microsoft.com/office/powerpoint/2010/main" val="749897107"/>
      </p:ext>
    </p:extLst>
  </p:cSld>
  <p:clrMapOvr>
    <a:masterClrMapping/>
  </p:clrMapOvr>
  <p:extLst>
    <p:ext uri="{DCECCB84-F9BA-43D5-87BE-67443E8EF086}">
      <p15:sldGuideLst xmlns:p15="http://schemas.microsoft.com/office/powerpoint/2012/main">
        <p15:guide id="1" orient="horz" pos="3997" userDrawn="1">
          <p15:clr>
            <a:srgbClr val="5ACBF0"/>
          </p15:clr>
        </p15:guide>
        <p15:guide id="2" orient="horz" pos="436" userDrawn="1">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SECTION_HEADER_1" userDrawn="1">
  <p:cSld name="1_SECTION_HEADER_1">
    <p:spTree>
      <p:nvGrpSpPr>
        <p:cNvPr id="1" name="Shape 199"/>
        <p:cNvGrpSpPr/>
        <p:nvPr/>
      </p:nvGrpSpPr>
      <p:grpSpPr>
        <a:xfrm>
          <a:off x="0" y="0"/>
          <a:ext cx="0" cy="0"/>
          <a:chOff x="0" y="0"/>
          <a:chExt cx="0" cy="0"/>
        </a:xfrm>
      </p:grpSpPr>
      <p:sp>
        <p:nvSpPr>
          <p:cNvPr id="200" name="Google Shape;200;p32"/>
          <p:cNvSpPr txBox="1">
            <a:spLocks noGrp="1"/>
          </p:cNvSpPr>
          <p:nvPr>
            <p:ph type="title"/>
          </p:nvPr>
        </p:nvSpPr>
        <p:spPr>
          <a:xfrm>
            <a:off x="415600" y="700818"/>
            <a:ext cx="11360700" cy="551680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SzPts val="4800"/>
              <a:buNone/>
              <a:defRPr sz="6600">
                <a:solidFill>
                  <a:schemeClr val="dk2"/>
                </a:solidFill>
              </a:defRPr>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r>
              <a:rPr lang="en-US"/>
              <a:t>Click to edit Master title style</a:t>
            </a:r>
            <a:endParaRPr/>
          </a:p>
        </p:txBody>
      </p:sp>
      <p:sp>
        <p:nvSpPr>
          <p:cNvPr id="4" name="Text Placeholder 2">
            <a:extLst>
              <a:ext uri="{FF2B5EF4-FFF2-40B4-BE49-F238E27FC236}">
                <a16:creationId xmlns:a16="http://schemas.microsoft.com/office/drawing/2014/main" id="{02543F83-AB33-6244-A9DD-CA584B4A7082}"/>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SECTION_HEADER_1" userDrawn="1">
  <p:cSld name="1_SECTION_HEADER_1">
    <p:spTree>
      <p:nvGrpSpPr>
        <p:cNvPr id="1" name="Shape 202"/>
        <p:cNvGrpSpPr/>
        <p:nvPr/>
      </p:nvGrpSpPr>
      <p:grpSpPr>
        <a:xfrm>
          <a:off x="0" y="0"/>
          <a:ext cx="0" cy="0"/>
          <a:chOff x="0" y="0"/>
          <a:chExt cx="0" cy="0"/>
        </a:xfrm>
      </p:grpSpPr>
      <p:sp>
        <p:nvSpPr>
          <p:cNvPr id="203" name="Google Shape;203;p33"/>
          <p:cNvSpPr txBox="1">
            <a:spLocks noGrp="1"/>
          </p:cNvSpPr>
          <p:nvPr>
            <p:ph type="title"/>
          </p:nvPr>
        </p:nvSpPr>
        <p:spPr>
          <a:xfrm>
            <a:off x="415600" y="694143"/>
            <a:ext cx="11360700" cy="5523479"/>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SzPts val="4800"/>
              <a:buNone/>
              <a:defRPr sz="4800">
                <a:solidFill>
                  <a:schemeClr val="dk2"/>
                </a:solidFill>
              </a:defRPr>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r>
              <a:rPr lang="en-US"/>
              <a:t>Click to edit Master title style</a:t>
            </a:r>
            <a:endParaRPr/>
          </a:p>
        </p:txBody>
      </p:sp>
      <p:sp>
        <p:nvSpPr>
          <p:cNvPr id="4" name="Text Placeholder 2">
            <a:extLst>
              <a:ext uri="{FF2B5EF4-FFF2-40B4-BE49-F238E27FC236}">
                <a16:creationId xmlns:a16="http://schemas.microsoft.com/office/drawing/2014/main" id="{6AEFA4A4-9D9E-934B-93B9-AF050320DC58}"/>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SECTION_HEADER_1" preserve="1">
  <p:cSld name="SECTION_HEADER_1">
    <p:bg>
      <p:bgPr>
        <a:pattFill prst="pct90">
          <a:fgClr>
            <a:schemeClr val="accent6"/>
          </a:fgClr>
          <a:bgClr>
            <a:schemeClr val="bg1"/>
          </a:bgClr>
        </a:pattFill>
        <a:effectLst/>
      </p:bgPr>
    </p:bg>
    <p:spTree>
      <p:nvGrpSpPr>
        <p:cNvPr id="1" name="Shape 152"/>
        <p:cNvGrpSpPr/>
        <p:nvPr/>
      </p:nvGrpSpPr>
      <p:grpSpPr>
        <a:xfrm>
          <a:off x="0" y="0"/>
          <a:ext cx="0" cy="0"/>
          <a:chOff x="0" y="0"/>
          <a:chExt cx="0" cy="0"/>
        </a:xfrm>
      </p:grpSpPr>
      <p:pic>
        <p:nvPicPr>
          <p:cNvPr id="3" name="Kuva 2">
            <a:extLst>
              <a:ext uri="{FF2B5EF4-FFF2-40B4-BE49-F238E27FC236}">
                <a16:creationId xmlns:a16="http://schemas.microsoft.com/office/drawing/2014/main" id="{48D7A2AE-1994-744E-9ECF-F77045941F9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08065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spTree>
      <p:nvGrpSpPr>
        <p:cNvPr id="1" name="Shape 180"/>
        <p:cNvGrpSpPr/>
        <p:nvPr/>
      </p:nvGrpSpPr>
      <p:grpSpPr>
        <a:xfrm>
          <a:off x="0" y="0"/>
          <a:ext cx="0" cy="0"/>
          <a:chOff x="0" y="0"/>
          <a:chExt cx="0" cy="0"/>
        </a:xfrm>
      </p:grpSpPr>
      <p:sp>
        <p:nvSpPr>
          <p:cNvPr id="182" name="Google Shape;182;p29"/>
          <p:cNvSpPr txBox="1"/>
          <p:nvPr/>
        </p:nvSpPr>
        <p:spPr>
          <a:xfrm>
            <a:off x="746759" y="692951"/>
            <a:ext cx="184292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fi-FI" sz="3200" b="0" i="0" u="none" strike="noStrike" cap="none">
                <a:solidFill>
                  <a:schemeClr val="dk1"/>
                </a:solidFill>
                <a:latin typeface="Montserrat ExtraBold"/>
                <a:ea typeface="Montserrat ExtraBold"/>
                <a:cs typeface="Montserrat ExtraBold"/>
                <a:sym typeface="Montserrat ExtraBold"/>
              </a:rPr>
              <a:t>Tarjous</a:t>
            </a:r>
            <a:endParaRPr sz="3200" b="0" i="0" u="none" strike="noStrike" cap="none">
              <a:solidFill>
                <a:schemeClr val="dk1"/>
              </a:solidFill>
              <a:latin typeface="Montserrat ExtraBold"/>
              <a:ea typeface="Montserrat ExtraBold"/>
              <a:cs typeface="Montserrat ExtraBold"/>
              <a:sym typeface="Montserrat ExtraBold"/>
            </a:endParaRPr>
          </a:p>
        </p:txBody>
      </p:sp>
      <p:sp>
        <p:nvSpPr>
          <p:cNvPr id="183" name="Google Shape;183;p29"/>
          <p:cNvSpPr txBox="1">
            <a:spLocks noGrp="1"/>
          </p:cNvSpPr>
          <p:nvPr>
            <p:ph type="ctrTitle" hasCustomPrompt="1"/>
          </p:nvPr>
        </p:nvSpPr>
        <p:spPr>
          <a:xfrm>
            <a:off x="838200" y="1945325"/>
            <a:ext cx="10515600" cy="2233818"/>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6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dirty="0"/>
              <a:t>Tilaajan nimi</a:t>
            </a:r>
            <a:endParaRPr dirty="0"/>
          </a:p>
        </p:txBody>
      </p:sp>
      <p:sp>
        <p:nvSpPr>
          <p:cNvPr id="184" name="Google Shape;184;p29"/>
          <p:cNvSpPr txBox="1">
            <a:spLocks noGrp="1"/>
          </p:cNvSpPr>
          <p:nvPr>
            <p:ph type="subTitle" idx="1" hasCustomPrompt="1"/>
          </p:nvPr>
        </p:nvSpPr>
        <p:spPr>
          <a:xfrm>
            <a:off x="839273" y="4045797"/>
            <a:ext cx="10515600" cy="1607272"/>
          </a:xfrm>
          <a:prstGeom prst="rect">
            <a:avLst/>
          </a:prstGeom>
          <a:noFill/>
          <a:ln>
            <a:noFill/>
          </a:ln>
        </p:spPr>
        <p:txBody>
          <a:bodyPr spcFirstLastPara="1" wrap="square" lIns="91425" tIns="45700" rIns="91425" bIns="45700" anchor="t" anchorCtr="0">
            <a:normAutofit/>
          </a:bodyPr>
          <a:lstStyle>
            <a:lvl1pPr marL="50400" lvl="0" indent="0" algn="ctr">
              <a:lnSpc>
                <a:spcPct val="90000"/>
              </a:lnSpc>
              <a:spcBef>
                <a:spcPts val="1000"/>
              </a:spcBef>
              <a:spcAft>
                <a:spcPts val="0"/>
              </a:spcAft>
              <a:buClr>
                <a:schemeClr val="dk1"/>
              </a:buClr>
              <a:buSzPts val="2400"/>
              <a:buNone/>
              <a:defRPr sz="3200">
                <a:latin typeface="+mn-lt"/>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fi-FI" dirty="0"/>
              <a:t>Työn nimi</a:t>
            </a:r>
            <a:endParaRPr dirty="0"/>
          </a:p>
        </p:txBody>
      </p:sp>
      <p:pic>
        <p:nvPicPr>
          <p:cNvPr id="185" name="Google Shape;185;p2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685999" y="595849"/>
            <a:ext cx="819999" cy="797533"/>
          </a:xfrm>
          <a:prstGeom prst="rect">
            <a:avLst/>
          </a:prstGeom>
          <a:noFill/>
          <a:ln>
            <a:noFill/>
          </a:ln>
        </p:spPr>
      </p:pic>
      <p:sp>
        <p:nvSpPr>
          <p:cNvPr id="187" name="Google Shape;187;p29"/>
          <p:cNvSpPr txBox="1">
            <a:spLocks noGrp="1"/>
          </p:cNvSpPr>
          <p:nvPr>
            <p:ph type="body" idx="2" hasCustomPrompt="1"/>
          </p:nvPr>
        </p:nvSpPr>
        <p:spPr>
          <a:xfrm>
            <a:off x="2452487" y="657844"/>
            <a:ext cx="2501900" cy="584200"/>
          </a:xfrm>
          <a:prstGeom prst="rect">
            <a:avLst/>
          </a:prstGeom>
          <a:noFill/>
          <a:ln>
            <a:noFill/>
          </a:ln>
        </p:spPr>
        <p:txBody>
          <a:bodyPr spcFirstLastPara="1" wrap="square" lIns="91425" tIns="45700" rIns="91425" bIns="45700" anchor="b" anchorCtr="0">
            <a:normAutofit/>
          </a:bodyPr>
          <a:lstStyle>
            <a:lvl1pPr marL="0" lvl="0" indent="0" algn="l">
              <a:lnSpc>
                <a:spcPct val="90000"/>
              </a:lnSpc>
              <a:spcBef>
                <a:spcPts val="1000"/>
              </a:spcBef>
              <a:spcAft>
                <a:spcPts val="0"/>
              </a:spcAft>
              <a:buSzPts val="2800"/>
              <a:buNone/>
              <a:defRPr sz="2400"/>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r>
              <a:rPr lang="fi-FI" dirty="0"/>
              <a:t>[pvm]</a:t>
            </a:r>
            <a:endParaRPr dirty="0"/>
          </a:p>
        </p:txBody>
      </p:sp>
      <p:sp>
        <p:nvSpPr>
          <p:cNvPr id="9" name="Text Placeholder 2">
            <a:extLst>
              <a:ext uri="{FF2B5EF4-FFF2-40B4-BE49-F238E27FC236}">
                <a16:creationId xmlns:a16="http://schemas.microsoft.com/office/drawing/2014/main" id="{1283FF02-F3B1-5B48-B677-995173942D76}"/>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pic>
        <p:nvPicPr>
          <p:cNvPr id="2" name="Kuva 1">
            <a:extLst>
              <a:ext uri="{FF2B5EF4-FFF2-40B4-BE49-F238E27FC236}">
                <a16:creationId xmlns:a16="http://schemas.microsoft.com/office/drawing/2014/main" id="{F99568C0-4FD9-D639-F978-16CEEDFDD2F7}"/>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88765" y="6113721"/>
            <a:ext cx="754182" cy="476325"/>
          </a:xfrm>
          <a:prstGeom prst="rect">
            <a:avLst/>
          </a:prstGeom>
        </p:spPr>
      </p:pic>
    </p:spTree>
    <p:extLst>
      <p:ext uri="{BB962C8B-B14F-4D97-AF65-F5344CB8AC3E}">
        <p14:creationId xmlns:p14="http://schemas.microsoft.com/office/powerpoint/2010/main" val="96779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spTree>
      <p:nvGrpSpPr>
        <p:cNvPr id="1" name="Shape 180"/>
        <p:cNvGrpSpPr/>
        <p:nvPr/>
      </p:nvGrpSpPr>
      <p:grpSpPr>
        <a:xfrm>
          <a:off x="0" y="0"/>
          <a:ext cx="0" cy="0"/>
          <a:chOff x="0" y="0"/>
          <a:chExt cx="0" cy="0"/>
        </a:xfrm>
      </p:grpSpPr>
      <p:sp>
        <p:nvSpPr>
          <p:cNvPr id="5" name="Kuvan paikkamerkki 4">
            <a:extLst>
              <a:ext uri="{FF2B5EF4-FFF2-40B4-BE49-F238E27FC236}">
                <a16:creationId xmlns:a16="http://schemas.microsoft.com/office/drawing/2014/main" id="{CDEA94B0-E894-D34D-A5C6-C7A2C6635EEC}"/>
              </a:ext>
            </a:extLst>
          </p:cNvPr>
          <p:cNvSpPr>
            <a:spLocks noGrp="1"/>
          </p:cNvSpPr>
          <p:nvPr>
            <p:ph type="pic" sz="quarter" idx="15"/>
          </p:nvPr>
        </p:nvSpPr>
        <p:spPr>
          <a:xfrm>
            <a:off x="0" y="0"/>
            <a:ext cx="7319963" cy="6857999"/>
          </a:xfrm>
          <a:prstGeom prst="rect">
            <a:avLst/>
          </a:prstGeom>
          <a:noFill/>
          <a:ln>
            <a:noFill/>
          </a:ln>
        </p:spPr>
        <p:txBody>
          <a:bodyPr/>
          <a:lstStyle>
            <a:lvl1pPr marL="50800" indent="0">
              <a:buNone/>
              <a:defRPr/>
            </a:lvl1pPr>
          </a:lstStyle>
          <a:p>
            <a:r>
              <a:rPr lang="en-US"/>
              <a:t>Click icon to add picture</a:t>
            </a:r>
            <a:endParaRPr lang="fi-FI"/>
          </a:p>
        </p:txBody>
      </p:sp>
      <p:sp>
        <p:nvSpPr>
          <p:cNvPr id="182" name="Google Shape;182;p29"/>
          <p:cNvSpPr txBox="1"/>
          <p:nvPr/>
        </p:nvSpPr>
        <p:spPr>
          <a:xfrm>
            <a:off x="7226842" y="810759"/>
            <a:ext cx="1842929" cy="36929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fi-FI" sz="1800" b="0" i="0" u="none" strike="noStrike" cap="none">
                <a:solidFill>
                  <a:schemeClr val="dk1"/>
                </a:solidFill>
                <a:latin typeface="Montserrat ExtraBold"/>
                <a:ea typeface="Montserrat ExtraBold"/>
                <a:cs typeface="Montserrat ExtraBold"/>
                <a:sym typeface="Montserrat ExtraBold"/>
              </a:rPr>
              <a:t>Tarjous</a:t>
            </a:r>
            <a:endParaRPr sz="1800" b="0" i="0" u="none" strike="noStrike" cap="none">
              <a:solidFill>
                <a:schemeClr val="dk1"/>
              </a:solidFill>
              <a:latin typeface="Montserrat ExtraBold"/>
              <a:ea typeface="Montserrat ExtraBold"/>
              <a:cs typeface="Montserrat ExtraBold"/>
              <a:sym typeface="Montserrat ExtraBold"/>
            </a:endParaRPr>
          </a:p>
        </p:txBody>
      </p:sp>
      <p:sp>
        <p:nvSpPr>
          <p:cNvPr id="183" name="Google Shape;183;p29"/>
          <p:cNvSpPr txBox="1">
            <a:spLocks noGrp="1"/>
          </p:cNvSpPr>
          <p:nvPr>
            <p:ph type="ctrTitle" hasCustomPrompt="1"/>
          </p:nvPr>
        </p:nvSpPr>
        <p:spPr>
          <a:xfrm>
            <a:off x="7643813" y="1277727"/>
            <a:ext cx="4163314" cy="2423484"/>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44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dirty="0"/>
              <a:t>Tilaajan nimi</a:t>
            </a:r>
            <a:endParaRPr dirty="0"/>
          </a:p>
        </p:txBody>
      </p:sp>
      <p:sp>
        <p:nvSpPr>
          <p:cNvPr id="184" name="Google Shape;184;p29"/>
          <p:cNvSpPr txBox="1">
            <a:spLocks noGrp="1"/>
          </p:cNvSpPr>
          <p:nvPr>
            <p:ph type="subTitle" idx="1" hasCustomPrompt="1"/>
          </p:nvPr>
        </p:nvSpPr>
        <p:spPr>
          <a:xfrm>
            <a:off x="7859210" y="3507476"/>
            <a:ext cx="3803744" cy="1901137"/>
          </a:xfrm>
          <a:prstGeom prst="rect">
            <a:avLst/>
          </a:prstGeom>
          <a:noFill/>
          <a:ln>
            <a:noFill/>
          </a:ln>
        </p:spPr>
        <p:txBody>
          <a:bodyPr spcFirstLastPara="1" wrap="square" lIns="91425" tIns="45700" rIns="91425" bIns="45700" anchor="t" anchorCtr="0">
            <a:normAutofit/>
          </a:bodyPr>
          <a:lstStyle>
            <a:lvl1pPr marL="0" lvl="0" indent="0" algn="ctr">
              <a:lnSpc>
                <a:spcPct val="90000"/>
              </a:lnSpc>
              <a:spcBef>
                <a:spcPts val="1000"/>
              </a:spcBef>
              <a:spcAft>
                <a:spcPts val="0"/>
              </a:spcAft>
              <a:buClr>
                <a:schemeClr val="dk1"/>
              </a:buClr>
              <a:buSzPts val="2400"/>
              <a:buNone/>
              <a:defRPr sz="2400">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fi-FI" dirty="0"/>
              <a:t>Työn nimi</a:t>
            </a:r>
            <a:endParaRPr dirty="0"/>
          </a:p>
        </p:txBody>
      </p:sp>
      <p:pic>
        <p:nvPicPr>
          <p:cNvPr id="185" name="Google Shape;185;p2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9425141" y="703304"/>
            <a:ext cx="600657" cy="584200"/>
          </a:xfrm>
          <a:prstGeom prst="rect">
            <a:avLst/>
          </a:prstGeom>
          <a:noFill/>
          <a:ln>
            <a:noFill/>
          </a:ln>
        </p:spPr>
      </p:pic>
      <p:sp>
        <p:nvSpPr>
          <p:cNvPr id="187" name="Google Shape;187;p29"/>
          <p:cNvSpPr txBox="1">
            <a:spLocks noGrp="1"/>
          </p:cNvSpPr>
          <p:nvPr>
            <p:ph type="body" idx="2" hasCustomPrompt="1"/>
          </p:nvPr>
        </p:nvSpPr>
        <p:spPr>
          <a:xfrm>
            <a:off x="10278318" y="595850"/>
            <a:ext cx="1528809" cy="584200"/>
          </a:xfrm>
          <a:prstGeom prst="rect">
            <a:avLst/>
          </a:prstGeom>
          <a:noFill/>
          <a:ln>
            <a:noFill/>
          </a:ln>
        </p:spPr>
        <p:txBody>
          <a:bodyPr spcFirstLastPara="1" wrap="square" lIns="91425" tIns="45700" rIns="91425" bIns="45700" anchor="b" anchorCtr="0">
            <a:normAutofit/>
          </a:bodyPr>
          <a:lstStyle>
            <a:lvl1pPr marL="0" lvl="0" indent="0" algn="l">
              <a:lnSpc>
                <a:spcPct val="90000"/>
              </a:lnSpc>
              <a:spcBef>
                <a:spcPts val="1000"/>
              </a:spcBef>
              <a:spcAft>
                <a:spcPts val="0"/>
              </a:spcAft>
              <a:buSzPts val="2800"/>
              <a:buNone/>
              <a:defRPr sz="1600"/>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r>
              <a:rPr lang="fi-FI" dirty="0"/>
              <a:t>[pvm]</a:t>
            </a:r>
            <a:endParaRPr dirty="0"/>
          </a:p>
        </p:txBody>
      </p:sp>
      <p:sp>
        <p:nvSpPr>
          <p:cNvPr id="14" name="Text Placeholder 2">
            <a:extLst>
              <a:ext uri="{FF2B5EF4-FFF2-40B4-BE49-F238E27FC236}">
                <a16:creationId xmlns:a16="http://schemas.microsoft.com/office/drawing/2014/main" id="{92B803FD-5D42-DA40-B36A-553A0E3C8712}"/>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solidFill>
                  <a:schemeClr val="bg1"/>
                </a:solidFill>
                <a:effectLst>
                  <a:outerShdw blurRad="50800" dist="50800" dir="5400000" algn="ctr" rotWithShape="0">
                    <a:schemeClr val="tx1">
                      <a:alpha val="25000"/>
                    </a:schemeClr>
                  </a:outerShdw>
                </a:effectLst>
              </a:defRPr>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pic>
        <p:nvPicPr>
          <p:cNvPr id="2" name="Kuva 1">
            <a:extLst>
              <a:ext uri="{FF2B5EF4-FFF2-40B4-BE49-F238E27FC236}">
                <a16:creationId xmlns:a16="http://schemas.microsoft.com/office/drawing/2014/main" id="{DAAEA643-1BD4-8029-02CC-8D2C65FCB657}"/>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04878" y="6113721"/>
            <a:ext cx="754182" cy="476325"/>
          </a:xfrm>
          <a:prstGeom prst="rect">
            <a:avLst/>
          </a:prstGeom>
        </p:spPr>
      </p:pic>
    </p:spTree>
    <p:extLst>
      <p:ext uri="{BB962C8B-B14F-4D97-AF65-F5344CB8AC3E}">
        <p14:creationId xmlns:p14="http://schemas.microsoft.com/office/powerpoint/2010/main" val="42502114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spTree>
      <p:nvGrpSpPr>
        <p:cNvPr id="1" name="Shape 180"/>
        <p:cNvGrpSpPr/>
        <p:nvPr/>
      </p:nvGrpSpPr>
      <p:grpSpPr>
        <a:xfrm>
          <a:off x="0" y="0"/>
          <a:ext cx="0" cy="0"/>
          <a:chOff x="0" y="0"/>
          <a:chExt cx="0" cy="0"/>
        </a:xfrm>
      </p:grpSpPr>
      <p:sp>
        <p:nvSpPr>
          <p:cNvPr id="5" name="Kuvan paikkamerkki 4">
            <a:extLst>
              <a:ext uri="{FF2B5EF4-FFF2-40B4-BE49-F238E27FC236}">
                <a16:creationId xmlns:a16="http://schemas.microsoft.com/office/drawing/2014/main" id="{CDEA94B0-E894-D34D-A5C6-C7A2C6635EEC}"/>
              </a:ext>
            </a:extLst>
          </p:cNvPr>
          <p:cNvSpPr>
            <a:spLocks noGrp="1"/>
          </p:cNvSpPr>
          <p:nvPr>
            <p:ph type="pic" sz="quarter" idx="15"/>
          </p:nvPr>
        </p:nvSpPr>
        <p:spPr>
          <a:xfrm>
            <a:off x="0" y="0"/>
            <a:ext cx="7319963" cy="6857999"/>
          </a:xfrm>
          <a:prstGeom prst="rect">
            <a:avLst/>
          </a:prstGeom>
          <a:noFill/>
          <a:ln>
            <a:noFill/>
          </a:ln>
        </p:spPr>
        <p:txBody>
          <a:bodyPr/>
          <a:lstStyle>
            <a:lvl1pPr marL="50800" indent="0">
              <a:buNone/>
              <a:defRPr/>
            </a:lvl1pPr>
          </a:lstStyle>
          <a:p>
            <a:r>
              <a:rPr lang="en-US"/>
              <a:t>Click icon to add picture</a:t>
            </a:r>
            <a:endParaRPr lang="fi-FI"/>
          </a:p>
        </p:txBody>
      </p:sp>
      <p:sp>
        <p:nvSpPr>
          <p:cNvPr id="182" name="Google Shape;182;p29"/>
          <p:cNvSpPr txBox="1"/>
          <p:nvPr/>
        </p:nvSpPr>
        <p:spPr>
          <a:xfrm>
            <a:off x="7226842" y="810759"/>
            <a:ext cx="1842929" cy="36929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fi-FI" sz="1800" b="0" i="0" u="none" strike="noStrike" cap="none">
                <a:solidFill>
                  <a:schemeClr val="dk1"/>
                </a:solidFill>
                <a:latin typeface="Montserrat ExtraBold"/>
                <a:ea typeface="Montserrat ExtraBold"/>
                <a:cs typeface="Montserrat ExtraBold"/>
                <a:sym typeface="Montserrat ExtraBold"/>
              </a:rPr>
              <a:t>Tarjous</a:t>
            </a:r>
            <a:endParaRPr sz="1800" b="0" i="0" u="none" strike="noStrike" cap="none">
              <a:solidFill>
                <a:schemeClr val="dk1"/>
              </a:solidFill>
              <a:latin typeface="Montserrat ExtraBold"/>
              <a:ea typeface="Montserrat ExtraBold"/>
              <a:cs typeface="Montserrat ExtraBold"/>
              <a:sym typeface="Montserrat ExtraBold"/>
            </a:endParaRPr>
          </a:p>
        </p:txBody>
      </p:sp>
      <p:sp>
        <p:nvSpPr>
          <p:cNvPr id="183" name="Google Shape;183;p29"/>
          <p:cNvSpPr txBox="1">
            <a:spLocks noGrp="1"/>
          </p:cNvSpPr>
          <p:nvPr>
            <p:ph type="ctrTitle" hasCustomPrompt="1"/>
          </p:nvPr>
        </p:nvSpPr>
        <p:spPr>
          <a:xfrm>
            <a:off x="7643813" y="1559412"/>
            <a:ext cx="4163314" cy="298208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4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dirty="0"/>
              <a:t>Tilaajan nimi</a:t>
            </a:r>
            <a:endParaRPr dirty="0"/>
          </a:p>
        </p:txBody>
      </p:sp>
      <p:sp>
        <p:nvSpPr>
          <p:cNvPr id="184" name="Google Shape;184;p29"/>
          <p:cNvSpPr txBox="1">
            <a:spLocks noGrp="1"/>
          </p:cNvSpPr>
          <p:nvPr>
            <p:ph type="subTitle" idx="1" hasCustomPrompt="1"/>
          </p:nvPr>
        </p:nvSpPr>
        <p:spPr>
          <a:xfrm>
            <a:off x="7859210" y="4347760"/>
            <a:ext cx="3803744" cy="1611052"/>
          </a:xfrm>
          <a:prstGeom prst="rect">
            <a:avLst/>
          </a:prstGeom>
          <a:noFill/>
          <a:ln>
            <a:noFill/>
          </a:ln>
        </p:spPr>
        <p:txBody>
          <a:bodyPr spcFirstLastPara="1" wrap="square" lIns="91425" tIns="45700" rIns="91425" bIns="45700" anchor="t" anchorCtr="0">
            <a:normAutofit/>
          </a:bodyPr>
          <a:lstStyle>
            <a:lvl1pPr marL="0" lvl="0" indent="0" algn="ctr">
              <a:lnSpc>
                <a:spcPct val="90000"/>
              </a:lnSpc>
              <a:spcBef>
                <a:spcPts val="1000"/>
              </a:spcBef>
              <a:spcAft>
                <a:spcPts val="0"/>
              </a:spcAft>
              <a:buClr>
                <a:schemeClr val="dk1"/>
              </a:buClr>
              <a:buSzPts val="2400"/>
              <a:buNone/>
              <a:defRPr sz="2400" b="0">
                <a:latin typeface="+mn-lt"/>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fi-FI" dirty="0"/>
              <a:t>Työn nimi</a:t>
            </a:r>
            <a:endParaRPr dirty="0"/>
          </a:p>
        </p:txBody>
      </p:sp>
      <p:pic>
        <p:nvPicPr>
          <p:cNvPr id="185" name="Google Shape;185;p2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9425141" y="703304"/>
            <a:ext cx="600657" cy="584200"/>
          </a:xfrm>
          <a:prstGeom prst="rect">
            <a:avLst/>
          </a:prstGeom>
          <a:noFill/>
          <a:ln>
            <a:noFill/>
          </a:ln>
        </p:spPr>
      </p:pic>
      <p:sp>
        <p:nvSpPr>
          <p:cNvPr id="187" name="Google Shape;187;p29"/>
          <p:cNvSpPr txBox="1">
            <a:spLocks noGrp="1"/>
          </p:cNvSpPr>
          <p:nvPr>
            <p:ph type="body" idx="2" hasCustomPrompt="1"/>
          </p:nvPr>
        </p:nvSpPr>
        <p:spPr>
          <a:xfrm>
            <a:off x="10278318" y="595850"/>
            <a:ext cx="1528809" cy="584200"/>
          </a:xfrm>
          <a:prstGeom prst="rect">
            <a:avLst/>
          </a:prstGeom>
          <a:noFill/>
          <a:ln>
            <a:noFill/>
          </a:ln>
        </p:spPr>
        <p:txBody>
          <a:bodyPr spcFirstLastPara="1" wrap="square" lIns="91425" tIns="45700" rIns="91425" bIns="45700" anchor="b" anchorCtr="0">
            <a:normAutofit/>
          </a:bodyPr>
          <a:lstStyle>
            <a:lvl1pPr marL="0" lvl="0" indent="0" algn="l">
              <a:lnSpc>
                <a:spcPct val="90000"/>
              </a:lnSpc>
              <a:spcBef>
                <a:spcPts val="1000"/>
              </a:spcBef>
              <a:spcAft>
                <a:spcPts val="0"/>
              </a:spcAft>
              <a:buSzPts val="2800"/>
              <a:buNone/>
              <a:defRPr sz="1600"/>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r>
              <a:rPr lang="fi-FI" dirty="0"/>
              <a:t>[pvm]</a:t>
            </a:r>
            <a:endParaRPr dirty="0"/>
          </a:p>
        </p:txBody>
      </p:sp>
      <p:sp>
        <p:nvSpPr>
          <p:cNvPr id="14" name="Text Placeholder 2">
            <a:extLst>
              <a:ext uri="{FF2B5EF4-FFF2-40B4-BE49-F238E27FC236}">
                <a16:creationId xmlns:a16="http://schemas.microsoft.com/office/drawing/2014/main" id="{832DEE44-A66C-2947-A088-B8F5D5271BAD}"/>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solidFill>
                  <a:schemeClr val="bg1"/>
                </a:solidFill>
                <a:effectLst>
                  <a:outerShdw blurRad="50800" dist="50800" dir="5400000" algn="ctr" rotWithShape="0">
                    <a:schemeClr val="tx1">
                      <a:alpha val="25000"/>
                    </a:schemeClr>
                  </a:outerShdw>
                </a:effectLst>
              </a:defRPr>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pic>
        <p:nvPicPr>
          <p:cNvPr id="2" name="Kuva 1">
            <a:extLst>
              <a:ext uri="{FF2B5EF4-FFF2-40B4-BE49-F238E27FC236}">
                <a16:creationId xmlns:a16="http://schemas.microsoft.com/office/drawing/2014/main" id="{1033B584-F9CD-E0B0-E0E3-67257B67B949}"/>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04878" y="6113721"/>
            <a:ext cx="754182" cy="476325"/>
          </a:xfrm>
          <a:prstGeom prst="rect">
            <a:avLst/>
          </a:prstGeom>
        </p:spPr>
      </p:pic>
    </p:spTree>
    <p:extLst>
      <p:ext uri="{BB962C8B-B14F-4D97-AF65-F5344CB8AC3E}">
        <p14:creationId xmlns:p14="http://schemas.microsoft.com/office/powerpoint/2010/main" val="2363002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41" name="Google Shape;41;p6"/>
          <p:cNvSpPr txBox="1">
            <a:spLocks noGrp="1"/>
          </p:cNvSpPr>
          <p:nvPr>
            <p:ph type="body" idx="1"/>
          </p:nvPr>
        </p:nvSpPr>
        <p:spPr>
          <a:xfrm>
            <a:off x="838200" y="1825625"/>
            <a:ext cx="9436768" cy="4351338"/>
          </a:xfrm>
          <a:prstGeom prst="rect">
            <a:avLst/>
          </a:prstGeom>
          <a:noFill/>
          <a:ln>
            <a:noFill/>
          </a:ln>
        </p:spPr>
        <p:txBody>
          <a:bodyPr spcFirstLastPara="1" wrap="square" lIns="91425" tIns="45700" rIns="91425" bIns="45700" numCol="1" anchor="t" anchorCtr="0">
            <a:noAutofit/>
          </a:bodyPr>
          <a:lstStyle>
            <a:lvl1pPr marL="285750" lvl="0" indent="-285750" algn="l">
              <a:lnSpc>
                <a:spcPct val="100000"/>
              </a:lnSpc>
              <a:spcBef>
                <a:spcPts val="1000"/>
              </a:spcBef>
              <a:spcAft>
                <a:spcPts val="0"/>
              </a:spcAft>
              <a:buClr>
                <a:schemeClr val="dk1"/>
              </a:buClr>
              <a:buSzPct val="80000"/>
              <a:buFont typeface="Normaali järjestelmäfontti"/>
              <a:buChar char="»"/>
              <a:defRPr sz="1800"/>
            </a:lvl1pPr>
            <a:lvl2pPr marL="914400" lvl="1" indent="-342900" algn="l">
              <a:lnSpc>
                <a:spcPct val="100000"/>
              </a:lnSpc>
              <a:spcBef>
                <a:spcPts val="500"/>
              </a:spcBef>
              <a:spcAft>
                <a:spcPts val="0"/>
              </a:spcAft>
              <a:buClr>
                <a:schemeClr val="dk1"/>
              </a:buClr>
              <a:buSzPts val="1800"/>
              <a:buChar char="•"/>
              <a:defRPr sz="1600"/>
            </a:lvl2pPr>
            <a:lvl3pPr marL="1371600" lvl="2" indent="-342900" algn="l">
              <a:lnSpc>
                <a:spcPct val="100000"/>
              </a:lnSpc>
              <a:spcBef>
                <a:spcPts val="500"/>
              </a:spcBef>
              <a:spcAft>
                <a:spcPts val="0"/>
              </a:spcAft>
              <a:buClr>
                <a:schemeClr val="dk1"/>
              </a:buClr>
              <a:buSzPts val="1800"/>
              <a:buChar char="•"/>
              <a:defRPr sz="1600"/>
            </a:lvl3pPr>
            <a:lvl4pPr marL="1828800" lvl="3" indent="-342900" algn="l">
              <a:lnSpc>
                <a:spcPct val="90000"/>
              </a:lnSpc>
              <a:spcBef>
                <a:spcPts val="500"/>
              </a:spcBef>
              <a:spcAft>
                <a:spcPts val="0"/>
              </a:spcAft>
              <a:buClr>
                <a:schemeClr val="dk1"/>
              </a:buClr>
              <a:buSzPts val="1800"/>
              <a:buChar char="•"/>
              <a:defRPr sz="1600"/>
            </a:lvl4pPr>
            <a:lvl5pPr marL="2286000" lvl="4" indent="-342900" algn="l">
              <a:lnSpc>
                <a:spcPct val="90000"/>
              </a:lnSpc>
              <a:spcBef>
                <a:spcPts val="500"/>
              </a:spcBef>
              <a:spcAft>
                <a:spcPts val="0"/>
              </a:spcAft>
              <a:buClr>
                <a:schemeClr val="dk1"/>
              </a:buClr>
              <a:buSzPts val="1800"/>
              <a:buChar char="•"/>
              <a:defRPr sz="1600"/>
            </a:lvl5pPr>
            <a:lvl6pPr marL="2743200" lvl="5" indent="-342900" algn="l">
              <a:lnSpc>
                <a:spcPct val="90000"/>
              </a:lnSpc>
              <a:spcBef>
                <a:spcPts val="500"/>
              </a:spcBef>
              <a:spcAft>
                <a:spcPts val="0"/>
              </a:spcAft>
              <a:buClr>
                <a:schemeClr val="dk1"/>
              </a:buClr>
              <a:buSzPts val="1800"/>
              <a:buChar char="•"/>
              <a:defRPr sz="1600"/>
            </a:lvl6pPr>
            <a:lvl7pPr marL="3200400" lvl="6" indent="-342900" algn="l">
              <a:lnSpc>
                <a:spcPct val="90000"/>
              </a:lnSpc>
              <a:spcBef>
                <a:spcPts val="500"/>
              </a:spcBef>
              <a:spcAft>
                <a:spcPts val="0"/>
              </a:spcAft>
              <a:buClr>
                <a:schemeClr val="dk1"/>
              </a:buClr>
              <a:buSzPts val="1800"/>
              <a:buChar char="•"/>
              <a:defRPr sz="1600"/>
            </a:lvl7pPr>
            <a:lvl8pPr marL="3657600" lvl="7" indent="-342900" algn="l">
              <a:lnSpc>
                <a:spcPct val="90000"/>
              </a:lnSpc>
              <a:spcBef>
                <a:spcPts val="500"/>
              </a:spcBef>
              <a:spcAft>
                <a:spcPts val="0"/>
              </a:spcAft>
              <a:buClr>
                <a:schemeClr val="dk1"/>
              </a:buClr>
              <a:buSzPts val="1800"/>
              <a:buChar char="•"/>
              <a:defRPr sz="1600"/>
            </a:lvl8pPr>
            <a:lvl9pPr marL="4114800" lvl="8" indent="-342900" algn="l">
              <a:lnSpc>
                <a:spcPct val="90000"/>
              </a:lnSpc>
              <a:spcBef>
                <a:spcPts val="500"/>
              </a:spcBef>
              <a:spcAft>
                <a:spcPts val="0"/>
              </a:spcAft>
              <a:buClr>
                <a:schemeClr val="dk1"/>
              </a:buClr>
              <a:buSzPts val="1800"/>
              <a:buChar char="•"/>
              <a:defRPr sz="1600"/>
            </a:lvl9pPr>
          </a:lstStyle>
          <a:p>
            <a:pPr lvl="0"/>
            <a:r>
              <a:rPr lang="en-US"/>
              <a:t>Click to edit Master text styles</a:t>
            </a:r>
          </a:p>
        </p:txBody>
      </p:sp>
      <p:sp>
        <p:nvSpPr>
          <p:cNvPr id="6" name="Text Placeholder 2">
            <a:extLst>
              <a:ext uri="{FF2B5EF4-FFF2-40B4-BE49-F238E27FC236}">
                <a16:creationId xmlns:a16="http://schemas.microsoft.com/office/drawing/2014/main" id="{AFB01BAC-DD15-114F-ADC2-9BC9D9A97057}"/>
              </a:ext>
            </a:extLst>
          </p:cNvPr>
          <p:cNvSpPr>
            <a:spLocks noGrp="1"/>
          </p:cNvSpPr>
          <p:nvPr>
            <p:ph type="body" sz="quarter" idx="13" hasCustomPrompt="1"/>
          </p:nvPr>
        </p:nvSpPr>
        <p:spPr>
          <a:xfrm>
            <a:off x="1086374" y="6356350"/>
            <a:ext cx="10234613"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pic>
        <p:nvPicPr>
          <p:cNvPr id="2" name="Picture 2" descr="Kaupunkitutkimus TA Oy - Urban Research TA Ltd | LinkedIn">
            <a:extLst>
              <a:ext uri="{FF2B5EF4-FFF2-40B4-BE49-F238E27FC236}">
                <a16:creationId xmlns:a16="http://schemas.microsoft.com/office/drawing/2014/main" id="{ED4EBBD9-775E-0BAE-53B7-9E1A1B69F6A6}"/>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5220" y="6021549"/>
            <a:ext cx="741202" cy="741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60712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spTree>
      <p:nvGrpSpPr>
        <p:cNvPr id="1" name="Shape 180"/>
        <p:cNvGrpSpPr/>
        <p:nvPr/>
      </p:nvGrpSpPr>
      <p:grpSpPr>
        <a:xfrm>
          <a:off x="0" y="0"/>
          <a:ext cx="0" cy="0"/>
          <a:chOff x="0" y="0"/>
          <a:chExt cx="0" cy="0"/>
        </a:xfrm>
      </p:grpSpPr>
      <p:sp>
        <p:nvSpPr>
          <p:cNvPr id="182" name="Google Shape;182;p29"/>
          <p:cNvSpPr txBox="1"/>
          <p:nvPr/>
        </p:nvSpPr>
        <p:spPr>
          <a:xfrm>
            <a:off x="746759" y="810758"/>
            <a:ext cx="184292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fi-FI" sz="1800" b="0" i="0" u="none" strike="noStrike" cap="none">
                <a:solidFill>
                  <a:schemeClr val="dk1"/>
                </a:solidFill>
                <a:latin typeface="Montserrat ExtraBold"/>
                <a:ea typeface="Montserrat ExtraBold"/>
                <a:cs typeface="Montserrat ExtraBold"/>
                <a:sym typeface="Montserrat ExtraBold"/>
              </a:rPr>
              <a:t>Tarjous</a:t>
            </a:r>
            <a:endParaRPr sz="1800" b="0" i="0" u="none" strike="noStrike" cap="none">
              <a:solidFill>
                <a:schemeClr val="dk1"/>
              </a:solidFill>
              <a:latin typeface="Montserrat ExtraBold"/>
              <a:ea typeface="Montserrat ExtraBold"/>
              <a:cs typeface="Montserrat ExtraBold"/>
              <a:sym typeface="Montserrat ExtraBold"/>
            </a:endParaRPr>
          </a:p>
        </p:txBody>
      </p:sp>
      <p:sp>
        <p:nvSpPr>
          <p:cNvPr id="183" name="Google Shape;183;p29"/>
          <p:cNvSpPr txBox="1">
            <a:spLocks noGrp="1"/>
          </p:cNvSpPr>
          <p:nvPr>
            <p:ph type="ctrTitle" hasCustomPrompt="1"/>
          </p:nvPr>
        </p:nvSpPr>
        <p:spPr>
          <a:xfrm>
            <a:off x="838201" y="1579981"/>
            <a:ext cx="6242938" cy="2540716"/>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6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dirty="0"/>
              <a:t>Tilaajan nimi</a:t>
            </a:r>
            <a:endParaRPr dirty="0"/>
          </a:p>
        </p:txBody>
      </p:sp>
      <p:sp>
        <p:nvSpPr>
          <p:cNvPr id="184" name="Google Shape;184;p29"/>
          <p:cNvSpPr txBox="1">
            <a:spLocks noGrp="1"/>
          </p:cNvSpPr>
          <p:nvPr>
            <p:ph type="subTitle" idx="1" hasCustomPrompt="1"/>
          </p:nvPr>
        </p:nvSpPr>
        <p:spPr>
          <a:xfrm>
            <a:off x="968533" y="3926963"/>
            <a:ext cx="5982274" cy="1783906"/>
          </a:xfrm>
          <a:prstGeom prst="rect">
            <a:avLst/>
          </a:prstGeom>
          <a:noFill/>
          <a:ln>
            <a:noFill/>
          </a:ln>
        </p:spPr>
        <p:txBody>
          <a:bodyPr spcFirstLastPara="1" wrap="square" lIns="91425" tIns="45700" rIns="91425" bIns="45700" anchor="t" anchorCtr="0">
            <a:normAutofit/>
          </a:bodyPr>
          <a:lstStyle>
            <a:lvl1pPr marL="50400" lvl="0" indent="0" algn="ctr">
              <a:lnSpc>
                <a:spcPct val="90000"/>
              </a:lnSpc>
              <a:spcBef>
                <a:spcPts val="1000"/>
              </a:spcBef>
              <a:spcAft>
                <a:spcPts val="0"/>
              </a:spcAft>
              <a:buClr>
                <a:schemeClr val="dk1"/>
              </a:buClr>
              <a:buSzPts val="2400"/>
              <a:buNone/>
              <a:defRPr sz="2400">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fi-FI" dirty="0"/>
              <a:t>Työn nimi</a:t>
            </a:r>
            <a:endParaRPr dirty="0"/>
          </a:p>
        </p:txBody>
      </p:sp>
      <p:pic>
        <p:nvPicPr>
          <p:cNvPr id="185" name="Google Shape;185;p2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3549670" y="595849"/>
            <a:ext cx="819999" cy="797533"/>
          </a:xfrm>
          <a:prstGeom prst="rect">
            <a:avLst/>
          </a:prstGeom>
          <a:noFill/>
          <a:ln>
            <a:noFill/>
          </a:ln>
        </p:spPr>
      </p:pic>
      <p:sp>
        <p:nvSpPr>
          <p:cNvPr id="187" name="Google Shape;187;p29"/>
          <p:cNvSpPr txBox="1">
            <a:spLocks noGrp="1"/>
          </p:cNvSpPr>
          <p:nvPr>
            <p:ph type="body" idx="2" hasCustomPrompt="1"/>
          </p:nvPr>
        </p:nvSpPr>
        <p:spPr>
          <a:xfrm>
            <a:off x="1755775" y="595849"/>
            <a:ext cx="1805463" cy="584200"/>
          </a:xfrm>
          <a:prstGeom prst="rect">
            <a:avLst/>
          </a:prstGeom>
          <a:noFill/>
          <a:ln>
            <a:noFill/>
          </a:ln>
        </p:spPr>
        <p:txBody>
          <a:bodyPr spcFirstLastPara="1" wrap="square" lIns="91425" tIns="45700" rIns="91425" bIns="45700" anchor="b" anchorCtr="0">
            <a:normAutofit/>
          </a:bodyPr>
          <a:lstStyle>
            <a:lvl1pPr marL="0" lvl="0" indent="0" algn="l">
              <a:lnSpc>
                <a:spcPct val="90000"/>
              </a:lnSpc>
              <a:spcBef>
                <a:spcPts val="1000"/>
              </a:spcBef>
              <a:spcAft>
                <a:spcPts val="0"/>
              </a:spcAft>
              <a:buSzPts val="2800"/>
              <a:buNone/>
              <a:defRPr sz="1600"/>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r>
              <a:rPr lang="fi-FI" dirty="0"/>
              <a:t>[pvm]</a:t>
            </a:r>
            <a:endParaRPr dirty="0"/>
          </a:p>
        </p:txBody>
      </p:sp>
      <p:sp>
        <p:nvSpPr>
          <p:cNvPr id="9" name="Text Placeholder 2">
            <a:extLst>
              <a:ext uri="{FF2B5EF4-FFF2-40B4-BE49-F238E27FC236}">
                <a16:creationId xmlns:a16="http://schemas.microsoft.com/office/drawing/2014/main" id="{1283FF02-F3B1-5B48-B677-995173942D76}"/>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
        <p:nvSpPr>
          <p:cNvPr id="5" name="Kuvan paikkamerkki 4">
            <a:extLst>
              <a:ext uri="{FF2B5EF4-FFF2-40B4-BE49-F238E27FC236}">
                <a16:creationId xmlns:a16="http://schemas.microsoft.com/office/drawing/2014/main" id="{CDEA94B0-E894-D34D-A5C6-C7A2C6635EEC}"/>
              </a:ext>
            </a:extLst>
          </p:cNvPr>
          <p:cNvSpPr>
            <a:spLocks noGrp="1"/>
          </p:cNvSpPr>
          <p:nvPr>
            <p:ph type="pic" sz="quarter" idx="15"/>
          </p:nvPr>
        </p:nvSpPr>
        <p:spPr>
          <a:xfrm>
            <a:off x="7414543" y="0"/>
            <a:ext cx="4777457" cy="6857999"/>
          </a:xfrm>
          <a:prstGeom prst="rect">
            <a:avLst/>
          </a:prstGeom>
          <a:noFill/>
          <a:ln>
            <a:noFill/>
          </a:ln>
        </p:spPr>
        <p:txBody>
          <a:bodyPr/>
          <a:lstStyle>
            <a:lvl1pPr marL="50800" indent="0">
              <a:buNone/>
              <a:defRPr/>
            </a:lvl1pPr>
          </a:lstStyle>
          <a:p>
            <a:r>
              <a:rPr lang="en-US"/>
              <a:t>Click icon to add picture</a:t>
            </a:r>
            <a:endParaRPr lang="fi-FI"/>
          </a:p>
        </p:txBody>
      </p:sp>
      <p:pic>
        <p:nvPicPr>
          <p:cNvPr id="2" name="Kuva 1">
            <a:extLst>
              <a:ext uri="{FF2B5EF4-FFF2-40B4-BE49-F238E27FC236}">
                <a16:creationId xmlns:a16="http://schemas.microsoft.com/office/drawing/2014/main" id="{38FB52A5-3F30-47A9-21F8-03560C6C01BB}"/>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308925" y="6113721"/>
            <a:ext cx="754182" cy="476325"/>
          </a:xfrm>
          <a:prstGeom prst="rect">
            <a:avLst/>
          </a:prstGeom>
        </p:spPr>
      </p:pic>
    </p:spTree>
    <p:extLst>
      <p:ext uri="{BB962C8B-B14F-4D97-AF65-F5344CB8AC3E}">
        <p14:creationId xmlns:p14="http://schemas.microsoft.com/office/powerpoint/2010/main" val="37612842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spTree>
      <p:nvGrpSpPr>
        <p:cNvPr id="1" name="Shape 180"/>
        <p:cNvGrpSpPr/>
        <p:nvPr/>
      </p:nvGrpSpPr>
      <p:grpSpPr>
        <a:xfrm>
          <a:off x="0" y="0"/>
          <a:ext cx="0" cy="0"/>
          <a:chOff x="0" y="0"/>
          <a:chExt cx="0" cy="0"/>
        </a:xfrm>
      </p:grpSpPr>
      <p:sp>
        <p:nvSpPr>
          <p:cNvPr id="182" name="Google Shape;182;p29"/>
          <p:cNvSpPr txBox="1"/>
          <p:nvPr/>
        </p:nvSpPr>
        <p:spPr>
          <a:xfrm>
            <a:off x="746759" y="810758"/>
            <a:ext cx="184292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fi-FI" sz="1800" b="0" i="0" u="none" strike="noStrike" cap="none">
                <a:solidFill>
                  <a:schemeClr val="dk1"/>
                </a:solidFill>
                <a:latin typeface="Montserrat ExtraBold"/>
                <a:ea typeface="Montserrat ExtraBold"/>
                <a:cs typeface="Montserrat ExtraBold"/>
                <a:sym typeface="Montserrat ExtraBold"/>
              </a:rPr>
              <a:t>Tarjous</a:t>
            </a:r>
            <a:endParaRPr sz="1800" b="0" i="0" u="none" strike="noStrike" cap="none">
              <a:solidFill>
                <a:schemeClr val="dk1"/>
              </a:solidFill>
              <a:latin typeface="Montserrat ExtraBold"/>
              <a:ea typeface="Montserrat ExtraBold"/>
              <a:cs typeface="Montserrat ExtraBold"/>
              <a:sym typeface="Montserrat ExtraBold"/>
            </a:endParaRPr>
          </a:p>
        </p:txBody>
      </p:sp>
      <p:sp>
        <p:nvSpPr>
          <p:cNvPr id="183" name="Google Shape;183;p29"/>
          <p:cNvSpPr txBox="1">
            <a:spLocks noGrp="1"/>
          </p:cNvSpPr>
          <p:nvPr>
            <p:ph type="ctrTitle" hasCustomPrompt="1"/>
          </p:nvPr>
        </p:nvSpPr>
        <p:spPr>
          <a:xfrm>
            <a:off x="838201" y="1579981"/>
            <a:ext cx="6242938" cy="2540716"/>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48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dirty="0"/>
              <a:t>Työn nimi</a:t>
            </a:r>
            <a:endParaRPr dirty="0"/>
          </a:p>
        </p:txBody>
      </p:sp>
      <p:sp>
        <p:nvSpPr>
          <p:cNvPr id="184" name="Google Shape;184;p29"/>
          <p:cNvSpPr txBox="1">
            <a:spLocks noGrp="1"/>
          </p:cNvSpPr>
          <p:nvPr>
            <p:ph type="subTitle" idx="1" hasCustomPrompt="1"/>
          </p:nvPr>
        </p:nvSpPr>
        <p:spPr>
          <a:xfrm>
            <a:off x="968533" y="3926963"/>
            <a:ext cx="5982274" cy="1783906"/>
          </a:xfrm>
          <a:prstGeom prst="rect">
            <a:avLst/>
          </a:prstGeom>
          <a:noFill/>
          <a:ln>
            <a:noFill/>
          </a:ln>
        </p:spPr>
        <p:txBody>
          <a:bodyPr spcFirstLastPara="1" wrap="square" lIns="91425" tIns="45700" rIns="91425" bIns="45700" anchor="t" anchorCtr="0">
            <a:normAutofit/>
          </a:bodyPr>
          <a:lstStyle>
            <a:lvl1pPr marL="50400" lvl="0" indent="0" algn="ctr">
              <a:lnSpc>
                <a:spcPct val="90000"/>
              </a:lnSpc>
              <a:spcBef>
                <a:spcPts val="1000"/>
              </a:spcBef>
              <a:spcAft>
                <a:spcPts val="0"/>
              </a:spcAft>
              <a:buClr>
                <a:schemeClr val="dk1"/>
              </a:buClr>
              <a:buSzPts val="2400"/>
              <a:buNone/>
              <a:defRPr sz="2400">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fi-FI" dirty="0"/>
              <a:t>Työn kuvaus</a:t>
            </a:r>
            <a:endParaRPr dirty="0"/>
          </a:p>
        </p:txBody>
      </p:sp>
      <p:pic>
        <p:nvPicPr>
          <p:cNvPr id="185" name="Google Shape;185;p2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3549670" y="595849"/>
            <a:ext cx="819999" cy="797533"/>
          </a:xfrm>
          <a:prstGeom prst="rect">
            <a:avLst/>
          </a:prstGeom>
          <a:noFill/>
          <a:ln>
            <a:noFill/>
          </a:ln>
        </p:spPr>
      </p:pic>
      <p:sp>
        <p:nvSpPr>
          <p:cNvPr id="187" name="Google Shape;187;p29"/>
          <p:cNvSpPr txBox="1">
            <a:spLocks noGrp="1"/>
          </p:cNvSpPr>
          <p:nvPr>
            <p:ph type="body" idx="2" hasCustomPrompt="1"/>
          </p:nvPr>
        </p:nvSpPr>
        <p:spPr>
          <a:xfrm>
            <a:off x="1755775" y="595849"/>
            <a:ext cx="1805463" cy="584200"/>
          </a:xfrm>
          <a:prstGeom prst="rect">
            <a:avLst/>
          </a:prstGeom>
          <a:noFill/>
          <a:ln>
            <a:noFill/>
          </a:ln>
        </p:spPr>
        <p:txBody>
          <a:bodyPr spcFirstLastPara="1" wrap="square" lIns="91425" tIns="45700" rIns="91425" bIns="45700" anchor="b" anchorCtr="0">
            <a:normAutofit/>
          </a:bodyPr>
          <a:lstStyle>
            <a:lvl1pPr marL="0" lvl="0" indent="0" algn="l">
              <a:lnSpc>
                <a:spcPct val="90000"/>
              </a:lnSpc>
              <a:spcBef>
                <a:spcPts val="1000"/>
              </a:spcBef>
              <a:spcAft>
                <a:spcPts val="0"/>
              </a:spcAft>
              <a:buSzPts val="2800"/>
              <a:buNone/>
              <a:defRPr sz="1600"/>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r>
              <a:rPr lang="fi-FI" dirty="0"/>
              <a:t>[pvm]</a:t>
            </a:r>
            <a:endParaRPr dirty="0"/>
          </a:p>
        </p:txBody>
      </p:sp>
      <p:sp>
        <p:nvSpPr>
          <p:cNvPr id="9" name="Text Placeholder 2">
            <a:extLst>
              <a:ext uri="{FF2B5EF4-FFF2-40B4-BE49-F238E27FC236}">
                <a16:creationId xmlns:a16="http://schemas.microsoft.com/office/drawing/2014/main" id="{1283FF02-F3B1-5B48-B677-995173942D76}"/>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
        <p:nvSpPr>
          <p:cNvPr id="12" name="Text Placeholder 2">
            <a:extLst>
              <a:ext uri="{FF2B5EF4-FFF2-40B4-BE49-F238E27FC236}">
                <a16:creationId xmlns:a16="http://schemas.microsoft.com/office/drawing/2014/main" id="{97FDAA3E-83B7-164B-AC3A-F56086577490}"/>
              </a:ext>
            </a:extLst>
          </p:cNvPr>
          <p:cNvSpPr>
            <a:spLocks noGrp="1"/>
          </p:cNvSpPr>
          <p:nvPr>
            <p:ph type="body" sz="quarter" idx="14"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
        <p:nvSpPr>
          <p:cNvPr id="5" name="Kuvan paikkamerkki 4">
            <a:extLst>
              <a:ext uri="{FF2B5EF4-FFF2-40B4-BE49-F238E27FC236}">
                <a16:creationId xmlns:a16="http://schemas.microsoft.com/office/drawing/2014/main" id="{CDEA94B0-E894-D34D-A5C6-C7A2C6635EEC}"/>
              </a:ext>
            </a:extLst>
          </p:cNvPr>
          <p:cNvSpPr>
            <a:spLocks noGrp="1"/>
          </p:cNvSpPr>
          <p:nvPr>
            <p:ph type="pic" sz="quarter" idx="15"/>
          </p:nvPr>
        </p:nvSpPr>
        <p:spPr>
          <a:xfrm>
            <a:off x="7414543" y="0"/>
            <a:ext cx="4777457" cy="6857999"/>
          </a:xfrm>
          <a:prstGeom prst="rect">
            <a:avLst/>
          </a:prstGeom>
          <a:noFill/>
          <a:ln>
            <a:noFill/>
          </a:ln>
        </p:spPr>
        <p:txBody>
          <a:bodyPr/>
          <a:lstStyle>
            <a:lvl1pPr marL="50800" indent="0">
              <a:buNone/>
              <a:defRPr/>
            </a:lvl1pPr>
          </a:lstStyle>
          <a:p>
            <a:r>
              <a:rPr lang="en-US"/>
              <a:t>Click icon to add picture</a:t>
            </a:r>
            <a:endParaRPr lang="fi-FI"/>
          </a:p>
        </p:txBody>
      </p:sp>
      <p:pic>
        <p:nvPicPr>
          <p:cNvPr id="2" name="Kuva 1">
            <a:extLst>
              <a:ext uri="{FF2B5EF4-FFF2-40B4-BE49-F238E27FC236}">
                <a16:creationId xmlns:a16="http://schemas.microsoft.com/office/drawing/2014/main" id="{D099FBB1-CB47-9F64-0CBD-6B28174DDE3D}"/>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308925" y="6113721"/>
            <a:ext cx="754182" cy="476325"/>
          </a:xfrm>
          <a:prstGeom prst="rect">
            <a:avLst/>
          </a:prstGeom>
        </p:spPr>
      </p:pic>
    </p:spTree>
    <p:extLst>
      <p:ext uri="{BB962C8B-B14F-4D97-AF65-F5344CB8AC3E}">
        <p14:creationId xmlns:p14="http://schemas.microsoft.com/office/powerpoint/2010/main" val="39390809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spTree>
      <p:nvGrpSpPr>
        <p:cNvPr id="1" name="Shape 180"/>
        <p:cNvGrpSpPr/>
        <p:nvPr/>
      </p:nvGrpSpPr>
      <p:grpSpPr>
        <a:xfrm>
          <a:off x="0" y="0"/>
          <a:ext cx="0" cy="0"/>
          <a:chOff x="0" y="0"/>
          <a:chExt cx="0" cy="0"/>
        </a:xfrm>
      </p:grpSpPr>
      <p:sp>
        <p:nvSpPr>
          <p:cNvPr id="182" name="Google Shape;182;p29"/>
          <p:cNvSpPr txBox="1"/>
          <p:nvPr/>
        </p:nvSpPr>
        <p:spPr>
          <a:xfrm>
            <a:off x="746759" y="810758"/>
            <a:ext cx="184292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fi-FI" sz="1800" b="0" i="0" u="none" strike="noStrike" cap="none">
                <a:solidFill>
                  <a:schemeClr val="dk1"/>
                </a:solidFill>
                <a:latin typeface="Montserrat ExtraBold"/>
                <a:ea typeface="Montserrat ExtraBold"/>
                <a:cs typeface="Montserrat ExtraBold"/>
                <a:sym typeface="Montserrat ExtraBold"/>
              </a:rPr>
              <a:t>Tarjous</a:t>
            </a:r>
            <a:endParaRPr sz="1800" b="0" i="0" u="none" strike="noStrike" cap="none">
              <a:solidFill>
                <a:schemeClr val="dk1"/>
              </a:solidFill>
              <a:latin typeface="Montserrat ExtraBold"/>
              <a:ea typeface="Montserrat ExtraBold"/>
              <a:cs typeface="Montserrat ExtraBold"/>
              <a:sym typeface="Montserrat ExtraBold"/>
            </a:endParaRPr>
          </a:p>
        </p:txBody>
      </p:sp>
      <p:sp>
        <p:nvSpPr>
          <p:cNvPr id="184" name="Google Shape;184;p29"/>
          <p:cNvSpPr txBox="1">
            <a:spLocks noGrp="1"/>
          </p:cNvSpPr>
          <p:nvPr>
            <p:ph type="subTitle" idx="1" hasCustomPrompt="1"/>
          </p:nvPr>
        </p:nvSpPr>
        <p:spPr>
          <a:xfrm>
            <a:off x="1035281" y="4036438"/>
            <a:ext cx="6087600" cy="1801007"/>
          </a:xfrm>
          <a:prstGeom prst="rect">
            <a:avLst/>
          </a:prstGeom>
          <a:noFill/>
          <a:ln>
            <a:noFill/>
          </a:ln>
        </p:spPr>
        <p:txBody>
          <a:bodyPr spcFirstLastPara="1" wrap="square" lIns="91425" tIns="45700" rIns="91425" bIns="45700" anchor="t" anchorCtr="0">
            <a:normAutofit/>
          </a:bodyPr>
          <a:lstStyle>
            <a:lvl1pPr marL="50400" lvl="0" indent="0" algn="ctr">
              <a:lnSpc>
                <a:spcPct val="90000"/>
              </a:lnSpc>
              <a:spcBef>
                <a:spcPts val="1000"/>
              </a:spcBef>
              <a:spcAft>
                <a:spcPts val="0"/>
              </a:spcAft>
              <a:buClr>
                <a:schemeClr val="dk1"/>
              </a:buClr>
              <a:buSzPts val="2400"/>
              <a:buNone/>
              <a:defRPr sz="2400">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fi-FI" dirty="0"/>
              <a:t>Työn nimi</a:t>
            </a:r>
            <a:endParaRPr dirty="0"/>
          </a:p>
        </p:txBody>
      </p:sp>
      <p:pic>
        <p:nvPicPr>
          <p:cNvPr id="185" name="Google Shape;185;p29"/>
          <p:cNvPicPr preferRelativeResize="0">
            <a:picLocks noChangeAspect="1"/>
          </p:cNvPicPr>
          <p:nvPr/>
        </p:nvPicPr>
        <p:blipFill rotWithShape="1">
          <a:blip r:embed="rId2" cstate="email">
            <a:alphaModFix/>
            <a:extLst>
              <a:ext uri="{28A0092B-C50C-407E-A947-70E740481C1C}">
                <a14:useLocalDpi xmlns:a14="http://schemas.microsoft.com/office/drawing/2010/main"/>
              </a:ext>
            </a:extLst>
          </a:blip>
          <a:srcRect/>
          <a:stretch/>
        </p:blipFill>
        <p:spPr>
          <a:xfrm>
            <a:off x="3669081" y="595848"/>
            <a:ext cx="821713" cy="799200"/>
          </a:xfrm>
          <a:prstGeom prst="rect">
            <a:avLst/>
          </a:prstGeom>
          <a:noFill/>
          <a:ln>
            <a:noFill/>
          </a:ln>
        </p:spPr>
      </p:pic>
      <p:sp>
        <p:nvSpPr>
          <p:cNvPr id="187" name="Google Shape;187;p29"/>
          <p:cNvSpPr txBox="1">
            <a:spLocks noGrp="1"/>
          </p:cNvSpPr>
          <p:nvPr>
            <p:ph type="body" idx="2" hasCustomPrompt="1"/>
          </p:nvPr>
        </p:nvSpPr>
        <p:spPr>
          <a:xfrm>
            <a:off x="1755775" y="595849"/>
            <a:ext cx="1805463" cy="584200"/>
          </a:xfrm>
          <a:prstGeom prst="rect">
            <a:avLst/>
          </a:prstGeom>
          <a:noFill/>
          <a:ln>
            <a:noFill/>
          </a:ln>
        </p:spPr>
        <p:txBody>
          <a:bodyPr spcFirstLastPara="1" wrap="square" lIns="91425" tIns="45700" rIns="91425" bIns="45700" anchor="b" anchorCtr="0">
            <a:normAutofit/>
          </a:bodyPr>
          <a:lstStyle>
            <a:lvl1pPr marL="0" lvl="0" indent="0" algn="l">
              <a:lnSpc>
                <a:spcPct val="90000"/>
              </a:lnSpc>
              <a:spcBef>
                <a:spcPts val="1000"/>
              </a:spcBef>
              <a:spcAft>
                <a:spcPts val="0"/>
              </a:spcAft>
              <a:buSzPts val="2800"/>
              <a:buNone/>
              <a:defRPr sz="1600"/>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r>
              <a:rPr lang="fi-FI" dirty="0"/>
              <a:t>[pvm]</a:t>
            </a:r>
            <a:endParaRPr dirty="0"/>
          </a:p>
        </p:txBody>
      </p:sp>
      <p:sp>
        <p:nvSpPr>
          <p:cNvPr id="9" name="Text Placeholder 2">
            <a:extLst>
              <a:ext uri="{FF2B5EF4-FFF2-40B4-BE49-F238E27FC236}">
                <a16:creationId xmlns:a16="http://schemas.microsoft.com/office/drawing/2014/main" id="{1283FF02-F3B1-5B48-B677-995173942D76}"/>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
        <p:nvSpPr>
          <p:cNvPr id="12" name="Text Placeholder 2">
            <a:extLst>
              <a:ext uri="{FF2B5EF4-FFF2-40B4-BE49-F238E27FC236}">
                <a16:creationId xmlns:a16="http://schemas.microsoft.com/office/drawing/2014/main" id="{97FDAA3E-83B7-164B-AC3A-F56086577490}"/>
              </a:ext>
            </a:extLst>
          </p:cNvPr>
          <p:cNvSpPr>
            <a:spLocks noGrp="1"/>
          </p:cNvSpPr>
          <p:nvPr>
            <p:ph type="body" sz="quarter" idx="14"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
        <p:nvSpPr>
          <p:cNvPr id="5" name="Kuvan paikkamerkki 4">
            <a:extLst>
              <a:ext uri="{FF2B5EF4-FFF2-40B4-BE49-F238E27FC236}">
                <a16:creationId xmlns:a16="http://schemas.microsoft.com/office/drawing/2014/main" id="{CDEA94B0-E894-D34D-A5C6-C7A2C6635EEC}"/>
              </a:ext>
            </a:extLst>
          </p:cNvPr>
          <p:cNvSpPr>
            <a:spLocks noGrp="1"/>
          </p:cNvSpPr>
          <p:nvPr>
            <p:ph type="pic" sz="quarter" idx="15"/>
          </p:nvPr>
        </p:nvSpPr>
        <p:spPr>
          <a:xfrm>
            <a:off x="7738394" y="1277726"/>
            <a:ext cx="3955326" cy="4138492"/>
          </a:xfrm>
          <a:prstGeom prst="rect">
            <a:avLst/>
          </a:prstGeom>
          <a:noFill/>
          <a:ln>
            <a:noFill/>
          </a:ln>
        </p:spPr>
        <p:txBody>
          <a:bodyPr/>
          <a:lstStyle>
            <a:lvl1pPr marL="50800" indent="0">
              <a:buNone/>
              <a:defRPr/>
            </a:lvl1pPr>
          </a:lstStyle>
          <a:p>
            <a:r>
              <a:rPr lang="en-US"/>
              <a:t>Click icon to add picture</a:t>
            </a:r>
            <a:endParaRPr lang="fi-FI"/>
          </a:p>
        </p:txBody>
      </p:sp>
      <p:sp>
        <p:nvSpPr>
          <p:cNvPr id="23" name="Google Shape;183;p29">
            <a:extLst>
              <a:ext uri="{FF2B5EF4-FFF2-40B4-BE49-F238E27FC236}">
                <a16:creationId xmlns:a16="http://schemas.microsoft.com/office/drawing/2014/main" id="{FE71CF9B-EAC3-7B4D-A101-2F3239B52EE1}"/>
              </a:ext>
            </a:extLst>
          </p:cNvPr>
          <p:cNvSpPr txBox="1">
            <a:spLocks noGrp="1"/>
          </p:cNvSpPr>
          <p:nvPr>
            <p:ph type="ctrTitle" hasCustomPrompt="1"/>
          </p:nvPr>
        </p:nvSpPr>
        <p:spPr>
          <a:xfrm>
            <a:off x="838200" y="1698953"/>
            <a:ext cx="6481763" cy="253122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6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dirty="0"/>
              <a:t>Tilaajan nimi</a:t>
            </a:r>
            <a:endParaRPr dirty="0"/>
          </a:p>
        </p:txBody>
      </p:sp>
      <p:pic>
        <p:nvPicPr>
          <p:cNvPr id="2" name="Kuva 1">
            <a:extLst>
              <a:ext uri="{FF2B5EF4-FFF2-40B4-BE49-F238E27FC236}">
                <a16:creationId xmlns:a16="http://schemas.microsoft.com/office/drawing/2014/main" id="{2F1763B1-D3D6-42A5-B5BB-A92E17B2DDAB}"/>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88765" y="6113721"/>
            <a:ext cx="754182" cy="476325"/>
          </a:xfrm>
          <a:prstGeom prst="rect">
            <a:avLst/>
          </a:prstGeom>
        </p:spPr>
      </p:pic>
    </p:spTree>
    <p:extLst>
      <p:ext uri="{BB962C8B-B14F-4D97-AF65-F5344CB8AC3E}">
        <p14:creationId xmlns:p14="http://schemas.microsoft.com/office/powerpoint/2010/main" val="10686654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38200" y="365125"/>
            <a:ext cx="7778749"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1" name="Google Shape;41;p6"/>
          <p:cNvSpPr txBox="1">
            <a:spLocks noGrp="1"/>
          </p:cNvSpPr>
          <p:nvPr>
            <p:ph type="body" idx="1"/>
          </p:nvPr>
        </p:nvSpPr>
        <p:spPr>
          <a:xfrm>
            <a:off x="838201" y="1825625"/>
            <a:ext cx="7778749" cy="4351338"/>
          </a:xfrm>
          <a:prstGeom prst="rect">
            <a:avLst/>
          </a:prstGeom>
          <a:noFill/>
          <a:ln>
            <a:noFill/>
          </a:ln>
        </p:spPr>
        <p:txBody>
          <a:bodyPr spcFirstLastPara="1" wrap="square" lIns="91425" tIns="45700" rIns="91425" bIns="45700" anchor="t" anchorCtr="0">
            <a:normAutofit/>
          </a:bodyPr>
          <a:lstStyle>
            <a:lvl1pPr marL="0" lvl="0" indent="0" algn="l">
              <a:lnSpc>
                <a:spcPct val="120000"/>
              </a:lnSpc>
              <a:spcBef>
                <a:spcPts val="1000"/>
              </a:spcBef>
              <a:spcAft>
                <a:spcPts val="0"/>
              </a:spcAft>
              <a:buClr>
                <a:schemeClr val="dk1"/>
              </a:buClr>
              <a:buSzPts val="2560"/>
              <a:buFont typeface="Arial"/>
              <a:buNone/>
              <a:defRPr sz="2400"/>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 name="Text Placeholder 2">
            <a:extLst>
              <a:ext uri="{FF2B5EF4-FFF2-40B4-BE49-F238E27FC236}">
                <a16:creationId xmlns:a16="http://schemas.microsoft.com/office/drawing/2014/main" id="{C47A8F8B-D798-8F47-9A56-28054004E6CA}"/>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
        <p:nvSpPr>
          <p:cNvPr id="3" name="Tekstin paikkamerkki 2">
            <a:extLst>
              <a:ext uri="{FF2B5EF4-FFF2-40B4-BE49-F238E27FC236}">
                <a16:creationId xmlns:a16="http://schemas.microsoft.com/office/drawing/2014/main" id="{FB795648-17FD-4D49-A5C3-32CC3CFC2960}"/>
              </a:ext>
            </a:extLst>
          </p:cNvPr>
          <p:cNvSpPr>
            <a:spLocks noGrp="1"/>
          </p:cNvSpPr>
          <p:nvPr>
            <p:ph type="body" sz="quarter" idx="14"/>
          </p:nvPr>
        </p:nvSpPr>
        <p:spPr>
          <a:xfrm>
            <a:off x="8924348" y="3433293"/>
            <a:ext cx="2284989" cy="2743670"/>
          </a:xfrm>
        </p:spPr>
        <p:txBody>
          <a:bodyPr>
            <a:noAutofit/>
          </a:bodyPr>
          <a:lstStyle>
            <a:lvl1pPr marL="50800" indent="0">
              <a:lnSpc>
                <a:spcPct val="100000"/>
              </a:lnSpc>
              <a:spcBef>
                <a:spcPts val="300"/>
              </a:spcBef>
              <a:spcAft>
                <a:spcPts val="0"/>
              </a:spcAft>
              <a:buNone/>
              <a:defRPr sz="1400"/>
            </a:lvl1pPr>
            <a:lvl2pPr marL="533400" indent="0">
              <a:lnSpc>
                <a:spcPct val="100000"/>
              </a:lnSpc>
              <a:spcAft>
                <a:spcPts val="0"/>
              </a:spcAft>
              <a:buNone/>
              <a:defRPr sz="1200"/>
            </a:lvl2pPr>
            <a:lvl3pPr marL="1016000" indent="0">
              <a:lnSpc>
                <a:spcPct val="100000"/>
              </a:lnSpc>
              <a:spcAft>
                <a:spcPts val="0"/>
              </a:spcAft>
              <a:buNone/>
              <a:defRPr sz="1100"/>
            </a:lvl3pPr>
            <a:lvl4pPr marL="1485900" indent="0">
              <a:lnSpc>
                <a:spcPct val="100000"/>
              </a:lnSpc>
              <a:spcAft>
                <a:spcPts val="0"/>
              </a:spcAft>
              <a:buNone/>
              <a:defRPr sz="1050"/>
            </a:lvl4pPr>
            <a:lvl5pPr marL="1943100" indent="0">
              <a:lnSpc>
                <a:spcPct val="100000"/>
              </a:lnSpc>
              <a:spcAft>
                <a:spcPts val="0"/>
              </a:spcAft>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Kuvan paikkamerkki 4">
            <a:extLst>
              <a:ext uri="{FF2B5EF4-FFF2-40B4-BE49-F238E27FC236}">
                <a16:creationId xmlns:a16="http://schemas.microsoft.com/office/drawing/2014/main" id="{0E6843E5-BD22-1948-9295-A28FE76FACF7}"/>
              </a:ext>
            </a:extLst>
          </p:cNvPr>
          <p:cNvSpPr>
            <a:spLocks noGrp="1"/>
          </p:cNvSpPr>
          <p:nvPr>
            <p:ph type="pic" sz="quarter" idx="15"/>
          </p:nvPr>
        </p:nvSpPr>
        <p:spPr>
          <a:xfrm>
            <a:off x="8924348" y="1825624"/>
            <a:ext cx="1460500" cy="1460499"/>
          </a:xfrm>
        </p:spPr>
        <p:txBody>
          <a:bodyPr/>
          <a:lstStyle>
            <a:lvl1pPr marL="50800" indent="0">
              <a:buNone/>
              <a:defRPr/>
            </a:lvl1pPr>
          </a:lstStyle>
          <a:p>
            <a:r>
              <a:rPr lang="en-US"/>
              <a:t>Click icon to add picture</a:t>
            </a:r>
            <a:endParaRPr lang="fi-FI"/>
          </a:p>
        </p:txBody>
      </p:sp>
    </p:spTree>
    <p:extLst>
      <p:ext uri="{BB962C8B-B14F-4D97-AF65-F5344CB8AC3E}">
        <p14:creationId xmlns:p14="http://schemas.microsoft.com/office/powerpoint/2010/main" val="16795217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1" name="Google Shape;41;p6"/>
          <p:cNvSpPr txBox="1">
            <a:spLocks noGrp="1"/>
          </p:cNvSpPr>
          <p:nvPr>
            <p:ph type="body" idx="1"/>
          </p:nvPr>
        </p:nvSpPr>
        <p:spPr>
          <a:xfrm>
            <a:off x="3792682" y="1690688"/>
            <a:ext cx="7561118" cy="4486275"/>
          </a:xfrm>
          <a:prstGeom prst="rect">
            <a:avLst/>
          </a:prstGeom>
          <a:noFill/>
          <a:ln>
            <a:noFill/>
          </a:ln>
        </p:spPr>
        <p:txBody>
          <a:bodyPr spcFirstLastPara="1" wrap="square" lIns="91425" tIns="45700" rIns="91425" bIns="45700" anchor="t" anchorCtr="0">
            <a:normAutofit/>
          </a:bodyPr>
          <a:lstStyle>
            <a:lvl1pPr marL="66040" lvl="0" indent="0" algn="l">
              <a:lnSpc>
                <a:spcPct val="100000"/>
              </a:lnSpc>
              <a:spcBef>
                <a:spcPts val="1000"/>
              </a:spcBef>
              <a:spcAft>
                <a:spcPts val="0"/>
              </a:spcAft>
              <a:buClr>
                <a:schemeClr val="dk1"/>
              </a:buClr>
              <a:buSzPts val="2560"/>
              <a:buFont typeface="Arial"/>
              <a:buNone/>
              <a:defRPr sz="1600"/>
            </a:lvl1pPr>
            <a:lvl2pPr marL="914400" lvl="1" indent="-342900" algn="l">
              <a:lnSpc>
                <a:spcPct val="100000"/>
              </a:lnSpc>
              <a:spcBef>
                <a:spcPts val="500"/>
              </a:spcBef>
              <a:spcAft>
                <a:spcPts val="0"/>
              </a:spcAft>
              <a:buClr>
                <a:schemeClr val="dk1"/>
              </a:buClr>
              <a:buSzPts val="1800"/>
              <a:buChar char="•"/>
              <a:defRPr sz="1600"/>
            </a:lvl2pPr>
            <a:lvl3pPr marL="1371600" lvl="2" indent="-342900" algn="l">
              <a:lnSpc>
                <a:spcPct val="100000"/>
              </a:lnSpc>
              <a:spcBef>
                <a:spcPts val="500"/>
              </a:spcBef>
              <a:spcAft>
                <a:spcPts val="0"/>
              </a:spcAft>
              <a:buClr>
                <a:schemeClr val="dk1"/>
              </a:buClr>
              <a:buSzPts val="1800"/>
              <a:buChar char="•"/>
              <a:defRPr sz="1600"/>
            </a:lvl3pPr>
            <a:lvl4pPr marL="1828800" lvl="3" indent="-342900" algn="l">
              <a:lnSpc>
                <a:spcPct val="90000"/>
              </a:lnSpc>
              <a:spcBef>
                <a:spcPts val="500"/>
              </a:spcBef>
              <a:spcAft>
                <a:spcPts val="0"/>
              </a:spcAft>
              <a:buClr>
                <a:schemeClr val="dk1"/>
              </a:buClr>
              <a:buSzPts val="1800"/>
              <a:buChar char="•"/>
              <a:defRPr sz="1600"/>
            </a:lvl4pPr>
            <a:lvl5pPr marL="2286000" lvl="4" indent="-342900" algn="l">
              <a:lnSpc>
                <a:spcPct val="90000"/>
              </a:lnSpc>
              <a:spcBef>
                <a:spcPts val="500"/>
              </a:spcBef>
              <a:spcAft>
                <a:spcPts val="0"/>
              </a:spcAft>
              <a:buClr>
                <a:schemeClr val="dk1"/>
              </a:buClr>
              <a:buSzPts val="1800"/>
              <a:buChar char="•"/>
              <a:defRPr sz="1600"/>
            </a:lvl5pPr>
            <a:lvl6pPr marL="2743200" lvl="5" indent="-342900" algn="l">
              <a:lnSpc>
                <a:spcPct val="90000"/>
              </a:lnSpc>
              <a:spcBef>
                <a:spcPts val="500"/>
              </a:spcBef>
              <a:spcAft>
                <a:spcPts val="0"/>
              </a:spcAft>
              <a:buClr>
                <a:schemeClr val="dk1"/>
              </a:buClr>
              <a:buSzPts val="1800"/>
              <a:buChar char="•"/>
              <a:defRPr sz="1600"/>
            </a:lvl6pPr>
            <a:lvl7pPr marL="3200400" lvl="6" indent="-342900" algn="l">
              <a:lnSpc>
                <a:spcPct val="90000"/>
              </a:lnSpc>
              <a:spcBef>
                <a:spcPts val="500"/>
              </a:spcBef>
              <a:spcAft>
                <a:spcPts val="0"/>
              </a:spcAft>
              <a:buClr>
                <a:schemeClr val="dk1"/>
              </a:buClr>
              <a:buSzPts val="1800"/>
              <a:buChar char="•"/>
              <a:defRPr sz="1600"/>
            </a:lvl7pPr>
            <a:lvl8pPr marL="3657600" lvl="7" indent="-342900" algn="l">
              <a:lnSpc>
                <a:spcPct val="90000"/>
              </a:lnSpc>
              <a:spcBef>
                <a:spcPts val="500"/>
              </a:spcBef>
              <a:spcAft>
                <a:spcPts val="0"/>
              </a:spcAft>
              <a:buClr>
                <a:schemeClr val="dk1"/>
              </a:buClr>
              <a:buSzPts val="1800"/>
              <a:buChar char="•"/>
              <a:defRPr sz="1600"/>
            </a:lvl8pPr>
            <a:lvl9pPr marL="4114800" lvl="8" indent="-342900" algn="l">
              <a:lnSpc>
                <a:spcPct val="90000"/>
              </a:lnSpc>
              <a:spcBef>
                <a:spcPts val="500"/>
              </a:spcBef>
              <a:spcAft>
                <a:spcPts val="0"/>
              </a:spcAft>
              <a:buClr>
                <a:schemeClr val="dk1"/>
              </a:buClr>
              <a:buSzPts val="1800"/>
              <a:buChar char="•"/>
              <a:defRPr sz="1600"/>
            </a:lvl9pPr>
          </a:lstStyle>
          <a:p>
            <a:pPr lvl="0"/>
            <a:r>
              <a:rPr lang="en-US"/>
              <a:t>Click to edit Master text styles</a:t>
            </a:r>
          </a:p>
        </p:txBody>
      </p:sp>
      <p:sp>
        <p:nvSpPr>
          <p:cNvPr id="6" name="Text Placeholder 2">
            <a:extLst>
              <a:ext uri="{FF2B5EF4-FFF2-40B4-BE49-F238E27FC236}">
                <a16:creationId xmlns:a16="http://schemas.microsoft.com/office/drawing/2014/main" id="{C47A8F8B-D798-8F47-9A56-28054004E6CA}"/>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
        <p:nvSpPr>
          <p:cNvPr id="3" name="Kuvan paikkamerkki 2">
            <a:extLst>
              <a:ext uri="{FF2B5EF4-FFF2-40B4-BE49-F238E27FC236}">
                <a16:creationId xmlns:a16="http://schemas.microsoft.com/office/drawing/2014/main" id="{064761B8-F8A5-7D47-95F2-3DC80945F807}"/>
              </a:ext>
            </a:extLst>
          </p:cNvPr>
          <p:cNvSpPr>
            <a:spLocks noGrp="1"/>
          </p:cNvSpPr>
          <p:nvPr>
            <p:ph type="pic" sz="quarter" idx="14"/>
          </p:nvPr>
        </p:nvSpPr>
        <p:spPr>
          <a:xfrm>
            <a:off x="1017070" y="1800000"/>
            <a:ext cx="2341130" cy="2341130"/>
          </a:xfrm>
        </p:spPr>
        <p:txBody>
          <a:bodyPr/>
          <a:lstStyle>
            <a:lvl1pPr marL="50800" indent="0">
              <a:buNone/>
              <a:defRPr/>
            </a:lvl1pPr>
          </a:lstStyle>
          <a:p>
            <a:r>
              <a:rPr lang="en-US"/>
              <a:t>Click icon to add picture</a:t>
            </a:r>
            <a:endParaRPr lang="fi-FI"/>
          </a:p>
        </p:txBody>
      </p:sp>
    </p:spTree>
    <p:extLst>
      <p:ext uri="{BB962C8B-B14F-4D97-AF65-F5344CB8AC3E}">
        <p14:creationId xmlns:p14="http://schemas.microsoft.com/office/powerpoint/2010/main" val="12281077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838200" y="365126"/>
            <a:ext cx="10515600" cy="71100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24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27" name="Google Shape;27;p4"/>
          <p:cNvSpPr txBox="1">
            <a:spLocks noGrp="1"/>
          </p:cNvSpPr>
          <p:nvPr>
            <p:ph type="body" idx="1"/>
          </p:nvPr>
        </p:nvSpPr>
        <p:spPr>
          <a:xfrm>
            <a:off x="3432174" y="1076132"/>
            <a:ext cx="7921625" cy="5100831"/>
          </a:xfrm>
          <a:prstGeom prst="rect">
            <a:avLst/>
          </a:prstGeom>
          <a:noFill/>
          <a:ln>
            <a:noFill/>
          </a:ln>
        </p:spPr>
        <p:txBody>
          <a:bodyPr spcFirstLastPara="1" wrap="square" lIns="91425" tIns="45700" rIns="91425" bIns="45700" anchor="t" anchorCtr="0">
            <a:normAutofit/>
          </a:bodyPr>
          <a:lstStyle>
            <a:lvl1pPr marL="0" lvl="0" indent="0" algn="l">
              <a:lnSpc>
                <a:spcPct val="100000"/>
              </a:lnSpc>
              <a:spcBef>
                <a:spcPts val="1000"/>
              </a:spcBef>
              <a:spcAft>
                <a:spcPts val="0"/>
              </a:spcAft>
              <a:buClr>
                <a:schemeClr val="dk1"/>
              </a:buClr>
              <a:buSzPts val="3840"/>
              <a:buFont typeface="Montserrat"/>
              <a:buNone/>
              <a:defRPr sz="2400"/>
            </a:lvl1pPr>
            <a:lvl2pPr marL="914400" lvl="1" indent="-216000" algn="l">
              <a:lnSpc>
                <a:spcPct val="90000"/>
              </a:lnSpc>
              <a:spcBef>
                <a:spcPts val="600"/>
              </a:spcBef>
              <a:spcAft>
                <a:spcPts val="0"/>
              </a:spcAft>
              <a:buClr>
                <a:schemeClr val="dk1"/>
              </a:buClr>
              <a:buSzPts val="18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sz="1600"/>
            </a:lvl4pPr>
            <a:lvl5pPr marL="2286000" lvl="4" indent="-342900" algn="l">
              <a:lnSpc>
                <a:spcPct val="90000"/>
              </a:lnSpc>
              <a:spcBef>
                <a:spcPts val="500"/>
              </a:spcBef>
              <a:spcAft>
                <a:spcPts val="0"/>
              </a:spcAft>
              <a:buClr>
                <a:schemeClr val="dk1"/>
              </a:buClr>
              <a:buSzPts val="1800"/>
              <a:buChar char="•"/>
              <a:defRPr sz="1600"/>
            </a:lvl5pPr>
            <a:lvl6pPr marL="2743200" lvl="5" indent="-342900" algn="l">
              <a:lnSpc>
                <a:spcPct val="90000"/>
              </a:lnSpc>
              <a:spcBef>
                <a:spcPts val="500"/>
              </a:spcBef>
              <a:spcAft>
                <a:spcPts val="0"/>
              </a:spcAft>
              <a:buClr>
                <a:schemeClr val="dk1"/>
              </a:buClr>
              <a:buSzPts val="1800"/>
              <a:buChar char="•"/>
              <a:defRPr sz="1600"/>
            </a:lvl6pPr>
            <a:lvl7pPr marL="3200400" lvl="6" indent="-342900" algn="l">
              <a:lnSpc>
                <a:spcPct val="90000"/>
              </a:lnSpc>
              <a:spcBef>
                <a:spcPts val="500"/>
              </a:spcBef>
              <a:spcAft>
                <a:spcPts val="0"/>
              </a:spcAft>
              <a:buClr>
                <a:schemeClr val="dk1"/>
              </a:buClr>
              <a:buSzPts val="1800"/>
              <a:buChar char="•"/>
              <a:defRPr sz="1600"/>
            </a:lvl7pPr>
            <a:lvl8pPr marL="3657600" lvl="7" indent="-342900" algn="l">
              <a:lnSpc>
                <a:spcPct val="90000"/>
              </a:lnSpc>
              <a:spcBef>
                <a:spcPts val="500"/>
              </a:spcBef>
              <a:spcAft>
                <a:spcPts val="0"/>
              </a:spcAft>
              <a:buClr>
                <a:schemeClr val="dk1"/>
              </a:buClr>
              <a:buSzPts val="1800"/>
              <a:buChar char="•"/>
              <a:defRPr sz="1600"/>
            </a:lvl8pPr>
            <a:lvl9pPr marL="4114800" lvl="8" indent="-342900" algn="l">
              <a:lnSpc>
                <a:spcPct val="90000"/>
              </a:lnSpc>
              <a:spcBef>
                <a:spcPts val="500"/>
              </a:spcBef>
              <a:spcAft>
                <a:spcPts val="0"/>
              </a:spcAft>
              <a:buClr>
                <a:schemeClr val="dk1"/>
              </a:buClr>
              <a:buSzPts val="1800"/>
              <a:buChar char="•"/>
              <a:defRPr sz="1600"/>
            </a:lvl9pPr>
          </a:lstStyle>
          <a:p>
            <a:pPr lvl="0"/>
            <a:r>
              <a:rPr lang="en-US"/>
              <a:t>Click to edit Master text styles</a:t>
            </a:r>
          </a:p>
        </p:txBody>
      </p:sp>
      <p:sp>
        <p:nvSpPr>
          <p:cNvPr id="6" name="Text Placeholder 2">
            <a:extLst>
              <a:ext uri="{FF2B5EF4-FFF2-40B4-BE49-F238E27FC236}">
                <a16:creationId xmlns:a16="http://schemas.microsoft.com/office/drawing/2014/main" id="{6EB0425D-AA35-7F49-9D46-C0E005F429DB}"/>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extLst>
      <p:ext uri="{BB962C8B-B14F-4D97-AF65-F5344CB8AC3E}">
        <p14:creationId xmlns:p14="http://schemas.microsoft.com/office/powerpoint/2010/main" val="38658811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39"/>
        <p:cNvGrpSpPr/>
        <p:nvPr/>
      </p:nvGrpSpPr>
      <p:grpSpPr>
        <a:xfrm>
          <a:off x="0" y="0"/>
          <a:ext cx="0" cy="0"/>
          <a:chOff x="0" y="0"/>
          <a:chExt cx="0" cy="0"/>
        </a:xfrm>
      </p:grpSpPr>
      <p:sp>
        <p:nvSpPr>
          <p:cNvPr id="41" name="Google Shape;41;p6"/>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523240" lvl="0" indent="-457200" algn="l">
              <a:lnSpc>
                <a:spcPct val="110000"/>
              </a:lnSpc>
              <a:spcBef>
                <a:spcPts val="1000"/>
              </a:spcBef>
              <a:spcAft>
                <a:spcPts val="0"/>
              </a:spcAft>
              <a:buClr>
                <a:schemeClr val="dk1"/>
              </a:buClr>
              <a:buSzPts val="2560"/>
              <a:buFont typeface="Normaali järjestelmäfontti"/>
              <a:buChar char="»"/>
              <a:defRPr sz="3200"/>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 name="Text Placeholder 2">
            <a:extLst>
              <a:ext uri="{FF2B5EF4-FFF2-40B4-BE49-F238E27FC236}">
                <a16:creationId xmlns:a16="http://schemas.microsoft.com/office/drawing/2014/main" id="{C47A8F8B-D798-8F47-9A56-28054004E6CA}"/>
              </a:ext>
            </a:extLst>
          </p:cNvPr>
          <p:cNvSpPr>
            <a:spLocks noGrp="1"/>
          </p:cNvSpPr>
          <p:nvPr>
            <p:ph type="body" sz="quarter" idx="13" hasCustomPrompt="1"/>
          </p:nvPr>
        </p:nvSpPr>
        <p:spPr>
          <a:xfrm>
            <a:off x="195221" y="6356350"/>
            <a:ext cx="10070998"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extLst>
      <p:ext uri="{BB962C8B-B14F-4D97-AF65-F5344CB8AC3E}">
        <p14:creationId xmlns:p14="http://schemas.microsoft.com/office/powerpoint/2010/main" val="19970036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SECTION_HEADER_1">
  <p:cSld name="1_SECTION_HEADER_1">
    <p:bg>
      <p:bgPr>
        <a:pattFill prst="pct90">
          <a:fgClr>
            <a:schemeClr val="accent6"/>
          </a:fgClr>
          <a:bgClr>
            <a:schemeClr val="bg1"/>
          </a:bgClr>
        </a:pattFill>
        <a:effectLst/>
      </p:bgPr>
    </p:bg>
    <p:spTree>
      <p:nvGrpSpPr>
        <p:cNvPr id="1" name="Shape 62"/>
        <p:cNvGrpSpPr/>
        <p:nvPr/>
      </p:nvGrpSpPr>
      <p:grpSpPr>
        <a:xfrm>
          <a:off x="0" y="0"/>
          <a:ext cx="0" cy="0"/>
          <a:chOff x="0" y="0"/>
          <a:chExt cx="0" cy="0"/>
        </a:xfrm>
      </p:grpSpPr>
      <p:pic>
        <p:nvPicPr>
          <p:cNvPr id="64" name="Google Shape;64;p10" descr="Text, logo&#10;&#10;Description automatically generated"/>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15616621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1" name="Google Shape;41;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91160" algn="l">
              <a:lnSpc>
                <a:spcPct val="110000"/>
              </a:lnSpc>
              <a:spcBef>
                <a:spcPts val="1000"/>
              </a:spcBef>
              <a:spcAft>
                <a:spcPts val="0"/>
              </a:spcAft>
              <a:buClr>
                <a:schemeClr val="dk1"/>
              </a:buClr>
              <a:buSzPts val="2560"/>
              <a:buFont typeface="Arial"/>
              <a:buChar char="»"/>
              <a:defRPr sz="3200"/>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 name="Text Placeholder 2">
            <a:extLst>
              <a:ext uri="{FF2B5EF4-FFF2-40B4-BE49-F238E27FC236}">
                <a16:creationId xmlns:a16="http://schemas.microsoft.com/office/drawing/2014/main" id="{C47A8F8B-D798-8F47-9A56-28054004E6CA}"/>
              </a:ext>
            </a:extLst>
          </p:cNvPr>
          <p:cNvSpPr>
            <a:spLocks noGrp="1"/>
          </p:cNvSpPr>
          <p:nvPr>
            <p:ph type="body" sz="quarter" idx="13" hasCustomPrompt="1"/>
          </p:nvPr>
        </p:nvSpPr>
        <p:spPr>
          <a:xfrm>
            <a:off x="1413545" y="6356350"/>
            <a:ext cx="9907442"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pic>
        <p:nvPicPr>
          <p:cNvPr id="2" name="Picture 2" descr="Kaupunkitutkimus TA Oy - Urban Research TA Ltd | LinkedIn">
            <a:extLst>
              <a:ext uri="{FF2B5EF4-FFF2-40B4-BE49-F238E27FC236}">
                <a16:creationId xmlns:a16="http://schemas.microsoft.com/office/drawing/2014/main" id="{B8C8B39F-9FC1-E4F0-F567-83BE0BF4B13B}"/>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5220" y="6021549"/>
            <a:ext cx="741202" cy="741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33604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1" name="Google Shape;41;p6"/>
          <p:cNvSpPr txBox="1">
            <a:spLocks noGrp="1"/>
          </p:cNvSpPr>
          <p:nvPr>
            <p:ph type="body" idx="1"/>
          </p:nvPr>
        </p:nvSpPr>
        <p:spPr>
          <a:xfrm>
            <a:off x="838200" y="1825625"/>
            <a:ext cx="5112000" cy="4351338"/>
          </a:xfrm>
          <a:prstGeom prst="rect">
            <a:avLst/>
          </a:prstGeom>
          <a:noFill/>
          <a:ln>
            <a:noFill/>
          </a:ln>
        </p:spPr>
        <p:txBody>
          <a:bodyPr spcFirstLastPara="1" wrap="square" lIns="91425" tIns="45700" rIns="91425" bIns="45700" anchor="t" anchorCtr="0">
            <a:normAutofit/>
          </a:bodyPr>
          <a:lstStyle>
            <a:lvl1pPr marL="360000" lvl="0" indent="-288000" algn="l">
              <a:lnSpc>
                <a:spcPct val="110000"/>
              </a:lnSpc>
              <a:spcBef>
                <a:spcPts val="1000"/>
              </a:spcBef>
              <a:spcAft>
                <a:spcPts val="0"/>
              </a:spcAft>
              <a:buClr>
                <a:schemeClr val="dk1"/>
              </a:buClr>
              <a:buSzPct val="80000"/>
              <a:buFont typeface="Arial"/>
              <a:buChar char="»"/>
              <a:defRPr sz="1800"/>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 name="Text Placeholder 2">
            <a:extLst>
              <a:ext uri="{FF2B5EF4-FFF2-40B4-BE49-F238E27FC236}">
                <a16:creationId xmlns:a16="http://schemas.microsoft.com/office/drawing/2014/main" id="{C47A8F8B-D798-8F47-9A56-28054004E6CA}"/>
              </a:ext>
            </a:extLst>
          </p:cNvPr>
          <p:cNvSpPr>
            <a:spLocks noGrp="1"/>
          </p:cNvSpPr>
          <p:nvPr>
            <p:ph type="body" sz="quarter" idx="13" hasCustomPrompt="1"/>
          </p:nvPr>
        </p:nvSpPr>
        <p:spPr>
          <a:xfrm>
            <a:off x="1224793" y="6356350"/>
            <a:ext cx="10096194"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
        <p:nvSpPr>
          <p:cNvPr id="9" name="Google Shape;41;p6">
            <a:extLst>
              <a:ext uri="{FF2B5EF4-FFF2-40B4-BE49-F238E27FC236}">
                <a16:creationId xmlns:a16="http://schemas.microsoft.com/office/drawing/2014/main" id="{46EE80C9-80CB-B345-8895-1A6D98EDD8BD}"/>
              </a:ext>
            </a:extLst>
          </p:cNvPr>
          <p:cNvSpPr txBox="1">
            <a:spLocks noGrp="1"/>
          </p:cNvSpPr>
          <p:nvPr>
            <p:ph type="body" idx="14"/>
          </p:nvPr>
        </p:nvSpPr>
        <p:spPr>
          <a:xfrm>
            <a:off x="6242400" y="1825625"/>
            <a:ext cx="5112000" cy="4351338"/>
          </a:xfrm>
          <a:prstGeom prst="rect">
            <a:avLst/>
          </a:prstGeom>
          <a:noFill/>
          <a:ln>
            <a:noFill/>
          </a:ln>
        </p:spPr>
        <p:txBody>
          <a:bodyPr spcFirstLastPara="1" wrap="square" lIns="91425" tIns="45700" rIns="91425" bIns="45700" anchor="t" anchorCtr="0">
            <a:normAutofit/>
          </a:bodyPr>
          <a:lstStyle>
            <a:lvl1pPr marL="360000" lvl="0" indent="-288000" algn="l">
              <a:lnSpc>
                <a:spcPct val="110000"/>
              </a:lnSpc>
              <a:spcBef>
                <a:spcPts val="1000"/>
              </a:spcBef>
              <a:spcAft>
                <a:spcPts val="0"/>
              </a:spcAft>
              <a:buClr>
                <a:schemeClr val="dk1"/>
              </a:buClr>
              <a:buSzPct val="80000"/>
              <a:buFont typeface="Arial"/>
              <a:buChar char="»"/>
              <a:defRPr sz="1800"/>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pic>
        <p:nvPicPr>
          <p:cNvPr id="2" name="Picture 2" descr="Kaupunkitutkimus TA Oy - Urban Research TA Ltd | LinkedIn">
            <a:extLst>
              <a:ext uri="{FF2B5EF4-FFF2-40B4-BE49-F238E27FC236}">
                <a16:creationId xmlns:a16="http://schemas.microsoft.com/office/drawing/2014/main" id="{54CD9BD1-C948-7A7C-5801-C8489753FBFD}"/>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5220" y="6021549"/>
            <a:ext cx="741202" cy="741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1571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41" name="Google Shape;41;p6"/>
          <p:cNvSpPr txBox="1">
            <a:spLocks noGrp="1"/>
          </p:cNvSpPr>
          <p:nvPr>
            <p:ph type="body" idx="1"/>
          </p:nvPr>
        </p:nvSpPr>
        <p:spPr>
          <a:xfrm>
            <a:off x="838200" y="1825625"/>
            <a:ext cx="8635482" cy="4351338"/>
          </a:xfrm>
          <a:prstGeom prst="rect">
            <a:avLst/>
          </a:prstGeom>
          <a:noFill/>
          <a:ln>
            <a:noFill/>
          </a:ln>
        </p:spPr>
        <p:txBody>
          <a:bodyPr spcFirstLastPara="1" wrap="square" lIns="91425" tIns="45700" rIns="91425" bIns="45700" numCol="1" anchor="t" anchorCtr="0">
            <a:noAutofit/>
          </a:bodyPr>
          <a:lstStyle>
            <a:lvl1pPr marL="285750" lvl="0" indent="-285750" algn="l">
              <a:lnSpc>
                <a:spcPct val="100000"/>
              </a:lnSpc>
              <a:spcBef>
                <a:spcPts val="1000"/>
              </a:spcBef>
              <a:spcAft>
                <a:spcPts val="0"/>
              </a:spcAft>
              <a:buClr>
                <a:schemeClr val="dk1"/>
              </a:buClr>
              <a:buSzPct val="80000"/>
              <a:buFont typeface="Normaali järjestelmäfontti"/>
              <a:buChar char="»"/>
              <a:defRPr sz="1800"/>
            </a:lvl1pPr>
            <a:lvl2pPr marL="914400" lvl="1" indent="-342900" algn="l">
              <a:lnSpc>
                <a:spcPct val="100000"/>
              </a:lnSpc>
              <a:spcBef>
                <a:spcPts val="500"/>
              </a:spcBef>
              <a:spcAft>
                <a:spcPts val="0"/>
              </a:spcAft>
              <a:buClr>
                <a:schemeClr val="dk1"/>
              </a:buClr>
              <a:buSzPts val="1800"/>
              <a:buChar char="•"/>
              <a:defRPr sz="1600"/>
            </a:lvl2pPr>
            <a:lvl3pPr marL="1371600" lvl="2" indent="-342900" algn="l">
              <a:lnSpc>
                <a:spcPct val="100000"/>
              </a:lnSpc>
              <a:spcBef>
                <a:spcPts val="500"/>
              </a:spcBef>
              <a:spcAft>
                <a:spcPts val="0"/>
              </a:spcAft>
              <a:buClr>
                <a:schemeClr val="dk1"/>
              </a:buClr>
              <a:buSzPts val="1800"/>
              <a:buChar char="•"/>
              <a:defRPr sz="1600"/>
            </a:lvl3pPr>
            <a:lvl4pPr marL="1828800" lvl="3" indent="-342900" algn="l">
              <a:lnSpc>
                <a:spcPct val="90000"/>
              </a:lnSpc>
              <a:spcBef>
                <a:spcPts val="500"/>
              </a:spcBef>
              <a:spcAft>
                <a:spcPts val="0"/>
              </a:spcAft>
              <a:buClr>
                <a:schemeClr val="dk1"/>
              </a:buClr>
              <a:buSzPts val="1800"/>
              <a:buChar char="•"/>
              <a:defRPr sz="1600"/>
            </a:lvl4pPr>
            <a:lvl5pPr marL="2286000" lvl="4" indent="-342900" algn="l">
              <a:lnSpc>
                <a:spcPct val="90000"/>
              </a:lnSpc>
              <a:spcBef>
                <a:spcPts val="500"/>
              </a:spcBef>
              <a:spcAft>
                <a:spcPts val="0"/>
              </a:spcAft>
              <a:buClr>
                <a:schemeClr val="dk1"/>
              </a:buClr>
              <a:buSzPts val="1800"/>
              <a:buChar char="•"/>
              <a:defRPr sz="1600"/>
            </a:lvl5pPr>
            <a:lvl6pPr marL="2743200" lvl="5" indent="-342900" algn="l">
              <a:lnSpc>
                <a:spcPct val="90000"/>
              </a:lnSpc>
              <a:spcBef>
                <a:spcPts val="500"/>
              </a:spcBef>
              <a:spcAft>
                <a:spcPts val="0"/>
              </a:spcAft>
              <a:buClr>
                <a:schemeClr val="dk1"/>
              </a:buClr>
              <a:buSzPts val="1800"/>
              <a:buChar char="•"/>
              <a:defRPr sz="1600"/>
            </a:lvl6pPr>
            <a:lvl7pPr marL="3200400" lvl="6" indent="-342900" algn="l">
              <a:lnSpc>
                <a:spcPct val="90000"/>
              </a:lnSpc>
              <a:spcBef>
                <a:spcPts val="500"/>
              </a:spcBef>
              <a:spcAft>
                <a:spcPts val="0"/>
              </a:spcAft>
              <a:buClr>
                <a:schemeClr val="dk1"/>
              </a:buClr>
              <a:buSzPts val="1800"/>
              <a:buChar char="•"/>
              <a:defRPr sz="1600"/>
            </a:lvl7pPr>
            <a:lvl8pPr marL="3657600" lvl="7" indent="-342900" algn="l">
              <a:lnSpc>
                <a:spcPct val="90000"/>
              </a:lnSpc>
              <a:spcBef>
                <a:spcPts val="500"/>
              </a:spcBef>
              <a:spcAft>
                <a:spcPts val="0"/>
              </a:spcAft>
              <a:buClr>
                <a:schemeClr val="dk1"/>
              </a:buClr>
              <a:buSzPts val="1800"/>
              <a:buChar char="•"/>
              <a:defRPr sz="1600"/>
            </a:lvl8pPr>
            <a:lvl9pPr marL="4114800" lvl="8" indent="-342900" algn="l">
              <a:lnSpc>
                <a:spcPct val="90000"/>
              </a:lnSpc>
              <a:spcBef>
                <a:spcPts val="500"/>
              </a:spcBef>
              <a:spcAft>
                <a:spcPts val="0"/>
              </a:spcAft>
              <a:buClr>
                <a:schemeClr val="dk1"/>
              </a:buClr>
              <a:buSzPts val="1800"/>
              <a:buChar char="•"/>
              <a:defRPr sz="1600"/>
            </a:lvl9pPr>
          </a:lstStyle>
          <a:p>
            <a:pPr lvl="0"/>
            <a:r>
              <a:rPr lang="en-US"/>
              <a:t>Click to edit Master text styles</a:t>
            </a:r>
          </a:p>
        </p:txBody>
      </p:sp>
      <p:sp>
        <p:nvSpPr>
          <p:cNvPr id="6" name="Text Placeholder 2">
            <a:extLst>
              <a:ext uri="{FF2B5EF4-FFF2-40B4-BE49-F238E27FC236}">
                <a16:creationId xmlns:a16="http://schemas.microsoft.com/office/drawing/2014/main" id="{AFB01BAC-DD15-114F-ADC2-9BC9D9A97057}"/>
              </a:ext>
            </a:extLst>
          </p:cNvPr>
          <p:cNvSpPr>
            <a:spLocks noGrp="1"/>
          </p:cNvSpPr>
          <p:nvPr>
            <p:ph type="body" sz="quarter" idx="13" hasCustomPrompt="1"/>
          </p:nvPr>
        </p:nvSpPr>
        <p:spPr>
          <a:xfrm>
            <a:off x="1073791" y="6356350"/>
            <a:ext cx="10247196"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pic>
        <p:nvPicPr>
          <p:cNvPr id="2" name="Picture 2" descr="Kaupunkitutkimus TA Oy - Urban Research TA Ltd | LinkedIn">
            <a:extLst>
              <a:ext uri="{FF2B5EF4-FFF2-40B4-BE49-F238E27FC236}">
                <a16:creationId xmlns:a16="http://schemas.microsoft.com/office/drawing/2014/main" id="{53B2CA86-B6EE-B667-DC20-1886B5C7C0B3}"/>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5220" y="6021549"/>
            <a:ext cx="741202" cy="741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2027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Title and Content" preserve="1" userDrawn="1">
  <p:cSld name="1_Title and Content">
    <p:bg>
      <p:bgPr>
        <a:solidFill>
          <a:schemeClr val="bg2"/>
        </a:solidFill>
        <a:effectLst/>
      </p:bgPr>
    </p:bg>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bg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1" name="Google Shape;41;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91160" algn="l">
              <a:lnSpc>
                <a:spcPct val="110000"/>
              </a:lnSpc>
              <a:spcBef>
                <a:spcPts val="1000"/>
              </a:spcBef>
              <a:spcAft>
                <a:spcPts val="0"/>
              </a:spcAft>
              <a:buClr>
                <a:schemeClr val="bg1"/>
              </a:buClr>
              <a:buSzPts val="2560"/>
              <a:buFont typeface="Arial"/>
              <a:buChar char="»"/>
              <a:defRPr sz="3200">
                <a:solidFill>
                  <a:schemeClr val="bg1"/>
                </a:solidFill>
              </a:defRPr>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 name="Text Placeholder 2">
            <a:extLst>
              <a:ext uri="{FF2B5EF4-FFF2-40B4-BE49-F238E27FC236}">
                <a16:creationId xmlns:a16="http://schemas.microsoft.com/office/drawing/2014/main" id="{C47A8F8B-D798-8F47-9A56-28054004E6CA}"/>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solidFill>
                  <a:schemeClr val="bg1"/>
                </a:solidFill>
              </a:defRPr>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extLst>
      <p:ext uri="{BB962C8B-B14F-4D97-AF65-F5344CB8AC3E}">
        <p14:creationId xmlns:p14="http://schemas.microsoft.com/office/powerpoint/2010/main" val="30449158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41" name="Google Shape;41;p6"/>
          <p:cNvSpPr txBox="1">
            <a:spLocks noGrp="1"/>
          </p:cNvSpPr>
          <p:nvPr>
            <p:ph type="body" idx="1"/>
          </p:nvPr>
        </p:nvSpPr>
        <p:spPr>
          <a:xfrm>
            <a:off x="838200" y="1825625"/>
            <a:ext cx="9436768" cy="4351338"/>
          </a:xfrm>
          <a:prstGeom prst="rect">
            <a:avLst/>
          </a:prstGeom>
          <a:noFill/>
          <a:ln>
            <a:noFill/>
          </a:ln>
        </p:spPr>
        <p:txBody>
          <a:bodyPr spcFirstLastPara="1" wrap="square" lIns="91425" tIns="45700" rIns="91425" bIns="45700" numCol="1" anchor="t" anchorCtr="0">
            <a:noAutofit/>
          </a:bodyPr>
          <a:lstStyle>
            <a:lvl1pPr marL="285750" lvl="0" indent="-285750" algn="l">
              <a:lnSpc>
                <a:spcPct val="100000"/>
              </a:lnSpc>
              <a:spcBef>
                <a:spcPts val="1000"/>
              </a:spcBef>
              <a:spcAft>
                <a:spcPts val="0"/>
              </a:spcAft>
              <a:buClr>
                <a:schemeClr val="dk1"/>
              </a:buClr>
              <a:buSzPct val="80000"/>
              <a:buFont typeface="Normaali järjestelmäfontti"/>
              <a:buChar char="»"/>
              <a:defRPr sz="1800"/>
            </a:lvl1pPr>
            <a:lvl2pPr marL="914400" lvl="1" indent="-342900" algn="l">
              <a:lnSpc>
                <a:spcPct val="100000"/>
              </a:lnSpc>
              <a:spcBef>
                <a:spcPts val="500"/>
              </a:spcBef>
              <a:spcAft>
                <a:spcPts val="0"/>
              </a:spcAft>
              <a:buClr>
                <a:schemeClr val="dk1"/>
              </a:buClr>
              <a:buSzPts val="1800"/>
              <a:buChar char="•"/>
              <a:defRPr sz="1600"/>
            </a:lvl2pPr>
            <a:lvl3pPr marL="1371600" lvl="2" indent="-342900" algn="l">
              <a:lnSpc>
                <a:spcPct val="100000"/>
              </a:lnSpc>
              <a:spcBef>
                <a:spcPts val="500"/>
              </a:spcBef>
              <a:spcAft>
                <a:spcPts val="0"/>
              </a:spcAft>
              <a:buClr>
                <a:schemeClr val="dk1"/>
              </a:buClr>
              <a:buSzPts val="1800"/>
              <a:buChar char="•"/>
              <a:defRPr sz="1600"/>
            </a:lvl3pPr>
            <a:lvl4pPr marL="1828800" lvl="3" indent="-342900" algn="l">
              <a:lnSpc>
                <a:spcPct val="90000"/>
              </a:lnSpc>
              <a:spcBef>
                <a:spcPts val="500"/>
              </a:spcBef>
              <a:spcAft>
                <a:spcPts val="0"/>
              </a:spcAft>
              <a:buClr>
                <a:schemeClr val="dk1"/>
              </a:buClr>
              <a:buSzPts val="1800"/>
              <a:buChar char="•"/>
              <a:defRPr sz="1600"/>
            </a:lvl4pPr>
            <a:lvl5pPr marL="2286000" lvl="4" indent="-342900" algn="l">
              <a:lnSpc>
                <a:spcPct val="90000"/>
              </a:lnSpc>
              <a:spcBef>
                <a:spcPts val="500"/>
              </a:spcBef>
              <a:spcAft>
                <a:spcPts val="0"/>
              </a:spcAft>
              <a:buClr>
                <a:schemeClr val="dk1"/>
              </a:buClr>
              <a:buSzPts val="1800"/>
              <a:buChar char="•"/>
              <a:defRPr sz="1600"/>
            </a:lvl5pPr>
            <a:lvl6pPr marL="2743200" lvl="5" indent="-342900" algn="l">
              <a:lnSpc>
                <a:spcPct val="90000"/>
              </a:lnSpc>
              <a:spcBef>
                <a:spcPts val="500"/>
              </a:spcBef>
              <a:spcAft>
                <a:spcPts val="0"/>
              </a:spcAft>
              <a:buClr>
                <a:schemeClr val="dk1"/>
              </a:buClr>
              <a:buSzPts val="1800"/>
              <a:buChar char="•"/>
              <a:defRPr sz="1600"/>
            </a:lvl6pPr>
            <a:lvl7pPr marL="3200400" lvl="6" indent="-342900" algn="l">
              <a:lnSpc>
                <a:spcPct val="90000"/>
              </a:lnSpc>
              <a:spcBef>
                <a:spcPts val="500"/>
              </a:spcBef>
              <a:spcAft>
                <a:spcPts val="0"/>
              </a:spcAft>
              <a:buClr>
                <a:schemeClr val="dk1"/>
              </a:buClr>
              <a:buSzPts val="1800"/>
              <a:buChar char="•"/>
              <a:defRPr sz="1600"/>
            </a:lvl7pPr>
            <a:lvl8pPr marL="3657600" lvl="7" indent="-342900" algn="l">
              <a:lnSpc>
                <a:spcPct val="90000"/>
              </a:lnSpc>
              <a:spcBef>
                <a:spcPts val="500"/>
              </a:spcBef>
              <a:spcAft>
                <a:spcPts val="0"/>
              </a:spcAft>
              <a:buClr>
                <a:schemeClr val="dk1"/>
              </a:buClr>
              <a:buSzPts val="1800"/>
              <a:buChar char="•"/>
              <a:defRPr sz="1600"/>
            </a:lvl8pPr>
            <a:lvl9pPr marL="4114800" lvl="8" indent="-342900" algn="l">
              <a:lnSpc>
                <a:spcPct val="90000"/>
              </a:lnSpc>
              <a:spcBef>
                <a:spcPts val="500"/>
              </a:spcBef>
              <a:spcAft>
                <a:spcPts val="0"/>
              </a:spcAft>
              <a:buClr>
                <a:schemeClr val="dk1"/>
              </a:buClr>
              <a:buSzPts val="1800"/>
              <a:buChar char="•"/>
              <a:defRPr sz="1600"/>
            </a:lvl9pPr>
          </a:lstStyle>
          <a:p>
            <a:pPr lvl="0"/>
            <a:r>
              <a:rPr lang="en-US"/>
              <a:t>Click to edit Master text styles</a:t>
            </a:r>
          </a:p>
        </p:txBody>
      </p:sp>
      <p:sp>
        <p:nvSpPr>
          <p:cNvPr id="6" name="Text Placeholder 2">
            <a:extLst>
              <a:ext uri="{FF2B5EF4-FFF2-40B4-BE49-F238E27FC236}">
                <a16:creationId xmlns:a16="http://schemas.microsoft.com/office/drawing/2014/main" id="{AFB01BAC-DD15-114F-ADC2-9BC9D9A97057}"/>
              </a:ext>
            </a:extLst>
          </p:cNvPr>
          <p:cNvSpPr>
            <a:spLocks noGrp="1"/>
          </p:cNvSpPr>
          <p:nvPr>
            <p:ph type="body" sz="quarter" idx="13" hasCustomPrompt="1"/>
          </p:nvPr>
        </p:nvSpPr>
        <p:spPr>
          <a:xfrm>
            <a:off x="1208015" y="6356350"/>
            <a:ext cx="10112972"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pic>
        <p:nvPicPr>
          <p:cNvPr id="2" name="Picture 2" descr="Kaupunkitutkimus TA Oy - Urban Research TA Ltd | LinkedIn">
            <a:extLst>
              <a:ext uri="{FF2B5EF4-FFF2-40B4-BE49-F238E27FC236}">
                <a16:creationId xmlns:a16="http://schemas.microsoft.com/office/drawing/2014/main" id="{BB1D40D1-5DBD-0BC7-086C-388FE22E246E}"/>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5220" y="6021549"/>
            <a:ext cx="741202" cy="741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38003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41" name="Google Shape;41;p6"/>
          <p:cNvSpPr txBox="1">
            <a:spLocks noGrp="1"/>
          </p:cNvSpPr>
          <p:nvPr>
            <p:ph type="body" idx="1"/>
          </p:nvPr>
        </p:nvSpPr>
        <p:spPr>
          <a:xfrm>
            <a:off x="838200" y="1825625"/>
            <a:ext cx="8635482" cy="4351338"/>
          </a:xfrm>
          <a:prstGeom prst="rect">
            <a:avLst/>
          </a:prstGeom>
          <a:noFill/>
          <a:ln>
            <a:noFill/>
          </a:ln>
        </p:spPr>
        <p:txBody>
          <a:bodyPr spcFirstLastPara="1" wrap="square" lIns="91425" tIns="45700" rIns="91425" bIns="45700" numCol="1" anchor="t" anchorCtr="0">
            <a:noAutofit/>
          </a:bodyPr>
          <a:lstStyle>
            <a:lvl1pPr marL="285750" lvl="0" indent="-285750" algn="l">
              <a:lnSpc>
                <a:spcPct val="100000"/>
              </a:lnSpc>
              <a:spcBef>
                <a:spcPts val="1000"/>
              </a:spcBef>
              <a:spcAft>
                <a:spcPts val="0"/>
              </a:spcAft>
              <a:buClr>
                <a:schemeClr val="dk1"/>
              </a:buClr>
              <a:buSzPct val="80000"/>
              <a:buFont typeface="Normaali järjestelmäfontti"/>
              <a:buChar char="»"/>
              <a:defRPr sz="1800"/>
            </a:lvl1pPr>
            <a:lvl2pPr marL="914400" lvl="1" indent="-342900" algn="l">
              <a:lnSpc>
                <a:spcPct val="100000"/>
              </a:lnSpc>
              <a:spcBef>
                <a:spcPts val="500"/>
              </a:spcBef>
              <a:spcAft>
                <a:spcPts val="0"/>
              </a:spcAft>
              <a:buClr>
                <a:schemeClr val="dk1"/>
              </a:buClr>
              <a:buSzPts val="1800"/>
              <a:buChar char="•"/>
              <a:defRPr sz="1600"/>
            </a:lvl2pPr>
            <a:lvl3pPr marL="1371600" lvl="2" indent="-342900" algn="l">
              <a:lnSpc>
                <a:spcPct val="100000"/>
              </a:lnSpc>
              <a:spcBef>
                <a:spcPts val="500"/>
              </a:spcBef>
              <a:spcAft>
                <a:spcPts val="0"/>
              </a:spcAft>
              <a:buClr>
                <a:schemeClr val="dk1"/>
              </a:buClr>
              <a:buSzPts val="1800"/>
              <a:buChar char="•"/>
              <a:defRPr sz="1600"/>
            </a:lvl3pPr>
            <a:lvl4pPr marL="1828800" lvl="3" indent="-342900" algn="l">
              <a:lnSpc>
                <a:spcPct val="90000"/>
              </a:lnSpc>
              <a:spcBef>
                <a:spcPts val="500"/>
              </a:spcBef>
              <a:spcAft>
                <a:spcPts val="0"/>
              </a:spcAft>
              <a:buClr>
                <a:schemeClr val="dk1"/>
              </a:buClr>
              <a:buSzPts val="1800"/>
              <a:buChar char="•"/>
              <a:defRPr sz="1600"/>
            </a:lvl4pPr>
            <a:lvl5pPr marL="2286000" lvl="4" indent="-342900" algn="l">
              <a:lnSpc>
                <a:spcPct val="90000"/>
              </a:lnSpc>
              <a:spcBef>
                <a:spcPts val="500"/>
              </a:spcBef>
              <a:spcAft>
                <a:spcPts val="0"/>
              </a:spcAft>
              <a:buClr>
                <a:schemeClr val="dk1"/>
              </a:buClr>
              <a:buSzPts val="1800"/>
              <a:buChar char="•"/>
              <a:defRPr sz="1600"/>
            </a:lvl5pPr>
            <a:lvl6pPr marL="2743200" lvl="5" indent="-342900" algn="l">
              <a:lnSpc>
                <a:spcPct val="90000"/>
              </a:lnSpc>
              <a:spcBef>
                <a:spcPts val="500"/>
              </a:spcBef>
              <a:spcAft>
                <a:spcPts val="0"/>
              </a:spcAft>
              <a:buClr>
                <a:schemeClr val="dk1"/>
              </a:buClr>
              <a:buSzPts val="1800"/>
              <a:buChar char="•"/>
              <a:defRPr sz="1600"/>
            </a:lvl6pPr>
            <a:lvl7pPr marL="3200400" lvl="6" indent="-342900" algn="l">
              <a:lnSpc>
                <a:spcPct val="90000"/>
              </a:lnSpc>
              <a:spcBef>
                <a:spcPts val="500"/>
              </a:spcBef>
              <a:spcAft>
                <a:spcPts val="0"/>
              </a:spcAft>
              <a:buClr>
                <a:schemeClr val="dk1"/>
              </a:buClr>
              <a:buSzPts val="1800"/>
              <a:buChar char="•"/>
              <a:defRPr sz="1600"/>
            </a:lvl7pPr>
            <a:lvl8pPr marL="3657600" lvl="7" indent="-342900" algn="l">
              <a:lnSpc>
                <a:spcPct val="90000"/>
              </a:lnSpc>
              <a:spcBef>
                <a:spcPts val="500"/>
              </a:spcBef>
              <a:spcAft>
                <a:spcPts val="0"/>
              </a:spcAft>
              <a:buClr>
                <a:schemeClr val="dk1"/>
              </a:buClr>
              <a:buSzPts val="1800"/>
              <a:buChar char="•"/>
              <a:defRPr sz="1600"/>
            </a:lvl8pPr>
            <a:lvl9pPr marL="4114800" lvl="8" indent="-342900" algn="l">
              <a:lnSpc>
                <a:spcPct val="90000"/>
              </a:lnSpc>
              <a:spcBef>
                <a:spcPts val="500"/>
              </a:spcBef>
              <a:spcAft>
                <a:spcPts val="0"/>
              </a:spcAft>
              <a:buClr>
                <a:schemeClr val="dk1"/>
              </a:buClr>
              <a:buSzPts val="1800"/>
              <a:buChar char="•"/>
              <a:defRPr sz="1600"/>
            </a:lvl9pPr>
          </a:lstStyle>
          <a:p>
            <a:pPr lvl="0"/>
            <a:r>
              <a:rPr lang="en-US"/>
              <a:t>Click to edit Master text styles</a:t>
            </a:r>
          </a:p>
        </p:txBody>
      </p:sp>
      <p:sp>
        <p:nvSpPr>
          <p:cNvPr id="6" name="Text Placeholder 2">
            <a:extLst>
              <a:ext uri="{FF2B5EF4-FFF2-40B4-BE49-F238E27FC236}">
                <a16:creationId xmlns:a16="http://schemas.microsoft.com/office/drawing/2014/main" id="{AFB01BAC-DD15-114F-ADC2-9BC9D9A97057}"/>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extLst>
      <p:ext uri="{BB962C8B-B14F-4D97-AF65-F5344CB8AC3E}">
        <p14:creationId xmlns:p14="http://schemas.microsoft.com/office/powerpoint/2010/main" val="2688679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41" name="Google Shape;41;p6"/>
          <p:cNvSpPr txBox="1">
            <a:spLocks noGrp="1"/>
          </p:cNvSpPr>
          <p:nvPr>
            <p:ph type="body" idx="1"/>
          </p:nvPr>
        </p:nvSpPr>
        <p:spPr>
          <a:xfrm>
            <a:off x="838200" y="1825625"/>
            <a:ext cx="8635482" cy="4351338"/>
          </a:xfrm>
          <a:prstGeom prst="rect">
            <a:avLst/>
          </a:prstGeom>
          <a:noFill/>
          <a:ln>
            <a:noFill/>
          </a:ln>
        </p:spPr>
        <p:txBody>
          <a:bodyPr spcFirstLastPara="1" wrap="square" lIns="91425" tIns="45700" rIns="91425" bIns="45700" numCol="1" anchor="t" anchorCtr="0">
            <a:noAutofit/>
          </a:bodyPr>
          <a:lstStyle>
            <a:lvl1pPr marL="285750" lvl="0" indent="-285750" algn="l">
              <a:lnSpc>
                <a:spcPct val="100000"/>
              </a:lnSpc>
              <a:spcBef>
                <a:spcPts val="1000"/>
              </a:spcBef>
              <a:spcAft>
                <a:spcPts val="0"/>
              </a:spcAft>
              <a:buClr>
                <a:schemeClr val="dk1"/>
              </a:buClr>
              <a:buSzPct val="80000"/>
              <a:buFont typeface="Normaali järjestelmäfontti"/>
              <a:buChar char="»"/>
              <a:defRPr sz="1800"/>
            </a:lvl1pPr>
            <a:lvl2pPr marL="914400" lvl="1" indent="-342900" algn="l">
              <a:lnSpc>
                <a:spcPct val="100000"/>
              </a:lnSpc>
              <a:spcBef>
                <a:spcPts val="500"/>
              </a:spcBef>
              <a:spcAft>
                <a:spcPts val="0"/>
              </a:spcAft>
              <a:buClr>
                <a:schemeClr val="dk1"/>
              </a:buClr>
              <a:buSzPts val="1800"/>
              <a:buChar char="•"/>
              <a:defRPr sz="1600"/>
            </a:lvl2pPr>
            <a:lvl3pPr marL="1371600" lvl="2" indent="-342900" algn="l">
              <a:lnSpc>
                <a:spcPct val="100000"/>
              </a:lnSpc>
              <a:spcBef>
                <a:spcPts val="500"/>
              </a:spcBef>
              <a:spcAft>
                <a:spcPts val="0"/>
              </a:spcAft>
              <a:buClr>
                <a:schemeClr val="dk1"/>
              </a:buClr>
              <a:buSzPts val="1800"/>
              <a:buChar char="•"/>
              <a:defRPr sz="1600"/>
            </a:lvl3pPr>
            <a:lvl4pPr marL="1828800" lvl="3" indent="-342900" algn="l">
              <a:lnSpc>
                <a:spcPct val="90000"/>
              </a:lnSpc>
              <a:spcBef>
                <a:spcPts val="500"/>
              </a:spcBef>
              <a:spcAft>
                <a:spcPts val="0"/>
              </a:spcAft>
              <a:buClr>
                <a:schemeClr val="dk1"/>
              </a:buClr>
              <a:buSzPts val="1800"/>
              <a:buChar char="•"/>
              <a:defRPr sz="1600"/>
            </a:lvl4pPr>
            <a:lvl5pPr marL="2286000" lvl="4" indent="-342900" algn="l">
              <a:lnSpc>
                <a:spcPct val="90000"/>
              </a:lnSpc>
              <a:spcBef>
                <a:spcPts val="500"/>
              </a:spcBef>
              <a:spcAft>
                <a:spcPts val="0"/>
              </a:spcAft>
              <a:buClr>
                <a:schemeClr val="dk1"/>
              </a:buClr>
              <a:buSzPts val="1800"/>
              <a:buChar char="•"/>
              <a:defRPr sz="1600"/>
            </a:lvl5pPr>
            <a:lvl6pPr marL="2743200" lvl="5" indent="-342900" algn="l">
              <a:lnSpc>
                <a:spcPct val="90000"/>
              </a:lnSpc>
              <a:spcBef>
                <a:spcPts val="500"/>
              </a:spcBef>
              <a:spcAft>
                <a:spcPts val="0"/>
              </a:spcAft>
              <a:buClr>
                <a:schemeClr val="dk1"/>
              </a:buClr>
              <a:buSzPts val="1800"/>
              <a:buChar char="•"/>
              <a:defRPr sz="1600"/>
            </a:lvl6pPr>
            <a:lvl7pPr marL="3200400" lvl="6" indent="-342900" algn="l">
              <a:lnSpc>
                <a:spcPct val="90000"/>
              </a:lnSpc>
              <a:spcBef>
                <a:spcPts val="500"/>
              </a:spcBef>
              <a:spcAft>
                <a:spcPts val="0"/>
              </a:spcAft>
              <a:buClr>
                <a:schemeClr val="dk1"/>
              </a:buClr>
              <a:buSzPts val="1800"/>
              <a:buChar char="•"/>
              <a:defRPr sz="1600"/>
            </a:lvl7pPr>
            <a:lvl8pPr marL="3657600" lvl="7" indent="-342900" algn="l">
              <a:lnSpc>
                <a:spcPct val="90000"/>
              </a:lnSpc>
              <a:spcBef>
                <a:spcPts val="500"/>
              </a:spcBef>
              <a:spcAft>
                <a:spcPts val="0"/>
              </a:spcAft>
              <a:buClr>
                <a:schemeClr val="dk1"/>
              </a:buClr>
              <a:buSzPts val="1800"/>
              <a:buChar char="•"/>
              <a:defRPr sz="1600"/>
            </a:lvl8pPr>
            <a:lvl9pPr marL="4114800" lvl="8" indent="-342900" algn="l">
              <a:lnSpc>
                <a:spcPct val="90000"/>
              </a:lnSpc>
              <a:spcBef>
                <a:spcPts val="500"/>
              </a:spcBef>
              <a:spcAft>
                <a:spcPts val="0"/>
              </a:spcAft>
              <a:buClr>
                <a:schemeClr val="dk1"/>
              </a:buClr>
              <a:buSzPts val="1800"/>
              <a:buChar char="•"/>
              <a:defRPr sz="1600"/>
            </a:lvl9pPr>
          </a:lstStyle>
          <a:p>
            <a:pPr lvl="0"/>
            <a:r>
              <a:rPr lang="en-US"/>
              <a:t>Click to edit Master text styles</a:t>
            </a:r>
          </a:p>
        </p:txBody>
      </p:sp>
      <p:sp>
        <p:nvSpPr>
          <p:cNvPr id="6" name="Text Placeholder 2">
            <a:extLst>
              <a:ext uri="{FF2B5EF4-FFF2-40B4-BE49-F238E27FC236}">
                <a16:creationId xmlns:a16="http://schemas.microsoft.com/office/drawing/2014/main" id="{AFB01BAC-DD15-114F-ADC2-9BC9D9A97057}"/>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extLst>
      <p:ext uri="{BB962C8B-B14F-4D97-AF65-F5344CB8AC3E}">
        <p14:creationId xmlns:p14="http://schemas.microsoft.com/office/powerpoint/2010/main" val="10042925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41" name="Google Shape;41;p6"/>
          <p:cNvSpPr txBox="1">
            <a:spLocks noGrp="1"/>
          </p:cNvSpPr>
          <p:nvPr>
            <p:ph type="body" idx="1"/>
          </p:nvPr>
        </p:nvSpPr>
        <p:spPr>
          <a:xfrm>
            <a:off x="838200" y="1825625"/>
            <a:ext cx="7661304" cy="4351338"/>
          </a:xfrm>
          <a:prstGeom prst="rect">
            <a:avLst/>
          </a:prstGeom>
          <a:noFill/>
          <a:ln>
            <a:noFill/>
          </a:ln>
        </p:spPr>
        <p:txBody>
          <a:bodyPr spcFirstLastPara="1" wrap="square" lIns="91425" tIns="45700" rIns="91425" bIns="45700" numCol="1" anchor="t" anchorCtr="0">
            <a:noAutofit/>
          </a:bodyPr>
          <a:lstStyle>
            <a:lvl1pPr marL="285750" lvl="0" indent="-285750" algn="l">
              <a:lnSpc>
                <a:spcPct val="100000"/>
              </a:lnSpc>
              <a:spcBef>
                <a:spcPts val="1000"/>
              </a:spcBef>
              <a:spcAft>
                <a:spcPts val="0"/>
              </a:spcAft>
              <a:buClr>
                <a:schemeClr val="dk1"/>
              </a:buClr>
              <a:buSzPts val="2560"/>
              <a:buFont typeface="Normaali järjestelmäfontti"/>
              <a:buChar char="»"/>
              <a:defRPr sz="1800"/>
            </a:lvl1pPr>
            <a:lvl2pPr marL="914400" lvl="1" indent="-342900" algn="l">
              <a:lnSpc>
                <a:spcPct val="100000"/>
              </a:lnSpc>
              <a:spcBef>
                <a:spcPts val="500"/>
              </a:spcBef>
              <a:spcAft>
                <a:spcPts val="0"/>
              </a:spcAft>
              <a:buClr>
                <a:schemeClr val="dk1"/>
              </a:buClr>
              <a:buSzPts val="1800"/>
              <a:buChar char="•"/>
              <a:defRPr sz="1600"/>
            </a:lvl2pPr>
            <a:lvl3pPr marL="1371600" lvl="2" indent="-342900" algn="l">
              <a:lnSpc>
                <a:spcPct val="100000"/>
              </a:lnSpc>
              <a:spcBef>
                <a:spcPts val="500"/>
              </a:spcBef>
              <a:spcAft>
                <a:spcPts val="0"/>
              </a:spcAft>
              <a:buClr>
                <a:schemeClr val="dk1"/>
              </a:buClr>
              <a:buSzPts val="1800"/>
              <a:buChar char="•"/>
              <a:defRPr sz="1600"/>
            </a:lvl3pPr>
            <a:lvl4pPr marL="1828800" lvl="3" indent="-342900" algn="l">
              <a:lnSpc>
                <a:spcPct val="90000"/>
              </a:lnSpc>
              <a:spcBef>
                <a:spcPts val="500"/>
              </a:spcBef>
              <a:spcAft>
                <a:spcPts val="0"/>
              </a:spcAft>
              <a:buClr>
                <a:schemeClr val="dk1"/>
              </a:buClr>
              <a:buSzPts val="1800"/>
              <a:buChar char="•"/>
              <a:defRPr sz="1600"/>
            </a:lvl4pPr>
            <a:lvl5pPr marL="2286000" lvl="4" indent="-342900" algn="l">
              <a:lnSpc>
                <a:spcPct val="90000"/>
              </a:lnSpc>
              <a:spcBef>
                <a:spcPts val="500"/>
              </a:spcBef>
              <a:spcAft>
                <a:spcPts val="0"/>
              </a:spcAft>
              <a:buClr>
                <a:schemeClr val="dk1"/>
              </a:buClr>
              <a:buSzPts val="1800"/>
              <a:buChar char="•"/>
              <a:defRPr sz="1600"/>
            </a:lvl5pPr>
            <a:lvl6pPr marL="2743200" lvl="5" indent="-342900" algn="l">
              <a:lnSpc>
                <a:spcPct val="90000"/>
              </a:lnSpc>
              <a:spcBef>
                <a:spcPts val="500"/>
              </a:spcBef>
              <a:spcAft>
                <a:spcPts val="0"/>
              </a:spcAft>
              <a:buClr>
                <a:schemeClr val="dk1"/>
              </a:buClr>
              <a:buSzPts val="1800"/>
              <a:buChar char="•"/>
              <a:defRPr sz="1600"/>
            </a:lvl6pPr>
            <a:lvl7pPr marL="3200400" lvl="6" indent="-342900" algn="l">
              <a:lnSpc>
                <a:spcPct val="90000"/>
              </a:lnSpc>
              <a:spcBef>
                <a:spcPts val="500"/>
              </a:spcBef>
              <a:spcAft>
                <a:spcPts val="0"/>
              </a:spcAft>
              <a:buClr>
                <a:schemeClr val="dk1"/>
              </a:buClr>
              <a:buSzPts val="1800"/>
              <a:buChar char="•"/>
              <a:defRPr sz="1600"/>
            </a:lvl7pPr>
            <a:lvl8pPr marL="3657600" lvl="7" indent="-342900" algn="l">
              <a:lnSpc>
                <a:spcPct val="90000"/>
              </a:lnSpc>
              <a:spcBef>
                <a:spcPts val="500"/>
              </a:spcBef>
              <a:spcAft>
                <a:spcPts val="0"/>
              </a:spcAft>
              <a:buClr>
                <a:schemeClr val="dk1"/>
              </a:buClr>
              <a:buSzPts val="1800"/>
              <a:buChar char="•"/>
              <a:defRPr sz="1600"/>
            </a:lvl8pPr>
            <a:lvl9pPr marL="4114800" lvl="8" indent="-342900" algn="l">
              <a:lnSpc>
                <a:spcPct val="90000"/>
              </a:lnSpc>
              <a:spcBef>
                <a:spcPts val="500"/>
              </a:spcBef>
              <a:spcAft>
                <a:spcPts val="0"/>
              </a:spcAft>
              <a:buClr>
                <a:schemeClr val="dk1"/>
              </a:buClr>
              <a:buSzPts val="1800"/>
              <a:buChar char="•"/>
              <a:defRPr sz="1600"/>
            </a:lvl9pPr>
          </a:lstStyle>
          <a:p>
            <a:pPr lvl="0"/>
            <a:r>
              <a:rPr lang="en-US"/>
              <a:t>Click to edit Master text styles</a:t>
            </a:r>
          </a:p>
        </p:txBody>
      </p:sp>
      <p:sp>
        <p:nvSpPr>
          <p:cNvPr id="6" name="Text Placeholder 2">
            <a:extLst>
              <a:ext uri="{FF2B5EF4-FFF2-40B4-BE49-F238E27FC236}">
                <a16:creationId xmlns:a16="http://schemas.microsoft.com/office/drawing/2014/main" id="{AFB01BAC-DD15-114F-ADC2-9BC9D9A97057}"/>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
        <p:nvSpPr>
          <p:cNvPr id="3" name="Sisällön paikkamerkki 2">
            <a:extLst>
              <a:ext uri="{FF2B5EF4-FFF2-40B4-BE49-F238E27FC236}">
                <a16:creationId xmlns:a16="http://schemas.microsoft.com/office/drawing/2014/main" id="{09F1CA4B-E6DE-1D4E-8DAE-334CF78F1F7E}"/>
              </a:ext>
            </a:extLst>
          </p:cNvPr>
          <p:cNvSpPr>
            <a:spLocks noGrp="1"/>
          </p:cNvSpPr>
          <p:nvPr>
            <p:ph sz="quarter" idx="14"/>
          </p:nvPr>
        </p:nvSpPr>
        <p:spPr>
          <a:xfrm>
            <a:off x="8596313" y="1825625"/>
            <a:ext cx="275748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16280576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41" name="Google Shape;41;p6"/>
          <p:cNvSpPr txBox="1">
            <a:spLocks noGrp="1"/>
          </p:cNvSpPr>
          <p:nvPr>
            <p:ph type="body" idx="1"/>
          </p:nvPr>
        </p:nvSpPr>
        <p:spPr>
          <a:xfrm>
            <a:off x="4622800" y="1825625"/>
            <a:ext cx="6731000" cy="4351338"/>
          </a:xfrm>
          <a:prstGeom prst="rect">
            <a:avLst/>
          </a:prstGeom>
          <a:noFill/>
          <a:ln>
            <a:noFill/>
          </a:ln>
        </p:spPr>
        <p:txBody>
          <a:bodyPr spcFirstLastPara="1" wrap="square" lIns="91425" tIns="45700" rIns="91425" bIns="45700" numCol="1" anchor="t" anchorCtr="0">
            <a:noAutofit/>
          </a:bodyPr>
          <a:lstStyle>
            <a:lvl1pPr marL="285750" lvl="0" indent="-285750" algn="l">
              <a:lnSpc>
                <a:spcPct val="100000"/>
              </a:lnSpc>
              <a:spcBef>
                <a:spcPts val="1000"/>
              </a:spcBef>
              <a:spcAft>
                <a:spcPts val="0"/>
              </a:spcAft>
              <a:buClr>
                <a:schemeClr val="dk1"/>
              </a:buClr>
              <a:buSzPct val="80000"/>
              <a:buFont typeface="Normaali järjestelmäfontti"/>
              <a:buChar char="»"/>
              <a:defRPr sz="1800"/>
            </a:lvl1pPr>
            <a:lvl2pPr marL="914400" lvl="1" indent="-342900" algn="l">
              <a:lnSpc>
                <a:spcPct val="100000"/>
              </a:lnSpc>
              <a:spcBef>
                <a:spcPts val="500"/>
              </a:spcBef>
              <a:spcAft>
                <a:spcPts val="0"/>
              </a:spcAft>
              <a:buClr>
                <a:schemeClr val="dk1"/>
              </a:buClr>
              <a:buSzPts val="1800"/>
              <a:buChar char="•"/>
              <a:defRPr sz="1600"/>
            </a:lvl2pPr>
            <a:lvl3pPr marL="1371600" lvl="2" indent="-342900" algn="l">
              <a:lnSpc>
                <a:spcPct val="100000"/>
              </a:lnSpc>
              <a:spcBef>
                <a:spcPts val="500"/>
              </a:spcBef>
              <a:spcAft>
                <a:spcPts val="0"/>
              </a:spcAft>
              <a:buClr>
                <a:schemeClr val="dk1"/>
              </a:buClr>
              <a:buSzPts val="1800"/>
              <a:buChar char="•"/>
              <a:defRPr sz="1600"/>
            </a:lvl3pPr>
            <a:lvl4pPr marL="1828800" lvl="3" indent="-342900" algn="l">
              <a:lnSpc>
                <a:spcPct val="90000"/>
              </a:lnSpc>
              <a:spcBef>
                <a:spcPts val="500"/>
              </a:spcBef>
              <a:spcAft>
                <a:spcPts val="0"/>
              </a:spcAft>
              <a:buClr>
                <a:schemeClr val="dk1"/>
              </a:buClr>
              <a:buSzPts val="1800"/>
              <a:buChar char="•"/>
              <a:defRPr sz="1600"/>
            </a:lvl4pPr>
            <a:lvl5pPr marL="2286000" lvl="4" indent="-342900" algn="l">
              <a:lnSpc>
                <a:spcPct val="90000"/>
              </a:lnSpc>
              <a:spcBef>
                <a:spcPts val="500"/>
              </a:spcBef>
              <a:spcAft>
                <a:spcPts val="0"/>
              </a:spcAft>
              <a:buClr>
                <a:schemeClr val="dk1"/>
              </a:buClr>
              <a:buSzPts val="1800"/>
              <a:buChar char="•"/>
              <a:defRPr sz="1600"/>
            </a:lvl5pPr>
            <a:lvl6pPr marL="2743200" lvl="5" indent="-342900" algn="l">
              <a:lnSpc>
                <a:spcPct val="90000"/>
              </a:lnSpc>
              <a:spcBef>
                <a:spcPts val="500"/>
              </a:spcBef>
              <a:spcAft>
                <a:spcPts val="0"/>
              </a:spcAft>
              <a:buClr>
                <a:schemeClr val="dk1"/>
              </a:buClr>
              <a:buSzPts val="1800"/>
              <a:buChar char="•"/>
              <a:defRPr sz="1600"/>
            </a:lvl6pPr>
            <a:lvl7pPr marL="3200400" lvl="6" indent="-342900" algn="l">
              <a:lnSpc>
                <a:spcPct val="90000"/>
              </a:lnSpc>
              <a:spcBef>
                <a:spcPts val="500"/>
              </a:spcBef>
              <a:spcAft>
                <a:spcPts val="0"/>
              </a:spcAft>
              <a:buClr>
                <a:schemeClr val="dk1"/>
              </a:buClr>
              <a:buSzPts val="1800"/>
              <a:buChar char="•"/>
              <a:defRPr sz="1600"/>
            </a:lvl7pPr>
            <a:lvl8pPr marL="3657600" lvl="7" indent="-342900" algn="l">
              <a:lnSpc>
                <a:spcPct val="90000"/>
              </a:lnSpc>
              <a:spcBef>
                <a:spcPts val="500"/>
              </a:spcBef>
              <a:spcAft>
                <a:spcPts val="0"/>
              </a:spcAft>
              <a:buClr>
                <a:schemeClr val="dk1"/>
              </a:buClr>
              <a:buSzPts val="1800"/>
              <a:buChar char="•"/>
              <a:defRPr sz="1600"/>
            </a:lvl8pPr>
            <a:lvl9pPr marL="4114800" lvl="8" indent="-342900" algn="l">
              <a:lnSpc>
                <a:spcPct val="90000"/>
              </a:lnSpc>
              <a:spcBef>
                <a:spcPts val="500"/>
              </a:spcBef>
              <a:spcAft>
                <a:spcPts val="0"/>
              </a:spcAft>
              <a:buClr>
                <a:schemeClr val="dk1"/>
              </a:buClr>
              <a:buSzPts val="1800"/>
              <a:buChar char="•"/>
              <a:defRPr sz="1600"/>
            </a:lvl9pPr>
          </a:lstStyle>
          <a:p>
            <a:pPr lvl="0"/>
            <a:r>
              <a:rPr lang="en-US"/>
              <a:t>Click to edit Master text styles</a:t>
            </a:r>
          </a:p>
        </p:txBody>
      </p:sp>
      <p:sp>
        <p:nvSpPr>
          <p:cNvPr id="6" name="Text Placeholder 2">
            <a:extLst>
              <a:ext uri="{FF2B5EF4-FFF2-40B4-BE49-F238E27FC236}">
                <a16:creationId xmlns:a16="http://schemas.microsoft.com/office/drawing/2014/main" id="{AFB01BAC-DD15-114F-ADC2-9BC9D9A97057}"/>
              </a:ext>
            </a:extLst>
          </p:cNvPr>
          <p:cNvSpPr>
            <a:spLocks noGrp="1"/>
          </p:cNvSpPr>
          <p:nvPr>
            <p:ph type="body" sz="quarter" idx="13" hasCustomPrompt="1"/>
          </p:nvPr>
        </p:nvSpPr>
        <p:spPr>
          <a:xfrm>
            <a:off x="4622799" y="6356350"/>
            <a:ext cx="669818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
        <p:nvSpPr>
          <p:cNvPr id="3" name="Sisällön paikkamerkki 2">
            <a:extLst>
              <a:ext uri="{FF2B5EF4-FFF2-40B4-BE49-F238E27FC236}">
                <a16:creationId xmlns:a16="http://schemas.microsoft.com/office/drawing/2014/main" id="{09F1CA4B-E6DE-1D4E-8DAE-334CF78F1F7E}"/>
              </a:ext>
            </a:extLst>
          </p:cNvPr>
          <p:cNvSpPr>
            <a:spLocks noGrp="1"/>
          </p:cNvSpPr>
          <p:nvPr>
            <p:ph sz="quarter" idx="14"/>
          </p:nvPr>
        </p:nvSpPr>
        <p:spPr>
          <a:xfrm>
            <a:off x="0" y="1825624"/>
            <a:ext cx="4475480" cy="5032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21050592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838200" y="365126"/>
            <a:ext cx="10515600" cy="71100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24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27" name="Google Shape;27;p4"/>
          <p:cNvSpPr txBox="1">
            <a:spLocks noGrp="1"/>
          </p:cNvSpPr>
          <p:nvPr>
            <p:ph type="body" idx="1"/>
          </p:nvPr>
        </p:nvSpPr>
        <p:spPr>
          <a:xfrm>
            <a:off x="838200" y="1076132"/>
            <a:ext cx="10515600" cy="5100831"/>
          </a:xfrm>
          <a:prstGeom prst="rect">
            <a:avLst/>
          </a:prstGeom>
          <a:noFill/>
          <a:ln>
            <a:noFill/>
          </a:ln>
        </p:spPr>
        <p:txBody>
          <a:bodyPr spcFirstLastPara="1" wrap="square" lIns="91425" tIns="45700" rIns="91425" bIns="45700" anchor="ctr" anchorCtr="0">
            <a:normAutofit/>
          </a:bodyPr>
          <a:lstStyle>
            <a:lvl1pPr marL="457200" lvl="0" indent="-472440" algn="l">
              <a:lnSpc>
                <a:spcPct val="90000"/>
              </a:lnSpc>
              <a:spcBef>
                <a:spcPts val="1000"/>
              </a:spcBef>
              <a:spcAft>
                <a:spcPts val="0"/>
              </a:spcAft>
              <a:buClr>
                <a:schemeClr val="dk1"/>
              </a:buClr>
              <a:buSzPts val="3840"/>
              <a:buFont typeface="Montserrat"/>
              <a:buChar char="»"/>
              <a:defRPr sz="4800" b="0"/>
            </a:lvl1pPr>
            <a:lvl2pPr marL="914400" lvl="1" indent="-216000" algn="l">
              <a:lnSpc>
                <a:spcPct val="90000"/>
              </a:lnSpc>
              <a:spcBef>
                <a:spcPts val="6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 name="Text Placeholder 2">
            <a:extLst>
              <a:ext uri="{FF2B5EF4-FFF2-40B4-BE49-F238E27FC236}">
                <a16:creationId xmlns:a16="http://schemas.microsoft.com/office/drawing/2014/main" id="{6EB0425D-AA35-7F49-9D46-C0E005F429DB}"/>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extLst>
      <p:ext uri="{BB962C8B-B14F-4D97-AF65-F5344CB8AC3E}">
        <p14:creationId xmlns:p14="http://schemas.microsoft.com/office/powerpoint/2010/main" val="37206896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838200" y="365126"/>
            <a:ext cx="10515600" cy="71100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24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27" name="Google Shape;27;p4"/>
          <p:cNvSpPr txBox="1">
            <a:spLocks noGrp="1"/>
          </p:cNvSpPr>
          <p:nvPr>
            <p:ph type="body" idx="1"/>
          </p:nvPr>
        </p:nvSpPr>
        <p:spPr>
          <a:xfrm>
            <a:off x="838200" y="1076132"/>
            <a:ext cx="9150383" cy="5100831"/>
          </a:xfrm>
          <a:prstGeom prst="rect">
            <a:avLst/>
          </a:prstGeom>
          <a:noFill/>
          <a:ln>
            <a:noFill/>
          </a:ln>
        </p:spPr>
        <p:txBody>
          <a:bodyPr spcFirstLastPara="1" wrap="square" lIns="91425" tIns="45700" rIns="91425" bIns="45700" anchor="t" anchorCtr="0">
            <a:normAutofit/>
          </a:bodyPr>
          <a:lstStyle>
            <a:lvl1pPr marL="457200" lvl="0" indent="-472440" algn="l">
              <a:lnSpc>
                <a:spcPct val="90000"/>
              </a:lnSpc>
              <a:spcBef>
                <a:spcPts val="1000"/>
              </a:spcBef>
              <a:spcAft>
                <a:spcPts val="0"/>
              </a:spcAft>
              <a:buClr>
                <a:schemeClr val="dk1"/>
              </a:buClr>
              <a:buSzPts val="3840"/>
              <a:buFont typeface="Montserrat"/>
              <a:buChar char="»"/>
              <a:defRPr sz="4800"/>
            </a:lvl1pPr>
            <a:lvl2pPr marL="914400" lvl="1" indent="-216000" algn="l">
              <a:lnSpc>
                <a:spcPct val="90000"/>
              </a:lnSpc>
              <a:spcBef>
                <a:spcPts val="6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 name="Text Placeholder 2">
            <a:extLst>
              <a:ext uri="{FF2B5EF4-FFF2-40B4-BE49-F238E27FC236}">
                <a16:creationId xmlns:a16="http://schemas.microsoft.com/office/drawing/2014/main" id="{6EB0425D-AA35-7F49-9D46-C0E005F429DB}"/>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extLst>
      <p:ext uri="{BB962C8B-B14F-4D97-AF65-F5344CB8AC3E}">
        <p14:creationId xmlns:p14="http://schemas.microsoft.com/office/powerpoint/2010/main" val="35376919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6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8" name="Google Shape;41;p6">
            <a:extLst>
              <a:ext uri="{FF2B5EF4-FFF2-40B4-BE49-F238E27FC236}">
                <a16:creationId xmlns:a16="http://schemas.microsoft.com/office/drawing/2014/main" id="{78637F01-2B97-49D0-9243-2A348D7502AB}"/>
              </a:ext>
            </a:extLst>
          </p:cNvPr>
          <p:cNvSpPr txBox="1">
            <a:spLocks noGrp="1"/>
          </p:cNvSpPr>
          <p:nvPr>
            <p:ph type="body" idx="13"/>
          </p:nvPr>
        </p:nvSpPr>
        <p:spPr>
          <a:xfrm>
            <a:off x="838200" y="1825625"/>
            <a:ext cx="7043057" cy="4351338"/>
          </a:xfrm>
          <a:prstGeom prst="rect">
            <a:avLst/>
          </a:prstGeom>
          <a:noFill/>
          <a:ln>
            <a:noFill/>
          </a:ln>
        </p:spPr>
        <p:txBody>
          <a:bodyPr spcFirstLastPara="1" wrap="square" lIns="91425" tIns="45700" rIns="91425" bIns="45700" anchor="t" anchorCtr="0">
            <a:normAutofit/>
          </a:bodyPr>
          <a:lstStyle>
            <a:lvl1pPr marL="457200" lvl="0" indent="-391160" algn="l">
              <a:lnSpc>
                <a:spcPct val="100000"/>
              </a:lnSpc>
              <a:spcBef>
                <a:spcPts val="1000"/>
              </a:spcBef>
              <a:spcAft>
                <a:spcPts val="0"/>
              </a:spcAft>
              <a:buClr>
                <a:schemeClr val="dk1"/>
              </a:buClr>
              <a:buSzPts val="2560"/>
              <a:buFont typeface="Arial"/>
              <a:buChar char="»"/>
              <a:defRPr sz="3200"/>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 name="Content Placeholder 2">
            <a:extLst>
              <a:ext uri="{FF2B5EF4-FFF2-40B4-BE49-F238E27FC236}">
                <a16:creationId xmlns:a16="http://schemas.microsoft.com/office/drawing/2014/main" id="{B76EDA43-E122-438F-AEBF-A78FC18400F9}"/>
              </a:ext>
            </a:extLst>
          </p:cNvPr>
          <p:cNvSpPr>
            <a:spLocks noGrp="1"/>
          </p:cNvSpPr>
          <p:nvPr>
            <p:ph sz="quarter" idx="14"/>
          </p:nvPr>
        </p:nvSpPr>
        <p:spPr>
          <a:xfrm>
            <a:off x="8024327" y="2002971"/>
            <a:ext cx="3329473" cy="4173992"/>
          </a:xfrm>
        </p:spPr>
        <p:txBody>
          <a:bodyPr>
            <a:normAutofit/>
          </a:bodyPr>
          <a:lstStyle>
            <a:lvl1pPr marL="50800" indent="0">
              <a:buNone/>
              <a:defRPr sz="1800"/>
            </a:lvl1pPr>
            <a:lvl2pPr marL="533400" indent="0">
              <a:buNone/>
              <a:defRPr sz="1600"/>
            </a:lvl2pPr>
            <a:lvl3pPr marL="1016000" indent="0">
              <a:buNone/>
              <a:defRPr sz="1400"/>
            </a:lvl3pPr>
            <a:lvl4pPr marL="1485900" indent="0">
              <a:buNone/>
              <a:defRPr sz="1200"/>
            </a:lvl4pPr>
            <a:lvl5pPr marL="1943100" inden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2">
            <a:extLst>
              <a:ext uri="{FF2B5EF4-FFF2-40B4-BE49-F238E27FC236}">
                <a16:creationId xmlns:a16="http://schemas.microsoft.com/office/drawing/2014/main" id="{5E8653B0-F371-2A4F-9728-15B2BC26C730}"/>
              </a:ext>
            </a:extLst>
          </p:cNvPr>
          <p:cNvSpPr>
            <a:spLocks noGrp="1"/>
          </p:cNvSpPr>
          <p:nvPr>
            <p:ph type="body" sz="quarter" idx="15"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extLst>
      <p:ext uri="{BB962C8B-B14F-4D97-AF65-F5344CB8AC3E}">
        <p14:creationId xmlns:p14="http://schemas.microsoft.com/office/powerpoint/2010/main" val="35902409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Main point" preserve="1" userDrawn="1">
  <p:cSld name="1_Main point">
    <p:spTree>
      <p:nvGrpSpPr>
        <p:cNvPr id="1" name="Shape 46"/>
        <p:cNvGrpSpPr/>
        <p:nvPr/>
      </p:nvGrpSpPr>
      <p:grpSpPr>
        <a:xfrm>
          <a:off x="0" y="0"/>
          <a:ext cx="0" cy="0"/>
          <a:chOff x="0" y="0"/>
          <a:chExt cx="0" cy="0"/>
        </a:xfrm>
      </p:grpSpPr>
      <p:sp>
        <p:nvSpPr>
          <p:cNvPr id="48" name="Google Shape;48;p7"/>
          <p:cNvSpPr txBox="1">
            <a:spLocks noGrp="1"/>
          </p:cNvSpPr>
          <p:nvPr>
            <p:ph type="body" idx="1"/>
          </p:nvPr>
        </p:nvSpPr>
        <p:spPr>
          <a:xfrm>
            <a:off x="1360488" y="600074"/>
            <a:ext cx="8197882" cy="5617547"/>
          </a:xfrm>
          <a:prstGeom prst="rect">
            <a:avLst/>
          </a:prstGeom>
          <a:noFill/>
          <a:ln>
            <a:noFill/>
          </a:ln>
        </p:spPr>
        <p:txBody>
          <a:bodyPr spcFirstLastPara="1" wrap="square" lIns="91425" tIns="45700" rIns="91425" bIns="45700" anchor="ctr" anchorCtr="0">
            <a:normAutofit/>
          </a:bodyPr>
          <a:lstStyle>
            <a:lvl1pPr marL="457200" lvl="0" indent="-511200" algn="l">
              <a:lnSpc>
                <a:spcPct val="90000"/>
              </a:lnSpc>
              <a:spcBef>
                <a:spcPts val="300"/>
              </a:spcBef>
              <a:spcAft>
                <a:spcPts val="0"/>
              </a:spcAft>
              <a:buSzPts val="2800"/>
              <a:buFont typeface="+mj-lt"/>
              <a:buAutoNum type="arabicPeriod"/>
              <a:defRPr sz="4800">
                <a:latin typeface="Montserrat"/>
                <a:ea typeface="Montserrat"/>
                <a:cs typeface="Montserrat"/>
                <a:sym typeface="Montserrat"/>
              </a:defRPr>
            </a:lvl1pPr>
            <a:lvl2pPr marL="914400" lvl="1" indent="-228600" algn="l">
              <a:lnSpc>
                <a:spcPct val="90000"/>
              </a:lnSpc>
              <a:spcBef>
                <a:spcPts val="300"/>
              </a:spcBef>
              <a:spcAft>
                <a:spcPts val="0"/>
              </a:spcAft>
              <a:buSzPts val="2400"/>
              <a:buNone/>
              <a:defRPr sz="4800">
                <a:latin typeface="Montserrat"/>
                <a:ea typeface="Montserrat"/>
                <a:cs typeface="Montserrat"/>
                <a:sym typeface="Montserrat"/>
              </a:defRPr>
            </a:lvl2pPr>
            <a:lvl3pPr marL="1371600" lvl="2" indent="-228600" algn="l">
              <a:lnSpc>
                <a:spcPct val="90000"/>
              </a:lnSpc>
              <a:spcBef>
                <a:spcPts val="300"/>
              </a:spcBef>
              <a:spcAft>
                <a:spcPts val="0"/>
              </a:spcAft>
              <a:buSzPts val="2000"/>
              <a:buNone/>
              <a:defRPr sz="4400">
                <a:latin typeface="Montserrat"/>
                <a:ea typeface="Montserrat"/>
                <a:cs typeface="Montserrat"/>
                <a:sym typeface="Montserrat"/>
              </a:defRPr>
            </a:lvl3pPr>
            <a:lvl4pPr marL="1828800" lvl="3" indent="-228600" algn="l">
              <a:lnSpc>
                <a:spcPct val="90000"/>
              </a:lnSpc>
              <a:spcBef>
                <a:spcPts val="300"/>
              </a:spcBef>
              <a:spcAft>
                <a:spcPts val="0"/>
              </a:spcAft>
              <a:buSzPts val="1800"/>
              <a:buNone/>
              <a:defRPr sz="4000">
                <a:latin typeface="Montserrat"/>
                <a:ea typeface="Montserrat"/>
                <a:cs typeface="Montserrat"/>
                <a:sym typeface="Montserrat"/>
              </a:defRPr>
            </a:lvl4pPr>
            <a:lvl5pPr marL="2286000" lvl="4" indent="-228600" algn="l">
              <a:lnSpc>
                <a:spcPct val="90000"/>
              </a:lnSpc>
              <a:spcBef>
                <a:spcPts val="300"/>
              </a:spcBef>
              <a:spcAft>
                <a:spcPts val="0"/>
              </a:spcAft>
              <a:buSzPts val="1800"/>
              <a:buNone/>
              <a:defRPr sz="4000">
                <a:latin typeface="Montserrat"/>
                <a:ea typeface="Montserrat"/>
                <a:cs typeface="Montserrat"/>
                <a:sym typeface="Montserrat"/>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pPr lvl="0"/>
            <a:r>
              <a:rPr lang="en-US"/>
              <a:t>Click to edit Master text styles</a:t>
            </a:r>
          </a:p>
        </p:txBody>
      </p:sp>
      <p:sp>
        <p:nvSpPr>
          <p:cNvPr id="6" name="Text Placeholder 2">
            <a:extLst>
              <a:ext uri="{FF2B5EF4-FFF2-40B4-BE49-F238E27FC236}">
                <a16:creationId xmlns:a16="http://schemas.microsoft.com/office/drawing/2014/main" id="{437EC755-73FB-1A4E-972D-5AFC674C8BB5}"/>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extLst>
      <p:ext uri="{BB962C8B-B14F-4D97-AF65-F5344CB8AC3E}">
        <p14:creationId xmlns:p14="http://schemas.microsoft.com/office/powerpoint/2010/main" val="567836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41" name="Google Shape;41;p6"/>
          <p:cNvSpPr txBox="1">
            <a:spLocks noGrp="1"/>
          </p:cNvSpPr>
          <p:nvPr>
            <p:ph type="body" idx="1"/>
          </p:nvPr>
        </p:nvSpPr>
        <p:spPr>
          <a:xfrm>
            <a:off x="838200" y="1825625"/>
            <a:ext cx="8635482" cy="4351338"/>
          </a:xfrm>
          <a:prstGeom prst="rect">
            <a:avLst/>
          </a:prstGeom>
          <a:noFill/>
          <a:ln>
            <a:noFill/>
          </a:ln>
        </p:spPr>
        <p:txBody>
          <a:bodyPr spcFirstLastPara="1" wrap="square" lIns="91425" tIns="45700" rIns="91425" bIns="45700" numCol="1" anchor="t" anchorCtr="0">
            <a:noAutofit/>
          </a:bodyPr>
          <a:lstStyle>
            <a:lvl1pPr marL="285750" lvl="0" indent="-285750" algn="l">
              <a:lnSpc>
                <a:spcPct val="100000"/>
              </a:lnSpc>
              <a:spcBef>
                <a:spcPts val="1000"/>
              </a:spcBef>
              <a:spcAft>
                <a:spcPts val="0"/>
              </a:spcAft>
              <a:buClr>
                <a:schemeClr val="dk1"/>
              </a:buClr>
              <a:buSzPct val="80000"/>
              <a:buFont typeface="Normaali järjestelmäfontti"/>
              <a:buChar char="»"/>
              <a:defRPr sz="1800"/>
            </a:lvl1pPr>
            <a:lvl2pPr marL="914400" lvl="1" indent="-342900" algn="l">
              <a:lnSpc>
                <a:spcPct val="100000"/>
              </a:lnSpc>
              <a:spcBef>
                <a:spcPts val="500"/>
              </a:spcBef>
              <a:spcAft>
                <a:spcPts val="0"/>
              </a:spcAft>
              <a:buClr>
                <a:schemeClr val="dk1"/>
              </a:buClr>
              <a:buSzPts val="1800"/>
              <a:buChar char="•"/>
              <a:defRPr sz="1600"/>
            </a:lvl2pPr>
            <a:lvl3pPr marL="1371600" lvl="2" indent="-342900" algn="l">
              <a:lnSpc>
                <a:spcPct val="100000"/>
              </a:lnSpc>
              <a:spcBef>
                <a:spcPts val="500"/>
              </a:spcBef>
              <a:spcAft>
                <a:spcPts val="0"/>
              </a:spcAft>
              <a:buClr>
                <a:schemeClr val="dk1"/>
              </a:buClr>
              <a:buSzPts val="1800"/>
              <a:buChar char="•"/>
              <a:defRPr sz="1600"/>
            </a:lvl3pPr>
            <a:lvl4pPr marL="1828800" lvl="3" indent="-342900" algn="l">
              <a:lnSpc>
                <a:spcPct val="90000"/>
              </a:lnSpc>
              <a:spcBef>
                <a:spcPts val="500"/>
              </a:spcBef>
              <a:spcAft>
                <a:spcPts val="0"/>
              </a:spcAft>
              <a:buClr>
                <a:schemeClr val="dk1"/>
              </a:buClr>
              <a:buSzPts val="1800"/>
              <a:buChar char="•"/>
              <a:defRPr sz="1600"/>
            </a:lvl4pPr>
            <a:lvl5pPr marL="2286000" lvl="4" indent="-342900" algn="l">
              <a:lnSpc>
                <a:spcPct val="90000"/>
              </a:lnSpc>
              <a:spcBef>
                <a:spcPts val="500"/>
              </a:spcBef>
              <a:spcAft>
                <a:spcPts val="0"/>
              </a:spcAft>
              <a:buClr>
                <a:schemeClr val="dk1"/>
              </a:buClr>
              <a:buSzPts val="1800"/>
              <a:buChar char="•"/>
              <a:defRPr sz="1600"/>
            </a:lvl5pPr>
            <a:lvl6pPr marL="2743200" lvl="5" indent="-342900" algn="l">
              <a:lnSpc>
                <a:spcPct val="90000"/>
              </a:lnSpc>
              <a:spcBef>
                <a:spcPts val="500"/>
              </a:spcBef>
              <a:spcAft>
                <a:spcPts val="0"/>
              </a:spcAft>
              <a:buClr>
                <a:schemeClr val="dk1"/>
              </a:buClr>
              <a:buSzPts val="1800"/>
              <a:buChar char="•"/>
              <a:defRPr sz="1600"/>
            </a:lvl6pPr>
            <a:lvl7pPr marL="3200400" lvl="6" indent="-342900" algn="l">
              <a:lnSpc>
                <a:spcPct val="90000"/>
              </a:lnSpc>
              <a:spcBef>
                <a:spcPts val="500"/>
              </a:spcBef>
              <a:spcAft>
                <a:spcPts val="0"/>
              </a:spcAft>
              <a:buClr>
                <a:schemeClr val="dk1"/>
              </a:buClr>
              <a:buSzPts val="1800"/>
              <a:buChar char="•"/>
              <a:defRPr sz="1600"/>
            </a:lvl7pPr>
            <a:lvl8pPr marL="3657600" lvl="7" indent="-342900" algn="l">
              <a:lnSpc>
                <a:spcPct val="90000"/>
              </a:lnSpc>
              <a:spcBef>
                <a:spcPts val="500"/>
              </a:spcBef>
              <a:spcAft>
                <a:spcPts val="0"/>
              </a:spcAft>
              <a:buClr>
                <a:schemeClr val="dk1"/>
              </a:buClr>
              <a:buSzPts val="1800"/>
              <a:buChar char="•"/>
              <a:defRPr sz="1600"/>
            </a:lvl8pPr>
            <a:lvl9pPr marL="4114800" lvl="8" indent="-342900" algn="l">
              <a:lnSpc>
                <a:spcPct val="90000"/>
              </a:lnSpc>
              <a:spcBef>
                <a:spcPts val="500"/>
              </a:spcBef>
              <a:spcAft>
                <a:spcPts val="0"/>
              </a:spcAft>
              <a:buClr>
                <a:schemeClr val="dk1"/>
              </a:buClr>
              <a:buSzPts val="1800"/>
              <a:buChar char="•"/>
              <a:defRPr sz="1600"/>
            </a:lvl9pPr>
          </a:lstStyle>
          <a:p>
            <a:pPr lvl="0"/>
            <a:r>
              <a:rPr lang="en-US"/>
              <a:t>Click to edit Master text styles</a:t>
            </a:r>
          </a:p>
        </p:txBody>
      </p:sp>
      <p:sp>
        <p:nvSpPr>
          <p:cNvPr id="6" name="Text Placeholder 2">
            <a:extLst>
              <a:ext uri="{FF2B5EF4-FFF2-40B4-BE49-F238E27FC236}">
                <a16:creationId xmlns:a16="http://schemas.microsoft.com/office/drawing/2014/main" id="{AFB01BAC-DD15-114F-ADC2-9BC9D9A97057}"/>
              </a:ext>
            </a:extLst>
          </p:cNvPr>
          <p:cNvSpPr>
            <a:spLocks noGrp="1"/>
          </p:cNvSpPr>
          <p:nvPr>
            <p:ph type="body" sz="quarter" idx="13" hasCustomPrompt="1"/>
          </p:nvPr>
        </p:nvSpPr>
        <p:spPr>
          <a:xfrm>
            <a:off x="1103152" y="6356350"/>
            <a:ext cx="10217835"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pic>
        <p:nvPicPr>
          <p:cNvPr id="2" name="Picture 2" descr="Kaupunkitutkimus TA Oy - Urban Research TA Ltd | LinkedIn">
            <a:extLst>
              <a:ext uri="{FF2B5EF4-FFF2-40B4-BE49-F238E27FC236}">
                <a16:creationId xmlns:a16="http://schemas.microsoft.com/office/drawing/2014/main" id="{5ED73814-C3D1-FB18-8933-1F25B963BDDE}"/>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5220" y="6021549"/>
            <a:ext cx="741202" cy="741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5027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Main point" userDrawn="1">
  <p:cSld name="Main point">
    <p:spTree>
      <p:nvGrpSpPr>
        <p:cNvPr id="1" name="Shape 69"/>
        <p:cNvGrpSpPr/>
        <p:nvPr/>
      </p:nvGrpSpPr>
      <p:grpSpPr>
        <a:xfrm>
          <a:off x="0" y="0"/>
          <a:ext cx="0" cy="0"/>
          <a:chOff x="0" y="0"/>
          <a:chExt cx="0" cy="0"/>
        </a:xfrm>
      </p:grpSpPr>
      <p:sp>
        <p:nvSpPr>
          <p:cNvPr id="70" name="Google Shape;70;p12"/>
          <p:cNvSpPr txBox="1">
            <a:spLocks noGrp="1"/>
          </p:cNvSpPr>
          <p:nvPr>
            <p:ph type="title"/>
          </p:nvPr>
        </p:nvSpPr>
        <p:spPr>
          <a:xfrm>
            <a:off x="1361159" y="600200"/>
            <a:ext cx="8490300" cy="407859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r>
              <a:rPr lang="en-US"/>
              <a:t>Click to edit Master title style</a:t>
            </a:r>
            <a:endParaRPr/>
          </a:p>
        </p:txBody>
      </p:sp>
      <p:sp>
        <p:nvSpPr>
          <p:cNvPr id="72" name="Google Shape;72;p12"/>
          <p:cNvSpPr txBox="1">
            <a:spLocks noGrp="1"/>
          </p:cNvSpPr>
          <p:nvPr>
            <p:ph type="body" idx="1"/>
          </p:nvPr>
        </p:nvSpPr>
        <p:spPr>
          <a:xfrm>
            <a:off x="1361542" y="4759325"/>
            <a:ext cx="8489950" cy="1295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pPr lvl="0"/>
            <a:r>
              <a:rPr lang="en-US"/>
              <a:t>Click to edit Master text styles</a:t>
            </a:r>
          </a:p>
        </p:txBody>
      </p:sp>
      <p:sp>
        <p:nvSpPr>
          <p:cNvPr id="7" name="Text Placeholder 2">
            <a:extLst>
              <a:ext uri="{FF2B5EF4-FFF2-40B4-BE49-F238E27FC236}">
                <a16:creationId xmlns:a16="http://schemas.microsoft.com/office/drawing/2014/main" id="{CA00F418-0BC2-0646-BB5B-B1A32A17C9E7}"/>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extLst>
      <p:ext uri="{BB962C8B-B14F-4D97-AF65-F5344CB8AC3E}">
        <p14:creationId xmlns:p14="http://schemas.microsoft.com/office/powerpoint/2010/main" val="6465262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Caption" userDrawn="1">
  <p:cSld name="Caption">
    <p:spTree>
      <p:nvGrpSpPr>
        <p:cNvPr id="1" name="Shape 74"/>
        <p:cNvGrpSpPr/>
        <p:nvPr/>
      </p:nvGrpSpPr>
      <p:grpSpPr>
        <a:xfrm>
          <a:off x="0" y="0"/>
          <a:ext cx="0" cy="0"/>
          <a:chOff x="0" y="0"/>
          <a:chExt cx="0" cy="0"/>
        </a:xfrm>
      </p:grpSpPr>
      <p:sp>
        <p:nvSpPr>
          <p:cNvPr id="75" name="Google Shape;75;p13"/>
          <p:cNvSpPr txBox="1">
            <a:spLocks noGrp="1"/>
          </p:cNvSpPr>
          <p:nvPr>
            <p:ph type="body" idx="1"/>
          </p:nvPr>
        </p:nvSpPr>
        <p:spPr>
          <a:xfrm>
            <a:off x="415600" y="5640767"/>
            <a:ext cx="7998300" cy="80670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1000"/>
              </a:spcBef>
              <a:spcAft>
                <a:spcPts val="0"/>
              </a:spcAft>
              <a:buSzPts val="2800"/>
              <a:buNone/>
              <a:defRPr b="1"/>
            </a:lvl1pPr>
          </a:lstStyle>
          <a:p>
            <a:pPr lvl="0"/>
            <a:r>
              <a:rPr lang="en-US"/>
              <a:t>Click to edit Master text styles</a:t>
            </a:r>
          </a:p>
        </p:txBody>
      </p:sp>
      <p:sp>
        <p:nvSpPr>
          <p:cNvPr id="6" name="Text Placeholder 2">
            <a:extLst>
              <a:ext uri="{FF2B5EF4-FFF2-40B4-BE49-F238E27FC236}">
                <a16:creationId xmlns:a16="http://schemas.microsoft.com/office/drawing/2014/main" id="{B2DC04CC-95CF-3E40-AE2E-24E25ED61C18}"/>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extLst>
      <p:ext uri="{BB962C8B-B14F-4D97-AF65-F5344CB8AC3E}">
        <p14:creationId xmlns:p14="http://schemas.microsoft.com/office/powerpoint/2010/main" val="35321650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78"/>
        <p:cNvGrpSpPr/>
        <p:nvPr/>
      </p:nvGrpSpPr>
      <p:grpSpPr>
        <a:xfrm>
          <a:off x="0" y="0"/>
          <a:ext cx="0" cy="0"/>
          <a:chOff x="0" y="0"/>
          <a:chExt cx="0" cy="0"/>
        </a:xfrm>
      </p:grpSpPr>
      <p:sp>
        <p:nvSpPr>
          <p:cNvPr id="79" name="Google Shape;79;p14"/>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 name="Google Shape;80;p14"/>
          <p:cNvSpPr txBox="1">
            <a:spLocks noGrp="1"/>
          </p:cNvSpPr>
          <p:nvPr>
            <p:ph type="title"/>
          </p:nvPr>
        </p:nvSpPr>
        <p:spPr>
          <a:xfrm>
            <a:off x="354000" y="1644233"/>
            <a:ext cx="5393700" cy="1976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5600"/>
              <a:buNone/>
              <a:defRPr sz="5600">
                <a:solidFill>
                  <a:schemeClr val="bg2"/>
                </a:solidFill>
              </a:defRPr>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r>
              <a:rPr lang="en-US"/>
              <a:t>Click to edit Master title style</a:t>
            </a:r>
            <a:endParaRPr/>
          </a:p>
        </p:txBody>
      </p:sp>
      <p:sp>
        <p:nvSpPr>
          <p:cNvPr id="81" name="Google Shape;81;p14"/>
          <p:cNvSpPr txBox="1">
            <a:spLocks noGrp="1"/>
          </p:cNvSpPr>
          <p:nvPr>
            <p:ph type="subTitle" idx="1"/>
          </p:nvPr>
        </p:nvSpPr>
        <p:spPr>
          <a:xfrm>
            <a:off x="354000" y="3737433"/>
            <a:ext cx="5393700" cy="16467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000"/>
              </a:spcBef>
              <a:spcAft>
                <a:spcPts val="0"/>
              </a:spcAft>
              <a:buSzPts val="2800"/>
              <a:buNone/>
              <a:defRPr sz="2800"/>
            </a:lvl1pPr>
            <a:lvl2pPr lvl="1" algn="ctr">
              <a:lnSpc>
                <a:spcPct val="100000"/>
              </a:lnSpc>
              <a:spcBef>
                <a:spcPts val="500"/>
              </a:spcBef>
              <a:spcAft>
                <a:spcPts val="0"/>
              </a:spcAft>
              <a:buSzPts val="2800"/>
              <a:buNone/>
              <a:defRPr sz="2800"/>
            </a:lvl2pPr>
            <a:lvl3pPr lvl="2" algn="ctr">
              <a:lnSpc>
                <a:spcPct val="100000"/>
              </a:lnSpc>
              <a:spcBef>
                <a:spcPts val="500"/>
              </a:spcBef>
              <a:spcAft>
                <a:spcPts val="0"/>
              </a:spcAft>
              <a:buSzPts val="2800"/>
              <a:buNone/>
              <a:defRPr sz="2800"/>
            </a:lvl3pPr>
            <a:lvl4pPr lvl="3" algn="ctr">
              <a:lnSpc>
                <a:spcPct val="100000"/>
              </a:lnSpc>
              <a:spcBef>
                <a:spcPts val="500"/>
              </a:spcBef>
              <a:spcAft>
                <a:spcPts val="0"/>
              </a:spcAft>
              <a:buSzPts val="2800"/>
              <a:buNone/>
              <a:defRPr sz="2800"/>
            </a:lvl4pPr>
            <a:lvl5pPr lvl="4" algn="ctr">
              <a:lnSpc>
                <a:spcPct val="100000"/>
              </a:lnSpc>
              <a:spcBef>
                <a:spcPts val="500"/>
              </a:spcBef>
              <a:spcAft>
                <a:spcPts val="0"/>
              </a:spcAft>
              <a:buSzPts val="2800"/>
              <a:buNone/>
              <a:defRPr sz="2800"/>
            </a:lvl5pPr>
            <a:lvl6pPr lvl="5" algn="ctr">
              <a:lnSpc>
                <a:spcPct val="100000"/>
              </a:lnSpc>
              <a:spcBef>
                <a:spcPts val="500"/>
              </a:spcBef>
              <a:spcAft>
                <a:spcPts val="0"/>
              </a:spcAft>
              <a:buSzPts val="2800"/>
              <a:buNone/>
              <a:defRPr sz="2800"/>
            </a:lvl6pPr>
            <a:lvl7pPr lvl="6" algn="ctr">
              <a:lnSpc>
                <a:spcPct val="100000"/>
              </a:lnSpc>
              <a:spcBef>
                <a:spcPts val="500"/>
              </a:spcBef>
              <a:spcAft>
                <a:spcPts val="0"/>
              </a:spcAft>
              <a:buSzPts val="2800"/>
              <a:buNone/>
              <a:defRPr sz="2800"/>
            </a:lvl7pPr>
            <a:lvl8pPr lvl="7" algn="ctr">
              <a:lnSpc>
                <a:spcPct val="100000"/>
              </a:lnSpc>
              <a:spcBef>
                <a:spcPts val="500"/>
              </a:spcBef>
              <a:spcAft>
                <a:spcPts val="0"/>
              </a:spcAft>
              <a:buSzPts val="2800"/>
              <a:buNone/>
              <a:defRPr sz="2800"/>
            </a:lvl8pPr>
            <a:lvl9pPr lvl="8" algn="ctr">
              <a:lnSpc>
                <a:spcPct val="100000"/>
              </a:lnSpc>
              <a:spcBef>
                <a:spcPts val="500"/>
              </a:spcBef>
              <a:spcAft>
                <a:spcPts val="0"/>
              </a:spcAft>
              <a:buSzPts val="2800"/>
              <a:buNone/>
              <a:defRPr sz="2800"/>
            </a:lvl9pPr>
          </a:lstStyle>
          <a:p>
            <a:r>
              <a:rPr lang="en-US"/>
              <a:t>Click to edit Master subtitle style</a:t>
            </a:r>
            <a:endParaRPr/>
          </a:p>
        </p:txBody>
      </p:sp>
      <p:sp>
        <p:nvSpPr>
          <p:cNvPr id="82" name="Google Shape;82;p14"/>
          <p:cNvSpPr txBox="1">
            <a:spLocks noGrp="1"/>
          </p:cNvSpPr>
          <p:nvPr>
            <p:ph type="body" idx="2"/>
          </p:nvPr>
        </p:nvSpPr>
        <p:spPr>
          <a:xfrm>
            <a:off x="6586000" y="965433"/>
            <a:ext cx="5115900" cy="4926900"/>
          </a:xfrm>
          <a:prstGeom prst="rect">
            <a:avLst/>
          </a:prstGeom>
          <a:noFill/>
          <a:ln>
            <a:noFill/>
          </a:ln>
        </p:spPr>
        <p:txBody>
          <a:bodyPr spcFirstLastPara="1" wrap="square" lIns="91425" tIns="45700" rIns="91425" bIns="45700" anchor="ctr" anchorCtr="0">
            <a:norm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pPr lvl="0"/>
            <a:r>
              <a:rPr lang="en-US"/>
              <a:t>Click to edit Master text styles</a:t>
            </a:r>
          </a:p>
        </p:txBody>
      </p:sp>
      <p:sp>
        <p:nvSpPr>
          <p:cNvPr id="7" name="Text Placeholder 2">
            <a:extLst>
              <a:ext uri="{FF2B5EF4-FFF2-40B4-BE49-F238E27FC236}">
                <a16:creationId xmlns:a16="http://schemas.microsoft.com/office/drawing/2014/main" id="{EC2B1802-A3C3-D740-949B-09978BB43B37}"/>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extLst>
      <p:ext uri="{BB962C8B-B14F-4D97-AF65-F5344CB8AC3E}">
        <p14:creationId xmlns:p14="http://schemas.microsoft.com/office/powerpoint/2010/main" val="32034913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Section Header" userDrawn="1">
  <p:cSld name="Section Header">
    <p:spTree>
      <p:nvGrpSpPr>
        <p:cNvPr id="1" name="Shape 84"/>
        <p:cNvGrpSpPr/>
        <p:nvPr/>
      </p:nvGrpSpPr>
      <p:grpSpPr>
        <a:xfrm>
          <a:off x="0" y="0"/>
          <a:ext cx="0" cy="0"/>
          <a:chOff x="0" y="0"/>
          <a:chExt cx="0" cy="0"/>
        </a:xfrm>
      </p:grpSpPr>
      <p:sp>
        <p:nvSpPr>
          <p:cNvPr id="85" name="Google Shape;85;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Montserrat ExtraBold"/>
              <a:buNone/>
              <a:defRPr sz="6000">
                <a:solidFill>
                  <a:schemeClr val="bg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86" name="Google Shape;86;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5" name="Text Placeholder 2">
            <a:extLst>
              <a:ext uri="{FF2B5EF4-FFF2-40B4-BE49-F238E27FC236}">
                <a16:creationId xmlns:a16="http://schemas.microsoft.com/office/drawing/2014/main" id="{A5F443F7-0757-0B43-9E58-6BF0BE41DFA8}"/>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extLst>
      <p:ext uri="{BB962C8B-B14F-4D97-AF65-F5344CB8AC3E}">
        <p14:creationId xmlns:p14="http://schemas.microsoft.com/office/powerpoint/2010/main" val="1746421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90"/>
        <p:cNvGrpSpPr/>
        <p:nvPr/>
      </p:nvGrpSpPr>
      <p:grpSpPr>
        <a:xfrm>
          <a:off x="0" y="0"/>
          <a:ext cx="0" cy="0"/>
          <a:chOff x="0" y="0"/>
          <a:chExt cx="0" cy="0"/>
        </a:xfrm>
      </p:grpSpPr>
      <p:sp>
        <p:nvSpPr>
          <p:cNvPr id="91" name="Google Shape;91;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bg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5" name="Text Placeholder 2">
            <a:extLst>
              <a:ext uri="{FF2B5EF4-FFF2-40B4-BE49-F238E27FC236}">
                <a16:creationId xmlns:a16="http://schemas.microsoft.com/office/drawing/2014/main" id="{B9605F3E-6405-DF45-BC18-4D1725A2B126}"/>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extLst>
      <p:ext uri="{BB962C8B-B14F-4D97-AF65-F5344CB8AC3E}">
        <p14:creationId xmlns:p14="http://schemas.microsoft.com/office/powerpoint/2010/main" val="25059002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wo Content" userDrawn="1">
  <p:cSld name="Two Content">
    <p:spTree>
      <p:nvGrpSpPr>
        <p:cNvPr id="1" name="Shape 96"/>
        <p:cNvGrpSpPr/>
        <p:nvPr/>
      </p:nvGrpSpPr>
      <p:grpSpPr>
        <a:xfrm>
          <a:off x="0" y="0"/>
          <a:ext cx="0" cy="0"/>
          <a:chOff x="0" y="0"/>
          <a:chExt cx="0" cy="0"/>
        </a:xfrm>
      </p:grpSpPr>
      <p:sp>
        <p:nvSpPr>
          <p:cNvPr id="97" name="Google Shape;97;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bg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98" name="Google Shape;98;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ct val="80000"/>
              <a:buFont typeface="Normaali järjestelmäfontti"/>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99" name="Google Shape;99;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ct val="80000"/>
              <a:buFont typeface="Normaali järjestelmäfontti"/>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 name="Text Placeholder 2">
            <a:extLst>
              <a:ext uri="{FF2B5EF4-FFF2-40B4-BE49-F238E27FC236}">
                <a16:creationId xmlns:a16="http://schemas.microsoft.com/office/drawing/2014/main" id="{79EAB51A-4CB9-C04C-BE53-AC8A73E2A483}"/>
              </a:ext>
            </a:extLst>
          </p:cNvPr>
          <p:cNvSpPr>
            <a:spLocks noGrp="1"/>
          </p:cNvSpPr>
          <p:nvPr>
            <p:ph type="body" sz="quarter" idx="13" hasCustomPrompt="1"/>
          </p:nvPr>
        </p:nvSpPr>
        <p:spPr>
          <a:xfrm>
            <a:off x="1224793" y="6356350"/>
            <a:ext cx="10096194"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pic>
        <p:nvPicPr>
          <p:cNvPr id="2" name="Picture 2" descr="Kaupunkitutkimus TA Oy - Urban Research TA Ltd | LinkedIn">
            <a:extLst>
              <a:ext uri="{FF2B5EF4-FFF2-40B4-BE49-F238E27FC236}">
                <a16:creationId xmlns:a16="http://schemas.microsoft.com/office/drawing/2014/main" id="{D3A476B9-114D-42F7-8997-23669E90B591}"/>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5220" y="6021549"/>
            <a:ext cx="741202" cy="741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38563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omparison" userDrawn="1">
  <p:cSld name="Comparison">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bg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06" name="Google Shape;106;p1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107" name="Google Shape;107;p1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ct val="80000"/>
              <a:buFont typeface="Normaali järjestelmäfontti"/>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108" name="Google Shape;108;p1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109" name="Google Shape;109;p1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ct val="80000"/>
              <a:buFont typeface="Normaali järjestelmäfontti"/>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9" name="Text Placeholder 2">
            <a:extLst>
              <a:ext uri="{FF2B5EF4-FFF2-40B4-BE49-F238E27FC236}">
                <a16:creationId xmlns:a16="http://schemas.microsoft.com/office/drawing/2014/main" id="{BA704A1E-78EB-BE42-9F69-56D9CDB7CCF8}"/>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extLst>
      <p:ext uri="{BB962C8B-B14F-4D97-AF65-F5344CB8AC3E}">
        <p14:creationId xmlns:p14="http://schemas.microsoft.com/office/powerpoint/2010/main" val="41246140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Blank" userDrawn="1">
  <p:cSld name="Blank">
    <p:spTree>
      <p:nvGrpSpPr>
        <p:cNvPr id="1" name="Shape 114"/>
        <p:cNvGrpSpPr/>
        <p:nvPr/>
      </p:nvGrpSpPr>
      <p:grpSpPr>
        <a:xfrm>
          <a:off x="0" y="0"/>
          <a:ext cx="0" cy="0"/>
          <a:chOff x="0" y="0"/>
          <a:chExt cx="0" cy="0"/>
        </a:xfrm>
      </p:grpSpPr>
      <p:sp>
        <p:nvSpPr>
          <p:cNvPr id="4" name="Text Placeholder 2">
            <a:extLst>
              <a:ext uri="{FF2B5EF4-FFF2-40B4-BE49-F238E27FC236}">
                <a16:creationId xmlns:a16="http://schemas.microsoft.com/office/drawing/2014/main" id="{9137F4A1-96DA-5842-B367-8FD5802B6891}"/>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extLst>
      <p:ext uri="{BB962C8B-B14F-4D97-AF65-F5344CB8AC3E}">
        <p14:creationId xmlns:p14="http://schemas.microsoft.com/office/powerpoint/2010/main" val="41638212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Picture with Caption" userDrawn="1">
  <p:cSld name="Picture with Caption">
    <p:spTree>
      <p:nvGrpSpPr>
        <p:cNvPr id="1" name="Shape 127"/>
        <p:cNvGrpSpPr/>
        <p:nvPr/>
      </p:nvGrpSpPr>
      <p:grpSpPr>
        <a:xfrm>
          <a:off x="0" y="0"/>
          <a:ext cx="0" cy="0"/>
          <a:chOff x="0" y="0"/>
          <a:chExt cx="0" cy="0"/>
        </a:xfrm>
      </p:grpSpPr>
      <p:sp>
        <p:nvSpPr>
          <p:cNvPr id="128" name="Google Shape;128;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Montserrat ExtraBold"/>
              <a:buNone/>
              <a:defRPr sz="3200">
                <a:solidFill>
                  <a:schemeClr val="bg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29" name="Google Shape;129;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Montserrat"/>
                <a:ea typeface="Montserrat"/>
                <a:cs typeface="Montserrat"/>
                <a:sym typeface="Montserrat"/>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a:ea typeface="Montserrat"/>
                <a:cs typeface="Montserrat"/>
                <a:sym typeface="Montserrat"/>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9pPr>
          </a:lstStyle>
          <a:p>
            <a:r>
              <a:rPr lang="en-US"/>
              <a:t>Click icon to add picture</a:t>
            </a:r>
            <a:endParaRPr/>
          </a:p>
        </p:txBody>
      </p:sp>
      <p:sp>
        <p:nvSpPr>
          <p:cNvPr id="130" name="Google Shape;130;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514350" lvl="0" indent="-285750" algn="l">
              <a:lnSpc>
                <a:spcPct val="90000"/>
              </a:lnSpc>
              <a:spcBef>
                <a:spcPts val="1000"/>
              </a:spcBef>
              <a:spcAft>
                <a:spcPts val="0"/>
              </a:spcAft>
              <a:buClr>
                <a:schemeClr val="dk1"/>
              </a:buClr>
              <a:buSzPct val="80000"/>
              <a:buFont typeface="Normaali järjestelmäfontti"/>
              <a:buChar char="»"/>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7" name="Text Placeholder 2">
            <a:extLst>
              <a:ext uri="{FF2B5EF4-FFF2-40B4-BE49-F238E27FC236}">
                <a16:creationId xmlns:a16="http://schemas.microsoft.com/office/drawing/2014/main" id="{42CDCE8B-D219-7244-AAAB-F0198B60F257}"/>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extLst>
      <p:ext uri="{BB962C8B-B14F-4D97-AF65-F5344CB8AC3E}">
        <p14:creationId xmlns:p14="http://schemas.microsoft.com/office/powerpoint/2010/main" val="14422506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Title and Vertical Text" userDrawn="1">
  <p:cSld name="Title and Vertical Text">
    <p:spTree>
      <p:nvGrpSpPr>
        <p:cNvPr id="1" name="Shape 140"/>
        <p:cNvGrpSpPr/>
        <p:nvPr/>
      </p:nvGrpSpPr>
      <p:grpSpPr>
        <a:xfrm>
          <a:off x="0" y="0"/>
          <a:ext cx="0" cy="0"/>
          <a:chOff x="0" y="0"/>
          <a:chExt cx="0" cy="0"/>
        </a:xfrm>
      </p:grpSpPr>
      <p:sp>
        <p:nvSpPr>
          <p:cNvPr id="141" name="Google Shape;141;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bg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42" name="Google Shape;142;p2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ct val="80000"/>
              <a:buFont typeface="Normaali järjestelmäfontti"/>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 name="Text Placeholder 2">
            <a:extLst>
              <a:ext uri="{FF2B5EF4-FFF2-40B4-BE49-F238E27FC236}">
                <a16:creationId xmlns:a16="http://schemas.microsoft.com/office/drawing/2014/main" id="{C7A475F9-C184-134E-99E7-FA337F8E9744}"/>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extLst>
      <p:ext uri="{BB962C8B-B14F-4D97-AF65-F5344CB8AC3E}">
        <p14:creationId xmlns:p14="http://schemas.microsoft.com/office/powerpoint/2010/main" val="2184945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41" name="Google Shape;41;p6"/>
          <p:cNvSpPr txBox="1">
            <a:spLocks noGrp="1"/>
          </p:cNvSpPr>
          <p:nvPr>
            <p:ph type="body" idx="1"/>
          </p:nvPr>
        </p:nvSpPr>
        <p:spPr>
          <a:xfrm>
            <a:off x="838200" y="1825625"/>
            <a:ext cx="7661304" cy="4351338"/>
          </a:xfrm>
          <a:prstGeom prst="rect">
            <a:avLst/>
          </a:prstGeom>
          <a:noFill/>
          <a:ln>
            <a:noFill/>
          </a:ln>
        </p:spPr>
        <p:txBody>
          <a:bodyPr spcFirstLastPara="1" wrap="square" lIns="91425" tIns="45700" rIns="91425" bIns="45700" numCol="1" anchor="t" anchorCtr="0">
            <a:noAutofit/>
          </a:bodyPr>
          <a:lstStyle>
            <a:lvl1pPr marL="285750" lvl="0" indent="-285750" algn="l">
              <a:lnSpc>
                <a:spcPct val="100000"/>
              </a:lnSpc>
              <a:spcBef>
                <a:spcPts val="1000"/>
              </a:spcBef>
              <a:spcAft>
                <a:spcPts val="0"/>
              </a:spcAft>
              <a:buClr>
                <a:schemeClr val="dk1"/>
              </a:buClr>
              <a:buSzPts val="2560"/>
              <a:buFont typeface="Normaali järjestelmäfontti"/>
              <a:buChar char="»"/>
              <a:defRPr sz="1800"/>
            </a:lvl1pPr>
            <a:lvl2pPr marL="914400" lvl="1" indent="-342900" algn="l">
              <a:lnSpc>
                <a:spcPct val="100000"/>
              </a:lnSpc>
              <a:spcBef>
                <a:spcPts val="500"/>
              </a:spcBef>
              <a:spcAft>
                <a:spcPts val="0"/>
              </a:spcAft>
              <a:buClr>
                <a:schemeClr val="dk1"/>
              </a:buClr>
              <a:buSzPts val="1800"/>
              <a:buChar char="•"/>
              <a:defRPr sz="1600"/>
            </a:lvl2pPr>
            <a:lvl3pPr marL="1371600" lvl="2" indent="-342900" algn="l">
              <a:lnSpc>
                <a:spcPct val="100000"/>
              </a:lnSpc>
              <a:spcBef>
                <a:spcPts val="500"/>
              </a:spcBef>
              <a:spcAft>
                <a:spcPts val="0"/>
              </a:spcAft>
              <a:buClr>
                <a:schemeClr val="dk1"/>
              </a:buClr>
              <a:buSzPts val="1800"/>
              <a:buChar char="•"/>
              <a:defRPr sz="1600"/>
            </a:lvl3pPr>
            <a:lvl4pPr marL="1828800" lvl="3" indent="-342900" algn="l">
              <a:lnSpc>
                <a:spcPct val="90000"/>
              </a:lnSpc>
              <a:spcBef>
                <a:spcPts val="500"/>
              </a:spcBef>
              <a:spcAft>
                <a:spcPts val="0"/>
              </a:spcAft>
              <a:buClr>
                <a:schemeClr val="dk1"/>
              </a:buClr>
              <a:buSzPts val="1800"/>
              <a:buChar char="•"/>
              <a:defRPr sz="1600"/>
            </a:lvl4pPr>
            <a:lvl5pPr marL="2286000" lvl="4" indent="-342900" algn="l">
              <a:lnSpc>
                <a:spcPct val="90000"/>
              </a:lnSpc>
              <a:spcBef>
                <a:spcPts val="500"/>
              </a:spcBef>
              <a:spcAft>
                <a:spcPts val="0"/>
              </a:spcAft>
              <a:buClr>
                <a:schemeClr val="dk1"/>
              </a:buClr>
              <a:buSzPts val="1800"/>
              <a:buChar char="•"/>
              <a:defRPr sz="1600"/>
            </a:lvl5pPr>
            <a:lvl6pPr marL="2743200" lvl="5" indent="-342900" algn="l">
              <a:lnSpc>
                <a:spcPct val="90000"/>
              </a:lnSpc>
              <a:spcBef>
                <a:spcPts val="500"/>
              </a:spcBef>
              <a:spcAft>
                <a:spcPts val="0"/>
              </a:spcAft>
              <a:buClr>
                <a:schemeClr val="dk1"/>
              </a:buClr>
              <a:buSzPts val="1800"/>
              <a:buChar char="•"/>
              <a:defRPr sz="1600"/>
            </a:lvl6pPr>
            <a:lvl7pPr marL="3200400" lvl="6" indent="-342900" algn="l">
              <a:lnSpc>
                <a:spcPct val="90000"/>
              </a:lnSpc>
              <a:spcBef>
                <a:spcPts val="500"/>
              </a:spcBef>
              <a:spcAft>
                <a:spcPts val="0"/>
              </a:spcAft>
              <a:buClr>
                <a:schemeClr val="dk1"/>
              </a:buClr>
              <a:buSzPts val="1800"/>
              <a:buChar char="•"/>
              <a:defRPr sz="1600"/>
            </a:lvl7pPr>
            <a:lvl8pPr marL="3657600" lvl="7" indent="-342900" algn="l">
              <a:lnSpc>
                <a:spcPct val="90000"/>
              </a:lnSpc>
              <a:spcBef>
                <a:spcPts val="500"/>
              </a:spcBef>
              <a:spcAft>
                <a:spcPts val="0"/>
              </a:spcAft>
              <a:buClr>
                <a:schemeClr val="dk1"/>
              </a:buClr>
              <a:buSzPts val="1800"/>
              <a:buChar char="•"/>
              <a:defRPr sz="1600"/>
            </a:lvl8pPr>
            <a:lvl9pPr marL="4114800" lvl="8" indent="-342900" algn="l">
              <a:lnSpc>
                <a:spcPct val="90000"/>
              </a:lnSpc>
              <a:spcBef>
                <a:spcPts val="500"/>
              </a:spcBef>
              <a:spcAft>
                <a:spcPts val="0"/>
              </a:spcAft>
              <a:buClr>
                <a:schemeClr val="dk1"/>
              </a:buClr>
              <a:buSzPts val="1800"/>
              <a:buChar char="•"/>
              <a:defRPr sz="1600"/>
            </a:lvl9pPr>
          </a:lstStyle>
          <a:p>
            <a:pPr lvl="0"/>
            <a:r>
              <a:rPr lang="en-US"/>
              <a:t>Click to edit Master text styles</a:t>
            </a:r>
          </a:p>
        </p:txBody>
      </p:sp>
      <p:sp>
        <p:nvSpPr>
          <p:cNvPr id="6" name="Text Placeholder 2">
            <a:extLst>
              <a:ext uri="{FF2B5EF4-FFF2-40B4-BE49-F238E27FC236}">
                <a16:creationId xmlns:a16="http://schemas.microsoft.com/office/drawing/2014/main" id="{AFB01BAC-DD15-114F-ADC2-9BC9D9A97057}"/>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
        <p:nvSpPr>
          <p:cNvPr id="3" name="Sisällön paikkamerkki 2">
            <a:extLst>
              <a:ext uri="{FF2B5EF4-FFF2-40B4-BE49-F238E27FC236}">
                <a16:creationId xmlns:a16="http://schemas.microsoft.com/office/drawing/2014/main" id="{09F1CA4B-E6DE-1D4E-8DAE-334CF78F1F7E}"/>
              </a:ext>
            </a:extLst>
          </p:cNvPr>
          <p:cNvSpPr>
            <a:spLocks noGrp="1"/>
          </p:cNvSpPr>
          <p:nvPr>
            <p:ph sz="quarter" idx="14"/>
          </p:nvPr>
        </p:nvSpPr>
        <p:spPr>
          <a:xfrm>
            <a:off x="8596313" y="1825625"/>
            <a:ext cx="275748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30326594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Vertical Title and Text" userDrawn="1">
  <p:cSld name="Vertical Title and Text">
    <p:spTree>
      <p:nvGrpSpPr>
        <p:cNvPr id="1" name="Shape 146"/>
        <p:cNvGrpSpPr/>
        <p:nvPr/>
      </p:nvGrpSpPr>
      <p:grpSpPr>
        <a:xfrm>
          <a:off x="0" y="0"/>
          <a:ext cx="0" cy="0"/>
          <a:chOff x="0" y="0"/>
          <a:chExt cx="0" cy="0"/>
        </a:xfrm>
      </p:grpSpPr>
      <p:sp>
        <p:nvSpPr>
          <p:cNvPr id="147" name="Google Shape;147;p2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bg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48" name="Google Shape;148;p2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ct val="80000"/>
              <a:buFont typeface="Normaali järjestelmäfontti"/>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5" name="Text Placeholder 2">
            <a:extLst>
              <a:ext uri="{FF2B5EF4-FFF2-40B4-BE49-F238E27FC236}">
                <a16:creationId xmlns:a16="http://schemas.microsoft.com/office/drawing/2014/main" id="{BB92B4AB-250A-B445-8256-3428855D4FF2}"/>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extLst>
      <p:ext uri="{BB962C8B-B14F-4D97-AF65-F5344CB8AC3E}">
        <p14:creationId xmlns:p14="http://schemas.microsoft.com/office/powerpoint/2010/main" val="15619229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matchingName="SECTION_HEADER_1">
  <p:cSld name="1_SECTION_HEADER_1">
    <p:bg>
      <p:bgPr>
        <a:pattFill prst="pct90">
          <a:fgClr>
            <a:schemeClr val="accent6"/>
          </a:fgClr>
          <a:bgClr>
            <a:schemeClr val="bg1"/>
          </a:bgClr>
        </a:pattFill>
        <a:effectLst/>
      </p:bgPr>
    </p:bg>
    <p:spTree>
      <p:nvGrpSpPr>
        <p:cNvPr id="1" name="Shape 152"/>
        <p:cNvGrpSpPr/>
        <p:nvPr/>
      </p:nvGrpSpPr>
      <p:grpSpPr>
        <a:xfrm>
          <a:off x="0" y="0"/>
          <a:ext cx="0" cy="0"/>
          <a:chOff x="0" y="0"/>
          <a:chExt cx="0" cy="0"/>
        </a:xfrm>
      </p:grpSpPr>
      <p:pic>
        <p:nvPicPr>
          <p:cNvPr id="154" name="Google Shape;154;p25" descr="Logo&#10;&#10;Description automatically generated"/>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19188932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2_Title Slide">
    <p:spTree>
      <p:nvGrpSpPr>
        <p:cNvPr id="1" name="Shape 11"/>
        <p:cNvGrpSpPr/>
        <p:nvPr/>
      </p:nvGrpSpPr>
      <p:grpSpPr>
        <a:xfrm>
          <a:off x="0" y="0"/>
          <a:ext cx="0" cy="0"/>
          <a:chOff x="0" y="0"/>
          <a:chExt cx="0" cy="0"/>
        </a:xfrm>
      </p:grpSpPr>
      <p:sp>
        <p:nvSpPr>
          <p:cNvPr id="16" name="Google Shape;16;p2"/>
          <p:cNvSpPr txBox="1">
            <a:spLocks noGrp="1"/>
          </p:cNvSpPr>
          <p:nvPr>
            <p:ph type="subTitle" idx="1"/>
          </p:nvPr>
        </p:nvSpPr>
        <p:spPr>
          <a:xfrm>
            <a:off x="2135188" y="1264204"/>
            <a:ext cx="7777162" cy="4557862"/>
          </a:xfrm>
          <a:prstGeom prst="rect">
            <a:avLst/>
          </a:prstGeom>
          <a:noFill/>
          <a:ln>
            <a:noFill/>
          </a:ln>
        </p:spPr>
        <p:txBody>
          <a:bodyPr spcFirstLastPara="1" wrap="square" lIns="91425" tIns="45700" rIns="91425" bIns="45700" anchor="ctr" anchorCtr="0">
            <a:normAutofit/>
          </a:bodyPr>
          <a:lstStyle>
            <a:lvl1pPr marL="50400" lvl="0" indent="0" algn="ctr">
              <a:lnSpc>
                <a:spcPct val="90000"/>
              </a:lnSpc>
              <a:spcBef>
                <a:spcPts val="1000"/>
              </a:spcBef>
              <a:spcAft>
                <a:spcPts val="0"/>
              </a:spcAft>
              <a:buClr>
                <a:schemeClr val="dk1"/>
              </a:buClr>
              <a:buSzPts val="2400"/>
              <a:buNone/>
              <a:defRPr sz="3200">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dirty="0"/>
          </a:p>
        </p:txBody>
      </p:sp>
      <p:sp>
        <p:nvSpPr>
          <p:cNvPr id="5" name="Text Placeholder 2">
            <a:extLst>
              <a:ext uri="{FF2B5EF4-FFF2-40B4-BE49-F238E27FC236}">
                <a16:creationId xmlns:a16="http://schemas.microsoft.com/office/drawing/2014/main" id="{E140D092-490D-A146-9CB9-4A3014357FB8}"/>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
        <p:nvSpPr>
          <p:cNvPr id="6" name="Google Shape;26;p4">
            <a:extLst>
              <a:ext uri="{FF2B5EF4-FFF2-40B4-BE49-F238E27FC236}">
                <a16:creationId xmlns:a16="http://schemas.microsoft.com/office/drawing/2014/main" id="{1C0D8470-B965-CE4A-B66A-E31EE0571749}"/>
              </a:ext>
            </a:extLst>
          </p:cNvPr>
          <p:cNvSpPr txBox="1">
            <a:spLocks noGrp="1"/>
          </p:cNvSpPr>
          <p:nvPr>
            <p:ph type="title"/>
          </p:nvPr>
        </p:nvSpPr>
        <p:spPr>
          <a:xfrm>
            <a:off x="838200" y="365126"/>
            <a:ext cx="10515600" cy="71100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24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Tree>
    <p:extLst>
      <p:ext uri="{BB962C8B-B14F-4D97-AF65-F5344CB8AC3E}">
        <p14:creationId xmlns:p14="http://schemas.microsoft.com/office/powerpoint/2010/main" val="33739907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spTree>
      <p:nvGrpSpPr>
        <p:cNvPr id="1" name="Shape 17"/>
        <p:cNvGrpSpPr/>
        <p:nvPr/>
      </p:nvGrpSpPr>
      <p:grpSpPr>
        <a:xfrm>
          <a:off x="0" y="0"/>
          <a:ext cx="0" cy="0"/>
          <a:chOff x="0" y="0"/>
          <a:chExt cx="0" cy="0"/>
        </a:xfrm>
      </p:grpSpPr>
      <p:sp>
        <p:nvSpPr>
          <p:cNvPr id="18" name="Google Shape;18;p3"/>
          <p:cNvSpPr txBox="1">
            <a:spLocks noGrp="1"/>
          </p:cNvSpPr>
          <p:nvPr>
            <p:ph type="ctrTitle"/>
          </p:nvPr>
        </p:nvSpPr>
        <p:spPr>
          <a:xfrm>
            <a:off x="1524000" y="1295354"/>
            <a:ext cx="9144000" cy="263551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6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19" name="Google Shape;19;p3"/>
          <p:cNvSpPr txBox="1">
            <a:spLocks noGrp="1"/>
          </p:cNvSpPr>
          <p:nvPr>
            <p:ph type="subTitle" idx="1"/>
          </p:nvPr>
        </p:nvSpPr>
        <p:spPr>
          <a:xfrm>
            <a:off x="1524000" y="3824757"/>
            <a:ext cx="9144000" cy="1607272"/>
          </a:xfrm>
          <a:prstGeom prst="rect">
            <a:avLst/>
          </a:prstGeom>
          <a:noFill/>
          <a:ln>
            <a:noFill/>
          </a:ln>
        </p:spPr>
        <p:txBody>
          <a:bodyPr spcFirstLastPara="1" wrap="square" lIns="91425" tIns="45700" rIns="91425" bIns="45700" anchor="t" anchorCtr="0">
            <a:normAutofit/>
          </a:bodyPr>
          <a:lstStyle>
            <a:lvl1pPr marL="50400" lvl="0" indent="0" algn="ctr">
              <a:lnSpc>
                <a:spcPct val="90000"/>
              </a:lnSpc>
              <a:spcBef>
                <a:spcPts val="1000"/>
              </a:spcBef>
              <a:spcAft>
                <a:spcPts val="0"/>
              </a:spcAft>
              <a:buClr>
                <a:schemeClr val="dk1"/>
              </a:buClr>
              <a:buSzPts val="2400"/>
              <a:buNone/>
              <a:defRPr sz="2400">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dirty="0"/>
          </a:p>
        </p:txBody>
      </p:sp>
      <p:pic>
        <p:nvPicPr>
          <p:cNvPr id="23" name="Google Shape;23;p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578576" y="595849"/>
            <a:ext cx="1034847" cy="1006495"/>
          </a:xfrm>
          <a:prstGeom prst="rect">
            <a:avLst/>
          </a:prstGeom>
          <a:noFill/>
          <a:ln>
            <a:noFill/>
          </a:ln>
        </p:spPr>
      </p:pic>
      <p:sp>
        <p:nvSpPr>
          <p:cNvPr id="7" name="Text Placeholder 2">
            <a:extLst>
              <a:ext uri="{FF2B5EF4-FFF2-40B4-BE49-F238E27FC236}">
                <a16:creationId xmlns:a16="http://schemas.microsoft.com/office/drawing/2014/main" id="{F55B623F-250B-8949-97DA-B1603F513677}"/>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pic>
        <p:nvPicPr>
          <p:cNvPr id="3" name="Kuva 2">
            <a:extLst>
              <a:ext uri="{FF2B5EF4-FFF2-40B4-BE49-F238E27FC236}">
                <a16:creationId xmlns:a16="http://schemas.microsoft.com/office/drawing/2014/main" id="{B13EAAFD-DCFA-238D-A81D-0CC9922A234A}"/>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88765" y="6113721"/>
            <a:ext cx="754182" cy="476325"/>
          </a:xfrm>
          <a:prstGeom prst="rect">
            <a:avLst/>
          </a:prstGeom>
        </p:spPr>
      </p:pic>
    </p:spTree>
    <p:extLst>
      <p:ext uri="{BB962C8B-B14F-4D97-AF65-F5344CB8AC3E}">
        <p14:creationId xmlns:p14="http://schemas.microsoft.com/office/powerpoint/2010/main" val="18407974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spTree>
      <p:nvGrpSpPr>
        <p:cNvPr id="1" name="Shape 17"/>
        <p:cNvGrpSpPr/>
        <p:nvPr/>
      </p:nvGrpSpPr>
      <p:grpSpPr>
        <a:xfrm>
          <a:off x="0" y="0"/>
          <a:ext cx="0" cy="0"/>
          <a:chOff x="0" y="0"/>
          <a:chExt cx="0" cy="0"/>
        </a:xfrm>
      </p:grpSpPr>
      <p:sp>
        <p:nvSpPr>
          <p:cNvPr id="18" name="Google Shape;18;p3"/>
          <p:cNvSpPr txBox="1">
            <a:spLocks noGrp="1"/>
          </p:cNvSpPr>
          <p:nvPr>
            <p:ph type="ctrTitle"/>
          </p:nvPr>
        </p:nvSpPr>
        <p:spPr>
          <a:xfrm>
            <a:off x="1524000" y="1235394"/>
            <a:ext cx="9144000" cy="263551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6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19" name="Google Shape;19;p3"/>
          <p:cNvSpPr txBox="1">
            <a:spLocks noGrp="1"/>
          </p:cNvSpPr>
          <p:nvPr>
            <p:ph type="subTitle" idx="1"/>
          </p:nvPr>
        </p:nvSpPr>
        <p:spPr>
          <a:xfrm>
            <a:off x="1524000" y="3764797"/>
            <a:ext cx="9144000" cy="1607272"/>
          </a:xfrm>
          <a:prstGeom prst="rect">
            <a:avLst/>
          </a:prstGeom>
          <a:noFill/>
          <a:ln>
            <a:noFill/>
          </a:ln>
        </p:spPr>
        <p:txBody>
          <a:bodyPr spcFirstLastPara="1" wrap="square" lIns="91425" tIns="45700" rIns="91425" bIns="45700" anchor="t" anchorCtr="0">
            <a:normAutofit/>
          </a:bodyPr>
          <a:lstStyle>
            <a:lvl1pPr marL="50400" lvl="0" indent="0" algn="ctr">
              <a:lnSpc>
                <a:spcPct val="90000"/>
              </a:lnSpc>
              <a:spcBef>
                <a:spcPts val="1000"/>
              </a:spcBef>
              <a:spcAft>
                <a:spcPts val="0"/>
              </a:spcAft>
              <a:buClr>
                <a:schemeClr val="dk1"/>
              </a:buClr>
              <a:buSzPts val="2400"/>
              <a:buNone/>
              <a:defRPr sz="2400">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dirty="0"/>
          </a:p>
        </p:txBody>
      </p:sp>
      <p:pic>
        <p:nvPicPr>
          <p:cNvPr id="13" name="Google Shape;23;p3">
            <a:extLst>
              <a:ext uri="{FF2B5EF4-FFF2-40B4-BE49-F238E27FC236}">
                <a16:creationId xmlns:a16="http://schemas.microsoft.com/office/drawing/2014/main" id="{22C8AFCF-E086-AC4D-ABD4-95185F528C64}"/>
              </a:ext>
            </a:extLst>
          </p:cNvPr>
          <p:cNvPicPr preferRelativeResize="0"/>
          <p:nvPr userDrawn="1"/>
        </p:nvPicPr>
        <p:blipFill rotWithShape="1">
          <a:blip r:embed="rId2" cstate="email">
            <a:alphaModFix/>
            <a:extLst>
              <a:ext uri="{28A0092B-C50C-407E-A947-70E740481C1C}">
                <a14:useLocalDpi xmlns:a14="http://schemas.microsoft.com/office/drawing/2010/main"/>
              </a:ext>
            </a:extLst>
          </a:blip>
          <a:srcRect/>
          <a:stretch/>
        </p:blipFill>
        <p:spPr>
          <a:xfrm>
            <a:off x="5578576" y="595849"/>
            <a:ext cx="1034847" cy="1006495"/>
          </a:xfrm>
          <a:prstGeom prst="rect">
            <a:avLst/>
          </a:prstGeom>
          <a:noFill/>
          <a:ln>
            <a:noFill/>
          </a:ln>
        </p:spPr>
      </p:pic>
      <p:sp>
        <p:nvSpPr>
          <p:cNvPr id="10" name="Kuvan paikkamerkki 9">
            <a:extLst>
              <a:ext uri="{FF2B5EF4-FFF2-40B4-BE49-F238E27FC236}">
                <a16:creationId xmlns:a16="http://schemas.microsoft.com/office/drawing/2014/main" id="{6120F477-F896-4446-96B2-24FB07F07E73}"/>
              </a:ext>
            </a:extLst>
          </p:cNvPr>
          <p:cNvSpPr>
            <a:spLocks noGrp="1"/>
          </p:cNvSpPr>
          <p:nvPr>
            <p:ph type="pic" sz="quarter" idx="14" hasCustomPrompt="1"/>
          </p:nvPr>
        </p:nvSpPr>
        <p:spPr>
          <a:xfrm>
            <a:off x="575185" y="5922963"/>
            <a:ext cx="1160462" cy="525462"/>
          </a:xfrm>
        </p:spPr>
        <p:txBody>
          <a:bodyPr/>
          <a:lstStyle>
            <a:lvl1pPr marL="50800" indent="0">
              <a:buNone/>
              <a:defRPr/>
            </a:lvl1pPr>
          </a:lstStyle>
          <a:p>
            <a:r>
              <a:rPr lang="fi-FI"/>
              <a:t>Logo</a:t>
            </a:r>
          </a:p>
        </p:txBody>
      </p:sp>
      <p:sp>
        <p:nvSpPr>
          <p:cNvPr id="20" name="Kuvan paikkamerkki 9">
            <a:extLst>
              <a:ext uri="{FF2B5EF4-FFF2-40B4-BE49-F238E27FC236}">
                <a16:creationId xmlns:a16="http://schemas.microsoft.com/office/drawing/2014/main" id="{0356CEA5-46EA-FF48-8E09-1CD3BB44F6C7}"/>
              </a:ext>
            </a:extLst>
          </p:cNvPr>
          <p:cNvSpPr>
            <a:spLocks noGrp="1"/>
          </p:cNvSpPr>
          <p:nvPr>
            <p:ph type="pic" sz="quarter" idx="15" hasCustomPrompt="1"/>
          </p:nvPr>
        </p:nvSpPr>
        <p:spPr>
          <a:xfrm>
            <a:off x="2142277" y="5922963"/>
            <a:ext cx="1160462" cy="525462"/>
          </a:xfrm>
        </p:spPr>
        <p:txBody>
          <a:bodyPr/>
          <a:lstStyle>
            <a:lvl1pPr marL="50800" indent="0">
              <a:buNone/>
              <a:defRPr/>
            </a:lvl1pPr>
          </a:lstStyle>
          <a:p>
            <a:r>
              <a:rPr lang="fi-FI"/>
              <a:t>Logo</a:t>
            </a:r>
          </a:p>
        </p:txBody>
      </p:sp>
      <p:sp>
        <p:nvSpPr>
          <p:cNvPr id="22" name="Kuvan paikkamerkki 9">
            <a:extLst>
              <a:ext uri="{FF2B5EF4-FFF2-40B4-BE49-F238E27FC236}">
                <a16:creationId xmlns:a16="http://schemas.microsoft.com/office/drawing/2014/main" id="{B7DC0C8D-30D6-4344-B910-12F9879E5BCF}"/>
              </a:ext>
            </a:extLst>
          </p:cNvPr>
          <p:cNvSpPr>
            <a:spLocks noGrp="1"/>
          </p:cNvSpPr>
          <p:nvPr>
            <p:ph type="pic" sz="quarter" idx="16" hasCustomPrompt="1"/>
          </p:nvPr>
        </p:nvSpPr>
        <p:spPr>
          <a:xfrm>
            <a:off x="3709369" y="5922963"/>
            <a:ext cx="1160462" cy="525462"/>
          </a:xfrm>
        </p:spPr>
        <p:txBody>
          <a:bodyPr/>
          <a:lstStyle>
            <a:lvl1pPr marL="50800" indent="0">
              <a:buNone/>
              <a:defRPr/>
            </a:lvl1pPr>
          </a:lstStyle>
          <a:p>
            <a:r>
              <a:rPr lang="fi-FI"/>
              <a:t>Logo</a:t>
            </a:r>
          </a:p>
        </p:txBody>
      </p:sp>
      <p:sp>
        <p:nvSpPr>
          <p:cNvPr id="24" name="Kuvan paikkamerkki 9">
            <a:extLst>
              <a:ext uri="{FF2B5EF4-FFF2-40B4-BE49-F238E27FC236}">
                <a16:creationId xmlns:a16="http://schemas.microsoft.com/office/drawing/2014/main" id="{6D788690-82EC-CF46-8553-A6E08EC5CB4C}"/>
              </a:ext>
            </a:extLst>
          </p:cNvPr>
          <p:cNvSpPr>
            <a:spLocks noGrp="1"/>
          </p:cNvSpPr>
          <p:nvPr>
            <p:ph type="pic" sz="quarter" idx="17" hasCustomPrompt="1"/>
          </p:nvPr>
        </p:nvSpPr>
        <p:spPr>
          <a:xfrm>
            <a:off x="5276461" y="5922963"/>
            <a:ext cx="1160462" cy="525462"/>
          </a:xfrm>
        </p:spPr>
        <p:txBody>
          <a:bodyPr/>
          <a:lstStyle>
            <a:lvl1pPr marL="50800" indent="0">
              <a:buNone/>
              <a:defRPr/>
            </a:lvl1pPr>
          </a:lstStyle>
          <a:p>
            <a:r>
              <a:rPr lang="fi-FI"/>
              <a:t>Logo</a:t>
            </a:r>
          </a:p>
        </p:txBody>
      </p:sp>
      <p:sp>
        <p:nvSpPr>
          <p:cNvPr id="25" name="Kuvan paikkamerkki 9">
            <a:extLst>
              <a:ext uri="{FF2B5EF4-FFF2-40B4-BE49-F238E27FC236}">
                <a16:creationId xmlns:a16="http://schemas.microsoft.com/office/drawing/2014/main" id="{E4BE09D1-D148-5F4A-8E63-758AC41B3731}"/>
              </a:ext>
            </a:extLst>
          </p:cNvPr>
          <p:cNvSpPr>
            <a:spLocks noGrp="1"/>
          </p:cNvSpPr>
          <p:nvPr>
            <p:ph type="pic" sz="quarter" idx="18" hasCustomPrompt="1"/>
          </p:nvPr>
        </p:nvSpPr>
        <p:spPr>
          <a:xfrm>
            <a:off x="6843553" y="5922963"/>
            <a:ext cx="1160462" cy="525462"/>
          </a:xfrm>
        </p:spPr>
        <p:txBody>
          <a:bodyPr/>
          <a:lstStyle>
            <a:lvl1pPr marL="50800" indent="0">
              <a:buNone/>
              <a:defRPr/>
            </a:lvl1pPr>
          </a:lstStyle>
          <a:p>
            <a:r>
              <a:rPr lang="fi-FI"/>
              <a:t>Logo</a:t>
            </a:r>
          </a:p>
        </p:txBody>
      </p:sp>
      <p:sp>
        <p:nvSpPr>
          <p:cNvPr id="26" name="Kuvan paikkamerkki 9">
            <a:extLst>
              <a:ext uri="{FF2B5EF4-FFF2-40B4-BE49-F238E27FC236}">
                <a16:creationId xmlns:a16="http://schemas.microsoft.com/office/drawing/2014/main" id="{1ED201F0-77EA-CF4F-B7A5-EE62EAD9DCD9}"/>
              </a:ext>
            </a:extLst>
          </p:cNvPr>
          <p:cNvSpPr>
            <a:spLocks noGrp="1"/>
          </p:cNvSpPr>
          <p:nvPr>
            <p:ph type="pic" sz="quarter" idx="19" hasCustomPrompt="1"/>
          </p:nvPr>
        </p:nvSpPr>
        <p:spPr>
          <a:xfrm>
            <a:off x="8410646" y="5922963"/>
            <a:ext cx="1160462" cy="525462"/>
          </a:xfrm>
        </p:spPr>
        <p:txBody>
          <a:bodyPr/>
          <a:lstStyle>
            <a:lvl1pPr marL="50800" indent="0">
              <a:buNone/>
              <a:defRPr/>
            </a:lvl1pPr>
          </a:lstStyle>
          <a:p>
            <a:r>
              <a:rPr lang="fi-FI"/>
              <a:t>Logo</a:t>
            </a:r>
          </a:p>
        </p:txBody>
      </p:sp>
      <p:pic>
        <p:nvPicPr>
          <p:cNvPr id="2" name="Kuva 1">
            <a:extLst>
              <a:ext uri="{FF2B5EF4-FFF2-40B4-BE49-F238E27FC236}">
                <a16:creationId xmlns:a16="http://schemas.microsoft.com/office/drawing/2014/main" id="{BB1E4BE2-92E1-2893-BD6F-74FD3AD5B27B}"/>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88765" y="6113721"/>
            <a:ext cx="754182" cy="476325"/>
          </a:xfrm>
          <a:prstGeom prst="rect">
            <a:avLst/>
          </a:prstGeom>
        </p:spPr>
      </p:pic>
    </p:spTree>
    <p:extLst>
      <p:ext uri="{BB962C8B-B14F-4D97-AF65-F5344CB8AC3E}">
        <p14:creationId xmlns:p14="http://schemas.microsoft.com/office/powerpoint/2010/main" val="33723019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spTree>
      <p:nvGrpSpPr>
        <p:cNvPr id="1" name="Shape 17"/>
        <p:cNvGrpSpPr/>
        <p:nvPr/>
      </p:nvGrpSpPr>
      <p:grpSpPr>
        <a:xfrm>
          <a:off x="0" y="0"/>
          <a:ext cx="0" cy="0"/>
          <a:chOff x="0" y="0"/>
          <a:chExt cx="0" cy="0"/>
        </a:xfrm>
      </p:grpSpPr>
      <p:sp>
        <p:nvSpPr>
          <p:cNvPr id="18" name="Google Shape;18;p3"/>
          <p:cNvSpPr txBox="1">
            <a:spLocks noGrp="1"/>
          </p:cNvSpPr>
          <p:nvPr>
            <p:ph type="ctrTitle"/>
          </p:nvPr>
        </p:nvSpPr>
        <p:spPr>
          <a:xfrm>
            <a:off x="2040747" y="1507852"/>
            <a:ext cx="8110508" cy="2635508"/>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6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19" name="Google Shape;19;p3"/>
          <p:cNvSpPr txBox="1">
            <a:spLocks noGrp="1"/>
          </p:cNvSpPr>
          <p:nvPr>
            <p:ph type="subTitle" idx="1"/>
          </p:nvPr>
        </p:nvSpPr>
        <p:spPr>
          <a:xfrm>
            <a:off x="2040746" y="4037251"/>
            <a:ext cx="8110507" cy="1607272"/>
          </a:xfrm>
          <a:prstGeom prst="rect">
            <a:avLst/>
          </a:prstGeom>
          <a:noFill/>
          <a:ln>
            <a:noFill/>
          </a:ln>
        </p:spPr>
        <p:txBody>
          <a:bodyPr spcFirstLastPara="1" wrap="square" lIns="91425" tIns="45700" rIns="91425" bIns="45700" anchor="t" anchorCtr="0">
            <a:normAutofit/>
          </a:bodyPr>
          <a:lstStyle>
            <a:lvl1pPr marL="50400" lvl="0" indent="0" algn="ctr">
              <a:lnSpc>
                <a:spcPct val="90000"/>
              </a:lnSpc>
              <a:spcBef>
                <a:spcPts val="1000"/>
              </a:spcBef>
              <a:spcAft>
                <a:spcPts val="0"/>
              </a:spcAft>
              <a:buClr>
                <a:schemeClr val="dk1"/>
              </a:buClr>
              <a:buSzPts val="2400"/>
              <a:buNone/>
              <a:defRPr sz="2400">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dirty="0"/>
          </a:p>
        </p:txBody>
      </p:sp>
      <p:pic>
        <p:nvPicPr>
          <p:cNvPr id="23" name="Google Shape;23;p3"/>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578576" y="595849"/>
            <a:ext cx="1034847" cy="1006495"/>
          </a:xfrm>
          <a:prstGeom prst="rect">
            <a:avLst/>
          </a:prstGeom>
          <a:noFill/>
          <a:ln>
            <a:noFill/>
          </a:ln>
        </p:spPr>
      </p:pic>
      <p:sp>
        <p:nvSpPr>
          <p:cNvPr id="7" name="Text Placeholder 2">
            <a:extLst>
              <a:ext uri="{FF2B5EF4-FFF2-40B4-BE49-F238E27FC236}">
                <a16:creationId xmlns:a16="http://schemas.microsoft.com/office/drawing/2014/main" id="{F55B623F-250B-8949-97DA-B1603F513677}"/>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pic>
        <p:nvPicPr>
          <p:cNvPr id="2" name="Kuva 1">
            <a:extLst>
              <a:ext uri="{FF2B5EF4-FFF2-40B4-BE49-F238E27FC236}">
                <a16:creationId xmlns:a16="http://schemas.microsoft.com/office/drawing/2014/main" id="{40FA2EE3-4839-3C79-EC49-E5535AE51281}"/>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88765" y="6113721"/>
            <a:ext cx="754182" cy="476325"/>
          </a:xfrm>
          <a:prstGeom prst="rect">
            <a:avLst/>
          </a:prstGeom>
        </p:spPr>
      </p:pic>
    </p:spTree>
    <p:extLst>
      <p:ext uri="{BB962C8B-B14F-4D97-AF65-F5344CB8AC3E}">
        <p14:creationId xmlns:p14="http://schemas.microsoft.com/office/powerpoint/2010/main" val="2481860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matchingName="Title Slide" userDrawn="1">
  <p:cSld name="2_Title Slide">
    <p:bg>
      <p:bgPr>
        <a:solidFill>
          <a:srgbClr val="F9F2E6"/>
        </a:solidFill>
        <a:effectLst/>
      </p:bgPr>
    </p:bg>
    <p:spTree>
      <p:nvGrpSpPr>
        <p:cNvPr id="1" name="Shape 155"/>
        <p:cNvGrpSpPr/>
        <p:nvPr/>
      </p:nvGrpSpPr>
      <p:grpSpPr>
        <a:xfrm>
          <a:off x="0" y="0"/>
          <a:ext cx="0" cy="0"/>
          <a:chOff x="0" y="0"/>
          <a:chExt cx="0" cy="0"/>
        </a:xfrm>
      </p:grpSpPr>
      <p:sp>
        <p:nvSpPr>
          <p:cNvPr id="156" name="Google Shape;156;p26"/>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L="50800" marR="0" lvl="0" indent="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Montserrat"/>
                <a:ea typeface="Montserrat"/>
                <a:cs typeface="Montserrat"/>
                <a:sym typeface="Montserra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Montserrat"/>
                <a:ea typeface="Montserrat"/>
                <a:cs typeface="Montserrat"/>
                <a:sym typeface="Montserra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r>
              <a:rPr lang="en-US"/>
              <a:t>Click icon to add picture</a:t>
            </a:r>
            <a:endParaRPr/>
          </a:p>
        </p:txBody>
      </p:sp>
      <p:sp>
        <p:nvSpPr>
          <p:cNvPr id="160" name="Google Shape;160;p26"/>
          <p:cNvSpPr txBox="1">
            <a:spLocks noGrp="1"/>
          </p:cNvSpPr>
          <p:nvPr>
            <p:ph type="ctrTitle"/>
          </p:nvPr>
        </p:nvSpPr>
        <p:spPr>
          <a:xfrm>
            <a:off x="838199" y="690342"/>
            <a:ext cx="10679607" cy="3118604"/>
          </a:xfrm>
          <a:prstGeom prst="rect">
            <a:avLst/>
          </a:prstGeom>
          <a:noFill/>
          <a:ln>
            <a:noFill/>
          </a:ln>
          <a:effectLst>
            <a:outerShdw blurRad="50800" dist="50800" dir="5400000" algn="ctr" rotWithShape="0">
              <a:schemeClr val="dk1">
                <a:alpha val="24313"/>
              </a:schemeClr>
            </a:outerShdw>
          </a:effectLst>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8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61" name="Google Shape;161;p26"/>
          <p:cNvSpPr txBox="1">
            <a:spLocks noGrp="1"/>
          </p:cNvSpPr>
          <p:nvPr>
            <p:ph type="subTitle" idx="1"/>
          </p:nvPr>
        </p:nvSpPr>
        <p:spPr>
          <a:xfrm>
            <a:off x="838199" y="3857436"/>
            <a:ext cx="10679607" cy="1607272"/>
          </a:xfrm>
          <a:prstGeom prst="rect">
            <a:avLst/>
          </a:prstGeom>
          <a:noFill/>
          <a:ln>
            <a:noFill/>
          </a:ln>
        </p:spPr>
        <p:txBody>
          <a:bodyPr spcFirstLastPara="1" wrap="square" lIns="91425" tIns="45700" rIns="91425" bIns="45700" anchor="t" anchorCtr="0">
            <a:normAutofit/>
          </a:bodyPr>
          <a:lstStyle>
            <a:lvl1pPr marL="50400" lvl="0" indent="0" algn="ctr">
              <a:lnSpc>
                <a:spcPct val="90000"/>
              </a:lnSpc>
              <a:spcBef>
                <a:spcPts val="1000"/>
              </a:spcBef>
              <a:spcAft>
                <a:spcPts val="0"/>
              </a:spcAft>
              <a:buClr>
                <a:schemeClr val="dk1"/>
              </a:buClr>
              <a:buSzPts val="2400"/>
              <a:buNone/>
              <a:defRPr sz="3200">
                <a:solidFill>
                  <a:schemeClr val="lt1"/>
                </a:solidFill>
                <a:effectLst>
                  <a:outerShdw blurRad="50800" dist="50800" dir="5400000" algn="ctr" rotWithShape="0">
                    <a:schemeClr val="tx1">
                      <a:alpha val="25000"/>
                    </a:schemeClr>
                  </a:outerShdw>
                </a:effectLst>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dirty="0"/>
          </a:p>
        </p:txBody>
      </p:sp>
      <p:sp>
        <p:nvSpPr>
          <p:cNvPr id="6" name="Text Placeholder 2">
            <a:extLst>
              <a:ext uri="{FF2B5EF4-FFF2-40B4-BE49-F238E27FC236}">
                <a16:creationId xmlns:a16="http://schemas.microsoft.com/office/drawing/2014/main" id="{6017FD93-28D8-4247-817A-FFAE36513C96}"/>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solidFill>
                  <a:schemeClr val="bg1"/>
                </a:solidFill>
                <a:effectLst>
                  <a:outerShdw blurRad="50800" dist="50800" dir="5400000" algn="ctr" rotWithShape="0">
                    <a:schemeClr val="tx1">
                      <a:alpha val="25000"/>
                    </a:schemeClr>
                  </a:outerShdw>
                </a:effectLst>
              </a:defRPr>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extLst>
      <p:ext uri="{BB962C8B-B14F-4D97-AF65-F5344CB8AC3E}">
        <p14:creationId xmlns:p14="http://schemas.microsoft.com/office/powerpoint/2010/main" val="30441721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Title Slide" userDrawn="1">
  <p:cSld name="1_Title Slide">
    <p:bg>
      <p:bgPr>
        <a:solidFill>
          <a:srgbClr val="F9F2E6"/>
        </a:solidFill>
        <a:effectLst/>
      </p:bgPr>
    </p:bg>
    <p:spTree>
      <p:nvGrpSpPr>
        <p:cNvPr id="1" name="Shape 162"/>
        <p:cNvGrpSpPr/>
        <p:nvPr/>
      </p:nvGrpSpPr>
      <p:grpSpPr>
        <a:xfrm>
          <a:off x="0" y="0"/>
          <a:ext cx="0" cy="0"/>
          <a:chOff x="0" y="0"/>
          <a:chExt cx="0" cy="0"/>
        </a:xfrm>
      </p:grpSpPr>
      <p:sp>
        <p:nvSpPr>
          <p:cNvPr id="163" name="Google Shape;163;p27"/>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L="50800" marR="0" lvl="0" indent="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Montserrat"/>
                <a:ea typeface="Montserrat"/>
                <a:cs typeface="Montserrat"/>
                <a:sym typeface="Montserra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Montserrat"/>
                <a:ea typeface="Montserrat"/>
                <a:cs typeface="Montserrat"/>
                <a:sym typeface="Montserra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r>
              <a:rPr lang="en-US"/>
              <a:t>Click icon to add picture</a:t>
            </a:r>
            <a:endParaRPr/>
          </a:p>
        </p:txBody>
      </p:sp>
      <p:sp>
        <p:nvSpPr>
          <p:cNvPr id="167" name="Google Shape;167;p27"/>
          <p:cNvSpPr txBox="1">
            <a:spLocks noGrp="1"/>
          </p:cNvSpPr>
          <p:nvPr>
            <p:ph type="ctrTitle"/>
          </p:nvPr>
        </p:nvSpPr>
        <p:spPr>
          <a:xfrm>
            <a:off x="838199" y="690342"/>
            <a:ext cx="10679607" cy="3118604"/>
          </a:xfrm>
          <a:prstGeom prst="rect">
            <a:avLst/>
          </a:prstGeom>
          <a:noFill/>
          <a:ln>
            <a:noFill/>
          </a:ln>
          <a:effectLst>
            <a:outerShdw blurRad="50800" dist="50800" dir="5400000" algn="ctr" rotWithShape="0">
              <a:schemeClr val="dk1">
                <a:alpha val="24313"/>
              </a:schemeClr>
            </a:outerShdw>
          </a:effectLst>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8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68" name="Google Shape;168;p27"/>
          <p:cNvSpPr txBox="1">
            <a:spLocks noGrp="1"/>
          </p:cNvSpPr>
          <p:nvPr>
            <p:ph type="subTitle" idx="1"/>
          </p:nvPr>
        </p:nvSpPr>
        <p:spPr>
          <a:xfrm>
            <a:off x="838199" y="3857436"/>
            <a:ext cx="10679607" cy="1607272"/>
          </a:xfrm>
          <a:prstGeom prst="rect">
            <a:avLst/>
          </a:prstGeom>
          <a:noFill/>
          <a:ln>
            <a:noFill/>
          </a:ln>
        </p:spPr>
        <p:txBody>
          <a:bodyPr spcFirstLastPara="1" wrap="square" lIns="91425" tIns="45700" rIns="91425" bIns="45700" anchor="t" anchorCtr="0">
            <a:normAutofit/>
          </a:bodyPr>
          <a:lstStyle>
            <a:lvl1pPr marL="50400" lvl="0" indent="0" algn="ctr">
              <a:lnSpc>
                <a:spcPct val="90000"/>
              </a:lnSpc>
              <a:spcBef>
                <a:spcPts val="1000"/>
              </a:spcBef>
              <a:spcAft>
                <a:spcPts val="0"/>
              </a:spcAft>
              <a:buClr>
                <a:schemeClr val="dk1"/>
              </a:buClr>
              <a:buSzPts val="2400"/>
              <a:buNone/>
              <a:defRPr sz="3200">
                <a:solidFill>
                  <a:schemeClr val="lt1"/>
                </a:solidFill>
                <a:effectLst>
                  <a:outerShdw blurRad="50800" dist="50800" dir="5400000" algn="ctr" rotWithShape="0">
                    <a:schemeClr val="tx1">
                      <a:alpha val="25000"/>
                    </a:schemeClr>
                  </a:outerShdw>
                </a:effectLst>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dirty="0"/>
          </a:p>
        </p:txBody>
      </p:sp>
      <p:pic>
        <p:nvPicPr>
          <p:cNvPr id="170" name="Google Shape;170;p2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578576" y="595849"/>
            <a:ext cx="1034847" cy="1006494"/>
          </a:xfrm>
          <a:prstGeom prst="rect">
            <a:avLst/>
          </a:prstGeom>
          <a:noFill/>
          <a:ln>
            <a:noFill/>
          </a:ln>
        </p:spPr>
      </p:pic>
      <p:sp>
        <p:nvSpPr>
          <p:cNvPr id="8" name="Text Placeholder 2">
            <a:extLst>
              <a:ext uri="{FF2B5EF4-FFF2-40B4-BE49-F238E27FC236}">
                <a16:creationId xmlns:a16="http://schemas.microsoft.com/office/drawing/2014/main" id="{D6CD46BF-FD85-9E4E-963F-6BA92EC136D0}"/>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solidFill>
                  <a:schemeClr val="bg1"/>
                </a:solidFill>
                <a:effectLst>
                  <a:outerShdw blurRad="50800" dist="50800" dir="5400000" algn="ctr" rotWithShape="0">
                    <a:schemeClr val="tx1">
                      <a:alpha val="25000"/>
                    </a:schemeClr>
                  </a:outerShdw>
                </a:effectLst>
              </a:defRPr>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pic>
        <p:nvPicPr>
          <p:cNvPr id="2" name="Kuva 1">
            <a:extLst>
              <a:ext uri="{FF2B5EF4-FFF2-40B4-BE49-F238E27FC236}">
                <a16:creationId xmlns:a16="http://schemas.microsoft.com/office/drawing/2014/main" id="{75459356-BE95-D701-1340-9DAF331C3FC5}"/>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88765" y="6113721"/>
            <a:ext cx="754182" cy="476325"/>
          </a:xfrm>
          <a:prstGeom prst="rect">
            <a:avLst/>
          </a:prstGeom>
        </p:spPr>
      </p:pic>
    </p:spTree>
    <p:extLst>
      <p:ext uri="{BB962C8B-B14F-4D97-AF65-F5344CB8AC3E}">
        <p14:creationId xmlns:p14="http://schemas.microsoft.com/office/powerpoint/2010/main" val="31443942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2_Title Slide">
    <p:bg>
      <p:bgPr>
        <a:solidFill>
          <a:schemeClr val="bg2">
            <a:lumMod val="40000"/>
            <a:lumOff val="60000"/>
          </a:schemeClr>
        </a:solidFill>
        <a:effectLst/>
      </p:bgPr>
    </p:bg>
    <p:spTree>
      <p:nvGrpSpPr>
        <p:cNvPr id="1" name="Shape 155"/>
        <p:cNvGrpSpPr/>
        <p:nvPr/>
      </p:nvGrpSpPr>
      <p:grpSpPr>
        <a:xfrm>
          <a:off x="0" y="0"/>
          <a:ext cx="0" cy="0"/>
          <a:chOff x="0" y="0"/>
          <a:chExt cx="0" cy="0"/>
        </a:xfrm>
      </p:grpSpPr>
      <p:sp>
        <p:nvSpPr>
          <p:cNvPr id="156" name="Google Shape;156;p26"/>
          <p:cNvSpPr>
            <a:spLocks noGrp="1"/>
          </p:cNvSpPr>
          <p:nvPr>
            <p:ph type="pic" idx="2"/>
          </p:nvPr>
        </p:nvSpPr>
        <p:spPr>
          <a:xfrm>
            <a:off x="0" y="0"/>
            <a:ext cx="12192000" cy="685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Montserrat"/>
                <a:ea typeface="Montserrat"/>
                <a:cs typeface="Montserrat"/>
                <a:sym typeface="Montserrat"/>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Montserrat"/>
                <a:ea typeface="Montserrat"/>
                <a:cs typeface="Montserrat"/>
                <a:sym typeface="Montserrat"/>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Montserrat"/>
                <a:ea typeface="Montserrat"/>
                <a:cs typeface="Montserrat"/>
                <a:sym typeface="Montserrat"/>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r>
              <a:rPr lang="en-US"/>
              <a:t>Click icon to add picture</a:t>
            </a:r>
            <a:endParaRPr/>
          </a:p>
        </p:txBody>
      </p:sp>
      <p:sp>
        <p:nvSpPr>
          <p:cNvPr id="9" name="Text Placeholder 2">
            <a:extLst>
              <a:ext uri="{FF2B5EF4-FFF2-40B4-BE49-F238E27FC236}">
                <a16:creationId xmlns:a16="http://schemas.microsoft.com/office/drawing/2014/main" id="{A5CC695E-D216-4F77-BD37-201EE26DA5F7}"/>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solidFill>
                  <a:schemeClr val="bg1"/>
                </a:solidFill>
                <a:effectLst>
                  <a:outerShdw blurRad="50800" dist="50800" dir="5400000" algn="ctr" rotWithShape="0">
                    <a:schemeClr val="tx1">
                      <a:alpha val="25000"/>
                    </a:schemeClr>
                  </a:outerShdw>
                </a:effectLst>
              </a:defRPr>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
        <p:nvSpPr>
          <p:cNvPr id="6" name="Google Shape;197;p31">
            <a:extLst>
              <a:ext uri="{FF2B5EF4-FFF2-40B4-BE49-F238E27FC236}">
                <a16:creationId xmlns:a16="http://schemas.microsoft.com/office/drawing/2014/main" id="{D7A7DF12-25C7-4A1C-896B-E5B30E5ABDE6}"/>
              </a:ext>
            </a:extLst>
          </p:cNvPr>
          <p:cNvSpPr txBox="1">
            <a:spLocks noGrp="1"/>
          </p:cNvSpPr>
          <p:nvPr>
            <p:ph type="title"/>
          </p:nvPr>
        </p:nvSpPr>
        <p:spPr>
          <a:xfrm>
            <a:off x="415600" y="700818"/>
            <a:ext cx="11360700" cy="551680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SzPts val="4800"/>
              <a:buNone/>
              <a:defRPr sz="6600">
                <a:solidFill>
                  <a:schemeClr val="lt1"/>
                </a:solidFill>
                <a:effectLst>
                  <a:outerShdw blurRad="50800" dist="50800" dir="5400000" algn="ctr" rotWithShape="0">
                    <a:schemeClr val="tx1">
                      <a:alpha val="25000"/>
                    </a:schemeClr>
                  </a:outerShdw>
                </a:effectLst>
              </a:defRPr>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r>
              <a:rPr lang="en-US"/>
              <a:t>Click to edit Master title style</a:t>
            </a:r>
            <a:endParaRPr dirty="0"/>
          </a:p>
        </p:txBody>
      </p:sp>
    </p:spTree>
    <p:extLst>
      <p:ext uri="{BB962C8B-B14F-4D97-AF65-F5344CB8AC3E}">
        <p14:creationId xmlns:p14="http://schemas.microsoft.com/office/powerpoint/2010/main" val="13650715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matchingName="SECTION_HEADER_1" preserve="1" userDrawn="1">
  <p:cSld name="1_SECTION_HEADER_1">
    <p:bg>
      <p:bgPr>
        <a:solidFill>
          <a:schemeClr val="dk2"/>
        </a:solidFill>
        <a:effectLst/>
      </p:bgPr>
    </p:bg>
    <p:spTree>
      <p:nvGrpSpPr>
        <p:cNvPr id="1" name="Shape 196"/>
        <p:cNvGrpSpPr/>
        <p:nvPr/>
      </p:nvGrpSpPr>
      <p:grpSpPr>
        <a:xfrm>
          <a:off x="0" y="0"/>
          <a:ext cx="0" cy="0"/>
          <a:chOff x="0" y="0"/>
          <a:chExt cx="0" cy="0"/>
        </a:xfrm>
      </p:grpSpPr>
      <p:sp>
        <p:nvSpPr>
          <p:cNvPr id="197" name="Google Shape;197;p31"/>
          <p:cNvSpPr txBox="1">
            <a:spLocks noGrp="1"/>
          </p:cNvSpPr>
          <p:nvPr>
            <p:ph type="title"/>
          </p:nvPr>
        </p:nvSpPr>
        <p:spPr>
          <a:xfrm>
            <a:off x="415600" y="700819"/>
            <a:ext cx="11360700" cy="327402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4800"/>
              <a:buNone/>
              <a:defRPr sz="6600">
                <a:solidFill>
                  <a:schemeClr val="lt1"/>
                </a:solidFill>
              </a:defRPr>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r>
              <a:rPr lang="en-US"/>
              <a:t>Click to edit Master title style</a:t>
            </a:r>
            <a:endParaRPr dirty="0"/>
          </a:p>
        </p:txBody>
      </p:sp>
      <p:sp>
        <p:nvSpPr>
          <p:cNvPr id="3" name="Text Placeholder 2">
            <a:extLst>
              <a:ext uri="{FF2B5EF4-FFF2-40B4-BE49-F238E27FC236}">
                <a16:creationId xmlns:a16="http://schemas.microsoft.com/office/drawing/2014/main" id="{3B925FA8-6B17-41CC-AE2A-31041C168730}"/>
              </a:ext>
            </a:extLst>
          </p:cNvPr>
          <p:cNvSpPr>
            <a:spLocks noGrp="1"/>
          </p:cNvSpPr>
          <p:nvPr>
            <p:ph type="body" sz="quarter" idx="13"/>
          </p:nvPr>
        </p:nvSpPr>
        <p:spPr>
          <a:xfrm>
            <a:off x="415925" y="3975100"/>
            <a:ext cx="11360150" cy="1871663"/>
          </a:xfrm>
        </p:spPr>
        <p:txBody>
          <a:bodyPr/>
          <a:lstStyle>
            <a:lvl1pPr marL="50400" indent="0" algn="ctr">
              <a:spcBef>
                <a:spcPts val="0"/>
              </a:spcBef>
              <a:buNone/>
              <a:defRPr>
                <a:solidFill>
                  <a:schemeClr val="bg1"/>
                </a:solidFill>
                <a:latin typeface="+mj-lt"/>
              </a:defRPr>
            </a:lvl1pPr>
            <a:lvl2pPr marL="533400" indent="0" algn="ctr">
              <a:buNone/>
              <a:defRPr>
                <a:solidFill>
                  <a:schemeClr val="bg1"/>
                </a:solidFill>
                <a:latin typeface="+mj-lt"/>
              </a:defRPr>
            </a:lvl2pPr>
            <a:lvl3pPr marL="1016000" indent="0" algn="ctr">
              <a:buNone/>
              <a:defRPr>
                <a:solidFill>
                  <a:schemeClr val="bg1"/>
                </a:solidFill>
                <a:latin typeface="+mj-lt"/>
              </a:defRPr>
            </a:lvl3pPr>
            <a:lvl4pPr marL="1485900" indent="0" algn="ctr">
              <a:buNone/>
              <a:defRPr>
                <a:solidFill>
                  <a:schemeClr val="bg1"/>
                </a:solidFill>
                <a:latin typeface="+mj-lt"/>
              </a:defRPr>
            </a:lvl4pPr>
            <a:lvl5pPr marL="1943100" indent="0" algn="ctr">
              <a:buNone/>
              <a:defRPr>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a:extLst>
              <a:ext uri="{FF2B5EF4-FFF2-40B4-BE49-F238E27FC236}">
                <a16:creationId xmlns:a16="http://schemas.microsoft.com/office/drawing/2014/main" id="{EF77F90A-8D8D-FC4C-91F8-2C95B5417188}"/>
              </a:ext>
            </a:extLst>
          </p:cNvPr>
          <p:cNvSpPr>
            <a:spLocks noGrp="1"/>
          </p:cNvSpPr>
          <p:nvPr>
            <p:ph type="body" sz="quarter" idx="14" hasCustomPrompt="1"/>
          </p:nvPr>
        </p:nvSpPr>
        <p:spPr>
          <a:xfrm>
            <a:off x="195220" y="6356350"/>
            <a:ext cx="11125767" cy="365125"/>
          </a:xfrm>
        </p:spPr>
        <p:txBody>
          <a:bodyPr anchor="b" anchorCtr="0">
            <a:noAutofit/>
          </a:bodyPr>
          <a:lstStyle>
            <a:lvl1pPr marL="0" indent="0">
              <a:spcBef>
                <a:spcPts val="0"/>
              </a:spcBef>
              <a:spcAft>
                <a:spcPts val="300"/>
              </a:spcAft>
              <a:buNone/>
              <a:defRPr sz="1400">
                <a:solidFill>
                  <a:schemeClr val="bg1"/>
                </a:solidFill>
              </a:defRPr>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extLst>
      <p:ext uri="{BB962C8B-B14F-4D97-AF65-F5344CB8AC3E}">
        <p14:creationId xmlns:p14="http://schemas.microsoft.com/office/powerpoint/2010/main" val="2292144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41" name="Google Shape;41;p6"/>
          <p:cNvSpPr txBox="1">
            <a:spLocks noGrp="1"/>
          </p:cNvSpPr>
          <p:nvPr>
            <p:ph type="body" idx="1"/>
          </p:nvPr>
        </p:nvSpPr>
        <p:spPr>
          <a:xfrm>
            <a:off x="4622800" y="1825625"/>
            <a:ext cx="6731000" cy="4351338"/>
          </a:xfrm>
          <a:prstGeom prst="rect">
            <a:avLst/>
          </a:prstGeom>
          <a:noFill/>
          <a:ln>
            <a:noFill/>
          </a:ln>
        </p:spPr>
        <p:txBody>
          <a:bodyPr spcFirstLastPara="1" wrap="square" lIns="91425" tIns="45700" rIns="91425" bIns="45700" numCol="1" anchor="t" anchorCtr="0">
            <a:noAutofit/>
          </a:bodyPr>
          <a:lstStyle>
            <a:lvl1pPr marL="285750" lvl="0" indent="-285750" algn="l">
              <a:lnSpc>
                <a:spcPct val="100000"/>
              </a:lnSpc>
              <a:spcBef>
                <a:spcPts val="1000"/>
              </a:spcBef>
              <a:spcAft>
                <a:spcPts val="0"/>
              </a:spcAft>
              <a:buClr>
                <a:schemeClr val="dk1"/>
              </a:buClr>
              <a:buSzPct val="80000"/>
              <a:buFont typeface="Normaali järjestelmäfontti"/>
              <a:buChar char="»"/>
              <a:defRPr sz="1800"/>
            </a:lvl1pPr>
            <a:lvl2pPr marL="914400" lvl="1" indent="-342900" algn="l">
              <a:lnSpc>
                <a:spcPct val="100000"/>
              </a:lnSpc>
              <a:spcBef>
                <a:spcPts val="500"/>
              </a:spcBef>
              <a:spcAft>
                <a:spcPts val="0"/>
              </a:spcAft>
              <a:buClr>
                <a:schemeClr val="dk1"/>
              </a:buClr>
              <a:buSzPts val="1800"/>
              <a:buChar char="•"/>
              <a:defRPr sz="1600"/>
            </a:lvl2pPr>
            <a:lvl3pPr marL="1371600" lvl="2" indent="-342900" algn="l">
              <a:lnSpc>
                <a:spcPct val="100000"/>
              </a:lnSpc>
              <a:spcBef>
                <a:spcPts val="500"/>
              </a:spcBef>
              <a:spcAft>
                <a:spcPts val="0"/>
              </a:spcAft>
              <a:buClr>
                <a:schemeClr val="dk1"/>
              </a:buClr>
              <a:buSzPts val="1800"/>
              <a:buChar char="•"/>
              <a:defRPr sz="1600"/>
            </a:lvl3pPr>
            <a:lvl4pPr marL="1828800" lvl="3" indent="-342900" algn="l">
              <a:lnSpc>
                <a:spcPct val="90000"/>
              </a:lnSpc>
              <a:spcBef>
                <a:spcPts val="500"/>
              </a:spcBef>
              <a:spcAft>
                <a:spcPts val="0"/>
              </a:spcAft>
              <a:buClr>
                <a:schemeClr val="dk1"/>
              </a:buClr>
              <a:buSzPts val="1800"/>
              <a:buChar char="•"/>
              <a:defRPr sz="1600"/>
            </a:lvl4pPr>
            <a:lvl5pPr marL="2286000" lvl="4" indent="-342900" algn="l">
              <a:lnSpc>
                <a:spcPct val="90000"/>
              </a:lnSpc>
              <a:spcBef>
                <a:spcPts val="500"/>
              </a:spcBef>
              <a:spcAft>
                <a:spcPts val="0"/>
              </a:spcAft>
              <a:buClr>
                <a:schemeClr val="dk1"/>
              </a:buClr>
              <a:buSzPts val="1800"/>
              <a:buChar char="•"/>
              <a:defRPr sz="1600"/>
            </a:lvl5pPr>
            <a:lvl6pPr marL="2743200" lvl="5" indent="-342900" algn="l">
              <a:lnSpc>
                <a:spcPct val="90000"/>
              </a:lnSpc>
              <a:spcBef>
                <a:spcPts val="500"/>
              </a:spcBef>
              <a:spcAft>
                <a:spcPts val="0"/>
              </a:spcAft>
              <a:buClr>
                <a:schemeClr val="dk1"/>
              </a:buClr>
              <a:buSzPts val="1800"/>
              <a:buChar char="•"/>
              <a:defRPr sz="1600"/>
            </a:lvl6pPr>
            <a:lvl7pPr marL="3200400" lvl="6" indent="-342900" algn="l">
              <a:lnSpc>
                <a:spcPct val="90000"/>
              </a:lnSpc>
              <a:spcBef>
                <a:spcPts val="500"/>
              </a:spcBef>
              <a:spcAft>
                <a:spcPts val="0"/>
              </a:spcAft>
              <a:buClr>
                <a:schemeClr val="dk1"/>
              </a:buClr>
              <a:buSzPts val="1800"/>
              <a:buChar char="•"/>
              <a:defRPr sz="1600"/>
            </a:lvl7pPr>
            <a:lvl8pPr marL="3657600" lvl="7" indent="-342900" algn="l">
              <a:lnSpc>
                <a:spcPct val="90000"/>
              </a:lnSpc>
              <a:spcBef>
                <a:spcPts val="500"/>
              </a:spcBef>
              <a:spcAft>
                <a:spcPts val="0"/>
              </a:spcAft>
              <a:buClr>
                <a:schemeClr val="dk1"/>
              </a:buClr>
              <a:buSzPts val="1800"/>
              <a:buChar char="•"/>
              <a:defRPr sz="1600"/>
            </a:lvl8pPr>
            <a:lvl9pPr marL="4114800" lvl="8" indent="-342900" algn="l">
              <a:lnSpc>
                <a:spcPct val="90000"/>
              </a:lnSpc>
              <a:spcBef>
                <a:spcPts val="500"/>
              </a:spcBef>
              <a:spcAft>
                <a:spcPts val="0"/>
              </a:spcAft>
              <a:buClr>
                <a:schemeClr val="dk1"/>
              </a:buClr>
              <a:buSzPts val="1800"/>
              <a:buChar char="•"/>
              <a:defRPr sz="1600"/>
            </a:lvl9pPr>
          </a:lstStyle>
          <a:p>
            <a:pPr lvl="0"/>
            <a:r>
              <a:rPr lang="en-US"/>
              <a:t>Click to edit Master text styles</a:t>
            </a:r>
          </a:p>
        </p:txBody>
      </p:sp>
      <p:sp>
        <p:nvSpPr>
          <p:cNvPr id="6" name="Text Placeholder 2">
            <a:extLst>
              <a:ext uri="{FF2B5EF4-FFF2-40B4-BE49-F238E27FC236}">
                <a16:creationId xmlns:a16="http://schemas.microsoft.com/office/drawing/2014/main" id="{AFB01BAC-DD15-114F-ADC2-9BC9D9A97057}"/>
              </a:ext>
            </a:extLst>
          </p:cNvPr>
          <p:cNvSpPr>
            <a:spLocks noGrp="1"/>
          </p:cNvSpPr>
          <p:nvPr>
            <p:ph type="body" sz="quarter" idx="13" hasCustomPrompt="1"/>
          </p:nvPr>
        </p:nvSpPr>
        <p:spPr>
          <a:xfrm>
            <a:off x="4622799" y="6356350"/>
            <a:ext cx="669818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
        <p:nvSpPr>
          <p:cNvPr id="3" name="Sisällön paikkamerkki 2">
            <a:extLst>
              <a:ext uri="{FF2B5EF4-FFF2-40B4-BE49-F238E27FC236}">
                <a16:creationId xmlns:a16="http://schemas.microsoft.com/office/drawing/2014/main" id="{09F1CA4B-E6DE-1D4E-8DAE-334CF78F1F7E}"/>
              </a:ext>
            </a:extLst>
          </p:cNvPr>
          <p:cNvSpPr>
            <a:spLocks noGrp="1"/>
          </p:cNvSpPr>
          <p:nvPr>
            <p:ph sz="quarter" idx="14"/>
          </p:nvPr>
        </p:nvSpPr>
        <p:spPr>
          <a:xfrm>
            <a:off x="0" y="1825624"/>
            <a:ext cx="4475480" cy="5032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25362786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matchingName="SECTION_HEADER_1" preserve="1" userDrawn="1">
  <p:cSld name="1_SECTION_HEADER_1">
    <p:bg>
      <p:bgPr>
        <a:solidFill>
          <a:schemeClr val="dk2"/>
        </a:solidFill>
        <a:effectLst/>
      </p:bgPr>
    </p:bg>
    <p:spTree>
      <p:nvGrpSpPr>
        <p:cNvPr id="1" name="Shape 196"/>
        <p:cNvGrpSpPr/>
        <p:nvPr/>
      </p:nvGrpSpPr>
      <p:grpSpPr>
        <a:xfrm>
          <a:off x="0" y="0"/>
          <a:ext cx="0" cy="0"/>
          <a:chOff x="0" y="0"/>
          <a:chExt cx="0" cy="0"/>
        </a:xfrm>
      </p:grpSpPr>
      <p:sp>
        <p:nvSpPr>
          <p:cNvPr id="197" name="Google Shape;197;p31"/>
          <p:cNvSpPr txBox="1">
            <a:spLocks noGrp="1"/>
          </p:cNvSpPr>
          <p:nvPr>
            <p:ph type="title" hasCustomPrompt="1"/>
          </p:nvPr>
        </p:nvSpPr>
        <p:spPr>
          <a:xfrm>
            <a:off x="415600" y="700819"/>
            <a:ext cx="11360700" cy="327402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4800"/>
              <a:buNone/>
              <a:defRPr sz="6600">
                <a:solidFill>
                  <a:schemeClr val="lt1"/>
                </a:solidFill>
              </a:defRPr>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r>
              <a:rPr lang="fi-FI" dirty="0"/>
              <a:t>Oli ilo!</a:t>
            </a:r>
            <a:endParaRPr dirty="0"/>
          </a:p>
        </p:txBody>
      </p:sp>
      <p:sp>
        <p:nvSpPr>
          <p:cNvPr id="3" name="Text Placeholder 2">
            <a:extLst>
              <a:ext uri="{FF2B5EF4-FFF2-40B4-BE49-F238E27FC236}">
                <a16:creationId xmlns:a16="http://schemas.microsoft.com/office/drawing/2014/main" id="{3B925FA8-6B17-41CC-AE2A-31041C168730}"/>
              </a:ext>
            </a:extLst>
          </p:cNvPr>
          <p:cNvSpPr>
            <a:spLocks noGrp="1"/>
          </p:cNvSpPr>
          <p:nvPr>
            <p:ph type="body" sz="quarter" idx="13"/>
          </p:nvPr>
        </p:nvSpPr>
        <p:spPr>
          <a:xfrm>
            <a:off x="415925" y="3975100"/>
            <a:ext cx="11360150" cy="1871663"/>
          </a:xfrm>
        </p:spPr>
        <p:txBody>
          <a:bodyPr/>
          <a:lstStyle>
            <a:lvl1pPr marL="50400" indent="0" algn="ctr">
              <a:spcBef>
                <a:spcPts val="0"/>
              </a:spcBef>
              <a:buNone/>
              <a:defRPr>
                <a:solidFill>
                  <a:schemeClr val="bg1"/>
                </a:solidFill>
                <a:latin typeface="+mj-lt"/>
              </a:defRPr>
            </a:lvl1pPr>
            <a:lvl2pPr marL="533400" indent="0" algn="ctr">
              <a:buNone/>
              <a:defRPr>
                <a:solidFill>
                  <a:schemeClr val="bg1"/>
                </a:solidFill>
                <a:latin typeface="+mj-lt"/>
              </a:defRPr>
            </a:lvl2pPr>
            <a:lvl3pPr marL="1016000" indent="0" algn="ctr">
              <a:buNone/>
              <a:defRPr>
                <a:solidFill>
                  <a:schemeClr val="bg1"/>
                </a:solidFill>
                <a:latin typeface="+mj-lt"/>
              </a:defRPr>
            </a:lvl3pPr>
            <a:lvl4pPr marL="1485900" indent="0" algn="ctr">
              <a:buNone/>
              <a:defRPr>
                <a:solidFill>
                  <a:schemeClr val="bg1"/>
                </a:solidFill>
                <a:latin typeface="+mj-lt"/>
              </a:defRPr>
            </a:lvl4pPr>
            <a:lvl5pPr marL="1943100" indent="0" algn="ctr">
              <a:buNone/>
              <a:defRPr>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21" name="Ryhmä 20">
            <a:extLst>
              <a:ext uri="{FF2B5EF4-FFF2-40B4-BE49-F238E27FC236}">
                <a16:creationId xmlns:a16="http://schemas.microsoft.com/office/drawing/2014/main" id="{88B33235-BB7A-8748-8C5B-D120A38BAF88}"/>
              </a:ext>
            </a:extLst>
          </p:cNvPr>
          <p:cNvGrpSpPr/>
          <p:nvPr userDrawn="1"/>
        </p:nvGrpSpPr>
        <p:grpSpPr>
          <a:xfrm>
            <a:off x="595062" y="5727258"/>
            <a:ext cx="10234805" cy="700819"/>
            <a:chOff x="215768" y="6015530"/>
            <a:chExt cx="10234805" cy="700819"/>
          </a:xfrm>
        </p:grpSpPr>
        <p:grpSp>
          <p:nvGrpSpPr>
            <p:cNvPr id="20" name="Ryhmä 19">
              <a:extLst>
                <a:ext uri="{FF2B5EF4-FFF2-40B4-BE49-F238E27FC236}">
                  <a16:creationId xmlns:a16="http://schemas.microsoft.com/office/drawing/2014/main" id="{8AAC5465-7C1D-A540-A3BC-579AE7451B86}"/>
                </a:ext>
              </a:extLst>
            </p:cNvPr>
            <p:cNvGrpSpPr/>
            <p:nvPr userDrawn="1"/>
          </p:nvGrpSpPr>
          <p:grpSpPr>
            <a:xfrm>
              <a:off x="215768" y="6015530"/>
              <a:ext cx="1220312" cy="700819"/>
              <a:chOff x="215768" y="6015530"/>
              <a:chExt cx="1220312" cy="700819"/>
            </a:xfrm>
          </p:grpSpPr>
          <p:pic>
            <p:nvPicPr>
              <p:cNvPr id="6" name="Kuva 5">
                <a:extLst>
                  <a:ext uri="{FF2B5EF4-FFF2-40B4-BE49-F238E27FC236}">
                    <a16:creationId xmlns:a16="http://schemas.microsoft.com/office/drawing/2014/main" id="{336F933C-897E-3848-A6D3-B49AB84FB74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5768" y="6015530"/>
                <a:ext cx="399664" cy="700819"/>
              </a:xfrm>
              <a:prstGeom prst="rect">
                <a:avLst/>
              </a:prstGeom>
            </p:spPr>
          </p:pic>
          <p:sp>
            <p:nvSpPr>
              <p:cNvPr id="4" name="Tekstiruutu 3">
                <a:extLst>
                  <a:ext uri="{FF2B5EF4-FFF2-40B4-BE49-F238E27FC236}">
                    <a16:creationId xmlns:a16="http://schemas.microsoft.com/office/drawing/2014/main" id="{F1FBD071-4A85-7949-B318-3A7C4DA6DB76}"/>
                  </a:ext>
                </a:extLst>
              </p:cNvPr>
              <p:cNvSpPr txBox="1"/>
              <p:nvPr userDrawn="1"/>
            </p:nvSpPr>
            <p:spPr>
              <a:xfrm>
                <a:off x="615432" y="6356349"/>
                <a:ext cx="820648" cy="360000"/>
              </a:xfrm>
              <a:prstGeom prst="rect">
                <a:avLst/>
              </a:prstGeom>
              <a:noFill/>
            </p:spPr>
            <p:txBody>
              <a:bodyPr wrap="square" rtlCol="0" anchor="b" anchorCtr="0">
                <a:noAutofit/>
              </a:bodyPr>
              <a:lstStyle/>
              <a:p>
                <a:pPr algn="l"/>
                <a:r>
                  <a:rPr lang="fi-FI" b="1" dirty="0">
                    <a:solidFill>
                      <a:schemeClr val="bg1"/>
                    </a:solidFill>
                    <a:latin typeface="+mn-lt"/>
                  </a:rPr>
                  <a:t>mdi.fi</a:t>
                </a:r>
              </a:p>
            </p:txBody>
          </p:sp>
        </p:grpSp>
        <p:grpSp>
          <p:nvGrpSpPr>
            <p:cNvPr id="19" name="Ryhmä 18">
              <a:extLst>
                <a:ext uri="{FF2B5EF4-FFF2-40B4-BE49-F238E27FC236}">
                  <a16:creationId xmlns:a16="http://schemas.microsoft.com/office/drawing/2014/main" id="{3ABCB75F-C2C9-D84E-B4CD-CE254E93E83B}"/>
                </a:ext>
              </a:extLst>
            </p:cNvPr>
            <p:cNvGrpSpPr/>
            <p:nvPr userDrawn="1"/>
          </p:nvGrpSpPr>
          <p:grpSpPr>
            <a:xfrm>
              <a:off x="1685601" y="6356349"/>
              <a:ext cx="2800229" cy="360000"/>
              <a:chOff x="1611140" y="6356349"/>
              <a:chExt cx="2800229" cy="360000"/>
            </a:xfrm>
          </p:grpSpPr>
          <p:sp>
            <p:nvSpPr>
              <p:cNvPr id="11" name="Tekstiruutu 10">
                <a:extLst>
                  <a:ext uri="{FF2B5EF4-FFF2-40B4-BE49-F238E27FC236}">
                    <a16:creationId xmlns:a16="http://schemas.microsoft.com/office/drawing/2014/main" id="{A0264F27-EF98-BF4E-88B2-752B7854CE7A}"/>
                  </a:ext>
                </a:extLst>
              </p:cNvPr>
              <p:cNvSpPr txBox="1"/>
              <p:nvPr userDrawn="1"/>
            </p:nvSpPr>
            <p:spPr>
              <a:xfrm>
                <a:off x="2847127" y="6356349"/>
                <a:ext cx="1564242" cy="360000"/>
              </a:xfrm>
              <a:prstGeom prst="rect">
                <a:avLst/>
              </a:prstGeom>
              <a:noFill/>
            </p:spPr>
            <p:txBody>
              <a:bodyPr wrap="square" rtlCol="0" anchor="b" anchorCtr="0">
                <a:noAutofit/>
              </a:bodyPr>
              <a:lstStyle/>
              <a:p>
                <a:pPr algn="l"/>
                <a:r>
                  <a:rPr lang="fi-FI" b="1" dirty="0">
                    <a:solidFill>
                      <a:schemeClr val="bg1"/>
                    </a:solidFill>
                    <a:latin typeface="+mn-lt"/>
                  </a:rPr>
                  <a:t>@MDIfriends</a:t>
                </a:r>
              </a:p>
            </p:txBody>
          </p:sp>
          <p:grpSp>
            <p:nvGrpSpPr>
              <p:cNvPr id="13" name="Ryhmä 12">
                <a:extLst>
                  <a:ext uri="{FF2B5EF4-FFF2-40B4-BE49-F238E27FC236}">
                    <a16:creationId xmlns:a16="http://schemas.microsoft.com/office/drawing/2014/main" id="{2372EECE-CE5B-034B-BF85-BA8DEC6BCC1E}"/>
                  </a:ext>
                </a:extLst>
              </p:cNvPr>
              <p:cNvGrpSpPr/>
              <p:nvPr userDrawn="1"/>
            </p:nvGrpSpPr>
            <p:grpSpPr>
              <a:xfrm>
                <a:off x="1611140" y="6398877"/>
                <a:ext cx="1174184" cy="288968"/>
                <a:chOff x="1473979" y="6398877"/>
                <a:chExt cx="1174184" cy="288968"/>
              </a:xfrm>
            </p:grpSpPr>
            <p:pic>
              <p:nvPicPr>
                <p:cNvPr id="12" name="Kuva 11">
                  <a:extLst>
                    <a:ext uri="{FF2B5EF4-FFF2-40B4-BE49-F238E27FC236}">
                      <a16:creationId xmlns:a16="http://schemas.microsoft.com/office/drawing/2014/main" id="{102ADCF1-74C5-644A-82BF-E4DE016F14D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73979" y="6398877"/>
                  <a:ext cx="355499" cy="288968"/>
                </a:xfrm>
                <a:prstGeom prst="rect">
                  <a:avLst/>
                </a:prstGeom>
              </p:spPr>
            </p:pic>
            <p:pic>
              <p:nvPicPr>
                <p:cNvPr id="14" name="Kuva 13">
                  <a:extLst>
                    <a:ext uri="{FF2B5EF4-FFF2-40B4-BE49-F238E27FC236}">
                      <a16:creationId xmlns:a16="http://schemas.microsoft.com/office/drawing/2014/main" id="{89803638-03AD-BD4F-8BE9-8AF32F649C1B}"/>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2359195" y="6398877"/>
                  <a:ext cx="288968" cy="288968"/>
                </a:xfrm>
                <a:prstGeom prst="rect">
                  <a:avLst/>
                </a:prstGeom>
              </p:spPr>
            </p:pic>
            <p:pic>
              <p:nvPicPr>
                <p:cNvPr id="15" name="Kuva 14">
                  <a:extLst>
                    <a:ext uri="{FF2B5EF4-FFF2-40B4-BE49-F238E27FC236}">
                      <a16:creationId xmlns:a16="http://schemas.microsoft.com/office/drawing/2014/main" id="{023C2B09-3ECA-4C47-8645-B2B4325A70E2}"/>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937368" y="6398877"/>
                  <a:ext cx="288968" cy="288968"/>
                </a:xfrm>
                <a:prstGeom prst="rect">
                  <a:avLst/>
                </a:prstGeom>
              </p:spPr>
            </p:pic>
          </p:grpSp>
        </p:grpSp>
        <p:grpSp>
          <p:nvGrpSpPr>
            <p:cNvPr id="18" name="Ryhmä 17">
              <a:extLst>
                <a:ext uri="{FF2B5EF4-FFF2-40B4-BE49-F238E27FC236}">
                  <a16:creationId xmlns:a16="http://schemas.microsoft.com/office/drawing/2014/main" id="{931E2A29-EDF6-FF48-9FAB-8D346D1A6159}"/>
                </a:ext>
              </a:extLst>
            </p:cNvPr>
            <p:cNvGrpSpPr/>
            <p:nvPr userDrawn="1"/>
          </p:nvGrpSpPr>
          <p:grpSpPr>
            <a:xfrm>
              <a:off x="4673334" y="6356349"/>
              <a:ext cx="5777239" cy="360000"/>
              <a:chOff x="4466000" y="6356349"/>
              <a:chExt cx="5777239" cy="360000"/>
            </a:xfrm>
          </p:grpSpPr>
          <p:pic>
            <p:nvPicPr>
              <p:cNvPr id="16" name="Kuva 15">
                <a:extLst>
                  <a:ext uri="{FF2B5EF4-FFF2-40B4-BE49-F238E27FC236}">
                    <a16:creationId xmlns:a16="http://schemas.microsoft.com/office/drawing/2014/main" id="{8A712381-1A5D-2B48-B407-B0630F8D2C23}"/>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4466000" y="6398877"/>
                <a:ext cx="288968" cy="288968"/>
              </a:xfrm>
              <a:prstGeom prst="rect">
                <a:avLst/>
              </a:prstGeom>
            </p:spPr>
          </p:pic>
          <p:sp>
            <p:nvSpPr>
              <p:cNvPr id="17" name="Tekstiruutu 16">
                <a:extLst>
                  <a:ext uri="{FF2B5EF4-FFF2-40B4-BE49-F238E27FC236}">
                    <a16:creationId xmlns:a16="http://schemas.microsoft.com/office/drawing/2014/main" id="{9E7E0EC3-5910-894E-A776-ECAB2B9D97D0}"/>
                  </a:ext>
                </a:extLst>
              </p:cNvPr>
              <p:cNvSpPr txBox="1"/>
              <p:nvPr userDrawn="1"/>
            </p:nvSpPr>
            <p:spPr>
              <a:xfrm>
                <a:off x="4754968" y="6356349"/>
                <a:ext cx="5488271" cy="360000"/>
              </a:xfrm>
              <a:prstGeom prst="rect">
                <a:avLst/>
              </a:prstGeom>
              <a:noFill/>
            </p:spPr>
            <p:txBody>
              <a:bodyPr wrap="square" rtlCol="0" anchor="b" anchorCtr="0">
                <a:noAutofit/>
              </a:bodyPr>
              <a:lstStyle/>
              <a:p>
                <a:pPr algn="l"/>
                <a:r>
                  <a:rPr lang="fi-FI" b="1" dirty="0">
                    <a:solidFill>
                      <a:schemeClr val="bg1"/>
                    </a:solidFill>
                    <a:latin typeface="+mn-lt"/>
                  </a:rPr>
                  <a:t>Aluekehittämisen konsulttitoimisto MDI</a:t>
                </a:r>
              </a:p>
            </p:txBody>
          </p:sp>
        </p:grpSp>
      </p:grpSp>
      <p:pic>
        <p:nvPicPr>
          <p:cNvPr id="2" name="Kuva 1">
            <a:extLst>
              <a:ext uri="{FF2B5EF4-FFF2-40B4-BE49-F238E27FC236}">
                <a16:creationId xmlns:a16="http://schemas.microsoft.com/office/drawing/2014/main" id="{CDAD942A-8FBB-DB9D-1BE9-7BDE249274F0}"/>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539304" y="4927039"/>
            <a:ext cx="1036380" cy="1741764"/>
          </a:xfrm>
          <a:prstGeom prst="rect">
            <a:avLst/>
          </a:prstGeom>
        </p:spPr>
      </p:pic>
    </p:spTree>
    <p:extLst>
      <p:ext uri="{BB962C8B-B14F-4D97-AF65-F5344CB8AC3E}">
        <p14:creationId xmlns:p14="http://schemas.microsoft.com/office/powerpoint/2010/main" val="1946064313"/>
      </p:ext>
    </p:extLst>
  </p:cSld>
  <p:clrMapOvr>
    <a:masterClrMapping/>
  </p:clrMapOvr>
  <p:extLst>
    <p:ext uri="{DCECCB84-F9BA-43D5-87BE-67443E8EF086}">
      <p15:sldGuideLst xmlns:p15="http://schemas.microsoft.com/office/powerpoint/2012/main">
        <p15:guide id="1" orient="horz" pos="3997">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SECTION_HEADER_1" preserve="1" userDrawn="1">
  <p:cSld name="1_SECTION_HEADER_1">
    <p:bg>
      <p:bgPr>
        <a:solidFill>
          <a:schemeClr val="dk2"/>
        </a:solidFill>
        <a:effectLst/>
      </p:bgPr>
    </p:bg>
    <p:spTree>
      <p:nvGrpSpPr>
        <p:cNvPr id="1" name="Shape 196"/>
        <p:cNvGrpSpPr/>
        <p:nvPr/>
      </p:nvGrpSpPr>
      <p:grpSpPr>
        <a:xfrm>
          <a:off x="0" y="0"/>
          <a:ext cx="0" cy="0"/>
          <a:chOff x="0" y="0"/>
          <a:chExt cx="0" cy="0"/>
        </a:xfrm>
      </p:grpSpPr>
      <p:sp>
        <p:nvSpPr>
          <p:cNvPr id="197" name="Google Shape;197;p31"/>
          <p:cNvSpPr txBox="1">
            <a:spLocks noGrp="1"/>
          </p:cNvSpPr>
          <p:nvPr>
            <p:ph type="title" hasCustomPrompt="1"/>
          </p:nvPr>
        </p:nvSpPr>
        <p:spPr>
          <a:xfrm>
            <a:off x="415600" y="692150"/>
            <a:ext cx="11360700" cy="244087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4800"/>
              <a:buNone/>
              <a:defRPr sz="6600">
                <a:solidFill>
                  <a:schemeClr val="lt1"/>
                </a:solidFill>
              </a:defRPr>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r>
              <a:rPr lang="fi-FI" dirty="0"/>
              <a:t>Oli ilo!</a:t>
            </a:r>
            <a:endParaRPr dirty="0"/>
          </a:p>
        </p:txBody>
      </p:sp>
      <p:sp>
        <p:nvSpPr>
          <p:cNvPr id="3" name="Text Placeholder 2">
            <a:extLst>
              <a:ext uri="{FF2B5EF4-FFF2-40B4-BE49-F238E27FC236}">
                <a16:creationId xmlns:a16="http://schemas.microsoft.com/office/drawing/2014/main" id="{3B925FA8-6B17-41CC-AE2A-31041C168730}"/>
              </a:ext>
            </a:extLst>
          </p:cNvPr>
          <p:cNvSpPr>
            <a:spLocks noGrp="1"/>
          </p:cNvSpPr>
          <p:nvPr>
            <p:ph type="body" sz="quarter" idx="13"/>
          </p:nvPr>
        </p:nvSpPr>
        <p:spPr>
          <a:xfrm>
            <a:off x="415925" y="3133280"/>
            <a:ext cx="11360150" cy="2509351"/>
          </a:xfrm>
        </p:spPr>
        <p:txBody>
          <a:bodyPr/>
          <a:lstStyle>
            <a:lvl1pPr marL="50400" indent="0" algn="ctr">
              <a:spcBef>
                <a:spcPts val="0"/>
              </a:spcBef>
              <a:buNone/>
              <a:defRPr>
                <a:solidFill>
                  <a:schemeClr val="bg1"/>
                </a:solidFill>
                <a:latin typeface="+mj-lt"/>
              </a:defRPr>
            </a:lvl1pPr>
            <a:lvl2pPr marL="533400" indent="0" algn="ctr">
              <a:buNone/>
              <a:defRPr>
                <a:solidFill>
                  <a:schemeClr val="bg1"/>
                </a:solidFill>
                <a:latin typeface="+mj-lt"/>
              </a:defRPr>
            </a:lvl2pPr>
            <a:lvl3pPr marL="1016000" indent="0" algn="ctr">
              <a:buNone/>
              <a:defRPr>
                <a:solidFill>
                  <a:schemeClr val="bg1"/>
                </a:solidFill>
                <a:latin typeface="+mj-lt"/>
              </a:defRPr>
            </a:lvl3pPr>
            <a:lvl4pPr marL="1485900" indent="0" algn="ctr">
              <a:buNone/>
              <a:defRPr>
                <a:solidFill>
                  <a:schemeClr val="bg1"/>
                </a:solidFill>
                <a:latin typeface="+mj-lt"/>
              </a:defRPr>
            </a:lvl4pPr>
            <a:lvl5pPr marL="1943100" indent="0" algn="ctr">
              <a:buNone/>
              <a:defRPr>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21" name="Ryhmä 20">
            <a:extLst>
              <a:ext uri="{FF2B5EF4-FFF2-40B4-BE49-F238E27FC236}">
                <a16:creationId xmlns:a16="http://schemas.microsoft.com/office/drawing/2014/main" id="{88B33235-BB7A-8748-8C5B-D120A38BAF88}"/>
              </a:ext>
            </a:extLst>
          </p:cNvPr>
          <p:cNvGrpSpPr/>
          <p:nvPr userDrawn="1"/>
        </p:nvGrpSpPr>
        <p:grpSpPr>
          <a:xfrm>
            <a:off x="595062" y="5727258"/>
            <a:ext cx="10234805" cy="700819"/>
            <a:chOff x="215768" y="6015530"/>
            <a:chExt cx="10234805" cy="700819"/>
          </a:xfrm>
        </p:grpSpPr>
        <p:grpSp>
          <p:nvGrpSpPr>
            <p:cNvPr id="20" name="Ryhmä 19">
              <a:extLst>
                <a:ext uri="{FF2B5EF4-FFF2-40B4-BE49-F238E27FC236}">
                  <a16:creationId xmlns:a16="http://schemas.microsoft.com/office/drawing/2014/main" id="{8AAC5465-7C1D-A540-A3BC-579AE7451B86}"/>
                </a:ext>
              </a:extLst>
            </p:cNvPr>
            <p:cNvGrpSpPr/>
            <p:nvPr userDrawn="1"/>
          </p:nvGrpSpPr>
          <p:grpSpPr>
            <a:xfrm>
              <a:off x="215768" y="6015530"/>
              <a:ext cx="1220312" cy="700819"/>
              <a:chOff x="215768" y="6015530"/>
              <a:chExt cx="1220312" cy="700819"/>
            </a:xfrm>
          </p:grpSpPr>
          <p:pic>
            <p:nvPicPr>
              <p:cNvPr id="6" name="Kuva 5">
                <a:extLst>
                  <a:ext uri="{FF2B5EF4-FFF2-40B4-BE49-F238E27FC236}">
                    <a16:creationId xmlns:a16="http://schemas.microsoft.com/office/drawing/2014/main" id="{336F933C-897E-3848-A6D3-B49AB84FB74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5768" y="6015530"/>
                <a:ext cx="399664" cy="700819"/>
              </a:xfrm>
              <a:prstGeom prst="rect">
                <a:avLst/>
              </a:prstGeom>
            </p:spPr>
          </p:pic>
          <p:sp>
            <p:nvSpPr>
              <p:cNvPr id="4" name="Tekstiruutu 3">
                <a:extLst>
                  <a:ext uri="{FF2B5EF4-FFF2-40B4-BE49-F238E27FC236}">
                    <a16:creationId xmlns:a16="http://schemas.microsoft.com/office/drawing/2014/main" id="{F1FBD071-4A85-7949-B318-3A7C4DA6DB76}"/>
                  </a:ext>
                </a:extLst>
              </p:cNvPr>
              <p:cNvSpPr txBox="1"/>
              <p:nvPr userDrawn="1"/>
            </p:nvSpPr>
            <p:spPr>
              <a:xfrm>
                <a:off x="615432" y="6356349"/>
                <a:ext cx="820648" cy="360000"/>
              </a:xfrm>
              <a:prstGeom prst="rect">
                <a:avLst/>
              </a:prstGeom>
              <a:noFill/>
            </p:spPr>
            <p:txBody>
              <a:bodyPr wrap="square" rtlCol="0" anchor="b" anchorCtr="0">
                <a:noAutofit/>
              </a:bodyPr>
              <a:lstStyle/>
              <a:p>
                <a:pPr algn="l"/>
                <a:r>
                  <a:rPr lang="fi-FI" b="1" dirty="0">
                    <a:solidFill>
                      <a:schemeClr val="bg1"/>
                    </a:solidFill>
                    <a:latin typeface="+mn-lt"/>
                  </a:rPr>
                  <a:t>mdi.fi</a:t>
                </a:r>
              </a:p>
            </p:txBody>
          </p:sp>
        </p:grpSp>
        <p:grpSp>
          <p:nvGrpSpPr>
            <p:cNvPr id="19" name="Ryhmä 18">
              <a:extLst>
                <a:ext uri="{FF2B5EF4-FFF2-40B4-BE49-F238E27FC236}">
                  <a16:creationId xmlns:a16="http://schemas.microsoft.com/office/drawing/2014/main" id="{3ABCB75F-C2C9-D84E-B4CD-CE254E93E83B}"/>
                </a:ext>
              </a:extLst>
            </p:cNvPr>
            <p:cNvGrpSpPr/>
            <p:nvPr userDrawn="1"/>
          </p:nvGrpSpPr>
          <p:grpSpPr>
            <a:xfrm>
              <a:off x="1685601" y="6356349"/>
              <a:ext cx="2800229" cy="360000"/>
              <a:chOff x="1611140" y="6356349"/>
              <a:chExt cx="2800229" cy="360000"/>
            </a:xfrm>
          </p:grpSpPr>
          <p:sp>
            <p:nvSpPr>
              <p:cNvPr id="11" name="Tekstiruutu 10">
                <a:extLst>
                  <a:ext uri="{FF2B5EF4-FFF2-40B4-BE49-F238E27FC236}">
                    <a16:creationId xmlns:a16="http://schemas.microsoft.com/office/drawing/2014/main" id="{A0264F27-EF98-BF4E-88B2-752B7854CE7A}"/>
                  </a:ext>
                </a:extLst>
              </p:cNvPr>
              <p:cNvSpPr txBox="1"/>
              <p:nvPr userDrawn="1"/>
            </p:nvSpPr>
            <p:spPr>
              <a:xfrm>
                <a:off x="2847127" y="6356349"/>
                <a:ext cx="1564242" cy="360000"/>
              </a:xfrm>
              <a:prstGeom prst="rect">
                <a:avLst/>
              </a:prstGeom>
              <a:noFill/>
            </p:spPr>
            <p:txBody>
              <a:bodyPr wrap="square" rtlCol="0" anchor="b" anchorCtr="0">
                <a:noAutofit/>
              </a:bodyPr>
              <a:lstStyle/>
              <a:p>
                <a:pPr algn="l"/>
                <a:r>
                  <a:rPr lang="fi-FI" b="1" dirty="0">
                    <a:solidFill>
                      <a:schemeClr val="bg1"/>
                    </a:solidFill>
                    <a:latin typeface="+mn-lt"/>
                  </a:rPr>
                  <a:t>@MDIfriends</a:t>
                </a:r>
              </a:p>
            </p:txBody>
          </p:sp>
          <p:grpSp>
            <p:nvGrpSpPr>
              <p:cNvPr id="13" name="Ryhmä 12">
                <a:extLst>
                  <a:ext uri="{FF2B5EF4-FFF2-40B4-BE49-F238E27FC236}">
                    <a16:creationId xmlns:a16="http://schemas.microsoft.com/office/drawing/2014/main" id="{2372EECE-CE5B-034B-BF85-BA8DEC6BCC1E}"/>
                  </a:ext>
                </a:extLst>
              </p:cNvPr>
              <p:cNvGrpSpPr/>
              <p:nvPr userDrawn="1"/>
            </p:nvGrpSpPr>
            <p:grpSpPr>
              <a:xfrm>
                <a:off x="1611140" y="6398877"/>
                <a:ext cx="1174184" cy="288968"/>
                <a:chOff x="1473979" y="6398877"/>
                <a:chExt cx="1174184" cy="288968"/>
              </a:xfrm>
            </p:grpSpPr>
            <p:pic>
              <p:nvPicPr>
                <p:cNvPr id="12" name="Kuva 11">
                  <a:extLst>
                    <a:ext uri="{FF2B5EF4-FFF2-40B4-BE49-F238E27FC236}">
                      <a16:creationId xmlns:a16="http://schemas.microsoft.com/office/drawing/2014/main" id="{102ADCF1-74C5-644A-82BF-E4DE016F14D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73979" y="6398877"/>
                  <a:ext cx="355499" cy="288968"/>
                </a:xfrm>
                <a:prstGeom prst="rect">
                  <a:avLst/>
                </a:prstGeom>
              </p:spPr>
            </p:pic>
            <p:pic>
              <p:nvPicPr>
                <p:cNvPr id="14" name="Kuva 13">
                  <a:extLst>
                    <a:ext uri="{FF2B5EF4-FFF2-40B4-BE49-F238E27FC236}">
                      <a16:creationId xmlns:a16="http://schemas.microsoft.com/office/drawing/2014/main" id="{89803638-03AD-BD4F-8BE9-8AF32F649C1B}"/>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2359195" y="6398877"/>
                  <a:ext cx="288968" cy="288968"/>
                </a:xfrm>
                <a:prstGeom prst="rect">
                  <a:avLst/>
                </a:prstGeom>
              </p:spPr>
            </p:pic>
            <p:pic>
              <p:nvPicPr>
                <p:cNvPr id="15" name="Kuva 14">
                  <a:extLst>
                    <a:ext uri="{FF2B5EF4-FFF2-40B4-BE49-F238E27FC236}">
                      <a16:creationId xmlns:a16="http://schemas.microsoft.com/office/drawing/2014/main" id="{023C2B09-3ECA-4C47-8645-B2B4325A70E2}"/>
                    </a:ext>
                  </a:extLst>
                </p:cNvPr>
                <p:cNvPicPr>
                  <a:picLocks noChangeAspect="1"/>
                </p:cNvPicPr>
                <p:nvPr userDrawn="1"/>
              </p:nvPicPr>
              <p:blipFill>
                <a:blip r:embed="rId5" cstate="email">
                  <a:extLst>
                    <a:ext uri="{28A0092B-C50C-407E-A947-70E740481C1C}">
                      <a14:useLocalDpi xmlns:a14="http://schemas.microsoft.com/office/drawing/2010/main"/>
                    </a:ext>
                  </a:extLst>
                </a:blip>
                <a:srcRect/>
                <a:stretch/>
              </p:blipFill>
              <p:spPr>
                <a:xfrm>
                  <a:off x="1937368" y="6398877"/>
                  <a:ext cx="288968" cy="288968"/>
                </a:xfrm>
                <a:prstGeom prst="rect">
                  <a:avLst/>
                </a:prstGeom>
              </p:spPr>
            </p:pic>
          </p:grpSp>
        </p:grpSp>
        <p:grpSp>
          <p:nvGrpSpPr>
            <p:cNvPr id="18" name="Ryhmä 17">
              <a:extLst>
                <a:ext uri="{FF2B5EF4-FFF2-40B4-BE49-F238E27FC236}">
                  <a16:creationId xmlns:a16="http://schemas.microsoft.com/office/drawing/2014/main" id="{931E2A29-EDF6-FF48-9FAB-8D346D1A6159}"/>
                </a:ext>
              </a:extLst>
            </p:cNvPr>
            <p:cNvGrpSpPr/>
            <p:nvPr userDrawn="1"/>
          </p:nvGrpSpPr>
          <p:grpSpPr>
            <a:xfrm>
              <a:off x="4673334" y="6356349"/>
              <a:ext cx="5777239" cy="360000"/>
              <a:chOff x="4466000" y="6356349"/>
              <a:chExt cx="5777239" cy="360000"/>
            </a:xfrm>
          </p:grpSpPr>
          <p:pic>
            <p:nvPicPr>
              <p:cNvPr id="16" name="Kuva 15">
                <a:extLst>
                  <a:ext uri="{FF2B5EF4-FFF2-40B4-BE49-F238E27FC236}">
                    <a16:creationId xmlns:a16="http://schemas.microsoft.com/office/drawing/2014/main" id="{8A712381-1A5D-2B48-B407-B0630F8D2C23}"/>
                  </a:ext>
                </a:extLst>
              </p:cNvPr>
              <p:cNvPicPr>
                <a:picLocks noChangeAspect="1"/>
              </p:cNvPicPr>
              <p:nvPr userDrawn="1"/>
            </p:nvPicPr>
            <p:blipFill>
              <a:blip r:embed="rId6" cstate="email">
                <a:extLst>
                  <a:ext uri="{28A0092B-C50C-407E-A947-70E740481C1C}">
                    <a14:useLocalDpi xmlns:a14="http://schemas.microsoft.com/office/drawing/2010/main"/>
                  </a:ext>
                </a:extLst>
              </a:blip>
              <a:srcRect/>
              <a:stretch/>
            </p:blipFill>
            <p:spPr>
              <a:xfrm>
                <a:off x="4466000" y="6398877"/>
                <a:ext cx="288968" cy="288968"/>
              </a:xfrm>
              <a:prstGeom prst="rect">
                <a:avLst/>
              </a:prstGeom>
            </p:spPr>
          </p:pic>
          <p:sp>
            <p:nvSpPr>
              <p:cNvPr id="17" name="Tekstiruutu 16">
                <a:extLst>
                  <a:ext uri="{FF2B5EF4-FFF2-40B4-BE49-F238E27FC236}">
                    <a16:creationId xmlns:a16="http://schemas.microsoft.com/office/drawing/2014/main" id="{9E7E0EC3-5910-894E-A776-ECAB2B9D97D0}"/>
                  </a:ext>
                </a:extLst>
              </p:cNvPr>
              <p:cNvSpPr txBox="1"/>
              <p:nvPr userDrawn="1"/>
            </p:nvSpPr>
            <p:spPr>
              <a:xfrm>
                <a:off x="4754968" y="6356349"/>
                <a:ext cx="5488271" cy="360000"/>
              </a:xfrm>
              <a:prstGeom prst="rect">
                <a:avLst/>
              </a:prstGeom>
              <a:noFill/>
            </p:spPr>
            <p:txBody>
              <a:bodyPr wrap="square" rtlCol="0" anchor="b" anchorCtr="0">
                <a:noAutofit/>
              </a:bodyPr>
              <a:lstStyle/>
              <a:p>
                <a:pPr algn="l"/>
                <a:r>
                  <a:rPr lang="fi-FI" b="1" dirty="0">
                    <a:solidFill>
                      <a:schemeClr val="bg1"/>
                    </a:solidFill>
                    <a:latin typeface="+mn-lt"/>
                  </a:rPr>
                  <a:t>Aluekehittämisen konsulttitoimisto MDI</a:t>
                </a:r>
              </a:p>
            </p:txBody>
          </p:sp>
        </p:grpSp>
      </p:grpSp>
      <p:pic>
        <p:nvPicPr>
          <p:cNvPr id="2" name="Kuva 1">
            <a:extLst>
              <a:ext uri="{FF2B5EF4-FFF2-40B4-BE49-F238E27FC236}">
                <a16:creationId xmlns:a16="http://schemas.microsoft.com/office/drawing/2014/main" id="{DF8BC38E-D910-F53E-77EF-70B3DDC767BB}"/>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539304" y="4927039"/>
            <a:ext cx="1036380" cy="1741764"/>
          </a:xfrm>
          <a:prstGeom prst="rect">
            <a:avLst/>
          </a:prstGeom>
        </p:spPr>
      </p:pic>
    </p:spTree>
    <p:extLst>
      <p:ext uri="{BB962C8B-B14F-4D97-AF65-F5344CB8AC3E}">
        <p14:creationId xmlns:p14="http://schemas.microsoft.com/office/powerpoint/2010/main" val="2693928696"/>
      </p:ext>
    </p:extLst>
  </p:cSld>
  <p:clrMapOvr>
    <a:masterClrMapping/>
  </p:clrMapOvr>
  <p:extLst>
    <p:ext uri="{DCECCB84-F9BA-43D5-87BE-67443E8EF086}">
      <p15:sldGuideLst xmlns:p15="http://schemas.microsoft.com/office/powerpoint/2012/main">
        <p15:guide id="1" orient="horz" pos="3997">
          <p15:clr>
            <a:srgbClr val="5ACBF0"/>
          </p15:clr>
        </p15:guide>
        <p15:guide id="2" orient="horz" pos="436">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SECTION_HEADER_1" userDrawn="1">
  <p:cSld name="1_SECTION_HEADER_1">
    <p:spTree>
      <p:nvGrpSpPr>
        <p:cNvPr id="1" name="Shape 199"/>
        <p:cNvGrpSpPr/>
        <p:nvPr/>
      </p:nvGrpSpPr>
      <p:grpSpPr>
        <a:xfrm>
          <a:off x="0" y="0"/>
          <a:ext cx="0" cy="0"/>
          <a:chOff x="0" y="0"/>
          <a:chExt cx="0" cy="0"/>
        </a:xfrm>
      </p:grpSpPr>
      <p:sp>
        <p:nvSpPr>
          <p:cNvPr id="200" name="Google Shape;200;p32"/>
          <p:cNvSpPr txBox="1">
            <a:spLocks noGrp="1"/>
          </p:cNvSpPr>
          <p:nvPr>
            <p:ph type="title"/>
          </p:nvPr>
        </p:nvSpPr>
        <p:spPr>
          <a:xfrm>
            <a:off x="415600" y="700818"/>
            <a:ext cx="11360700" cy="5516804"/>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SzPts val="4800"/>
              <a:buNone/>
              <a:defRPr sz="6600">
                <a:solidFill>
                  <a:schemeClr val="dk2"/>
                </a:solidFill>
              </a:defRPr>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r>
              <a:rPr lang="en-US"/>
              <a:t>Click to edit Master title style</a:t>
            </a:r>
            <a:endParaRPr/>
          </a:p>
        </p:txBody>
      </p:sp>
      <p:sp>
        <p:nvSpPr>
          <p:cNvPr id="4" name="Text Placeholder 2">
            <a:extLst>
              <a:ext uri="{FF2B5EF4-FFF2-40B4-BE49-F238E27FC236}">
                <a16:creationId xmlns:a16="http://schemas.microsoft.com/office/drawing/2014/main" id="{02543F83-AB33-6244-A9DD-CA584B4A7082}"/>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extLst>
      <p:ext uri="{BB962C8B-B14F-4D97-AF65-F5344CB8AC3E}">
        <p14:creationId xmlns:p14="http://schemas.microsoft.com/office/powerpoint/2010/main" val="35582731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SECTION_HEADER_1" userDrawn="1">
  <p:cSld name="1_SECTION_HEADER_1">
    <p:spTree>
      <p:nvGrpSpPr>
        <p:cNvPr id="1" name="Shape 202"/>
        <p:cNvGrpSpPr/>
        <p:nvPr/>
      </p:nvGrpSpPr>
      <p:grpSpPr>
        <a:xfrm>
          <a:off x="0" y="0"/>
          <a:ext cx="0" cy="0"/>
          <a:chOff x="0" y="0"/>
          <a:chExt cx="0" cy="0"/>
        </a:xfrm>
      </p:grpSpPr>
      <p:sp>
        <p:nvSpPr>
          <p:cNvPr id="203" name="Google Shape;203;p33"/>
          <p:cNvSpPr txBox="1">
            <a:spLocks noGrp="1"/>
          </p:cNvSpPr>
          <p:nvPr>
            <p:ph type="title"/>
          </p:nvPr>
        </p:nvSpPr>
        <p:spPr>
          <a:xfrm>
            <a:off x="415600" y="694143"/>
            <a:ext cx="11360700" cy="5523479"/>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SzPts val="4800"/>
              <a:buNone/>
              <a:defRPr sz="4800">
                <a:solidFill>
                  <a:schemeClr val="dk2"/>
                </a:solidFill>
              </a:defRPr>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r>
              <a:rPr lang="en-US"/>
              <a:t>Click to edit Master title style</a:t>
            </a:r>
            <a:endParaRPr/>
          </a:p>
        </p:txBody>
      </p:sp>
      <p:sp>
        <p:nvSpPr>
          <p:cNvPr id="4" name="Text Placeholder 2">
            <a:extLst>
              <a:ext uri="{FF2B5EF4-FFF2-40B4-BE49-F238E27FC236}">
                <a16:creationId xmlns:a16="http://schemas.microsoft.com/office/drawing/2014/main" id="{6AEFA4A4-9D9E-934B-93B9-AF050320DC58}"/>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extLst>
      <p:ext uri="{BB962C8B-B14F-4D97-AF65-F5344CB8AC3E}">
        <p14:creationId xmlns:p14="http://schemas.microsoft.com/office/powerpoint/2010/main" val="266854991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SECTION_HEADER_1" preserve="1">
  <p:cSld name="SECTION_HEADER_1">
    <p:bg>
      <p:bgPr>
        <a:pattFill prst="pct90">
          <a:fgClr>
            <a:schemeClr val="accent6"/>
          </a:fgClr>
          <a:bgClr>
            <a:schemeClr val="bg1"/>
          </a:bgClr>
        </a:pattFill>
        <a:effectLst/>
      </p:bgPr>
    </p:bg>
    <p:spTree>
      <p:nvGrpSpPr>
        <p:cNvPr id="1" name="Shape 152"/>
        <p:cNvGrpSpPr/>
        <p:nvPr/>
      </p:nvGrpSpPr>
      <p:grpSpPr>
        <a:xfrm>
          <a:off x="0" y="0"/>
          <a:ext cx="0" cy="0"/>
          <a:chOff x="0" y="0"/>
          <a:chExt cx="0" cy="0"/>
        </a:xfrm>
      </p:grpSpPr>
      <p:pic>
        <p:nvPicPr>
          <p:cNvPr id="3" name="Kuva 2">
            <a:extLst>
              <a:ext uri="{FF2B5EF4-FFF2-40B4-BE49-F238E27FC236}">
                <a16:creationId xmlns:a16="http://schemas.microsoft.com/office/drawing/2014/main" id="{48D7A2AE-1994-744E-9ECF-F77045941F9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693253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spTree>
      <p:nvGrpSpPr>
        <p:cNvPr id="1" name="Shape 180"/>
        <p:cNvGrpSpPr/>
        <p:nvPr/>
      </p:nvGrpSpPr>
      <p:grpSpPr>
        <a:xfrm>
          <a:off x="0" y="0"/>
          <a:ext cx="0" cy="0"/>
          <a:chOff x="0" y="0"/>
          <a:chExt cx="0" cy="0"/>
        </a:xfrm>
      </p:grpSpPr>
      <p:sp>
        <p:nvSpPr>
          <p:cNvPr id="182" name="Google Shape;182;p29"/>
          <p:cNvSpPr txBox="1"/>
          <p:nvPr/>
        </p:nvSpPr>
        <p:spPr>
          <a:xfrm>
            <a:off x="746759" y="692951"/>
            <a:ext cx="184292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fi-FI" sz="3200" b="0" i="0" u="none" strike="noStrike" cap="none">
                <a:solidFill>
                  <a:schemeClr val="dk1"/>
                </a:solidFill>
                <a:latin typeface="Montserrat ExtraBold"/>
                <a:ea typeface="Montserrat ExtraBold"/>
                <a:cs typeface="Montserrat ExtraBold"/>
                <a:sym typeface="Montserrat ExtraBold"/>
              </a:rPr>
              <a:t>Tarjous</a:t>
            </a:r>
            <a:endParaRPr sz="3200" b="0" i="0" u="none" strike="noStrike" cap="none">
              <a:solidFill>
                <a:schemeClr val="dk1"/>
              </a:solidFill>
              <a:latin typeface="Montserrat ExtraBold"/>
              <a:ea typeface="Montserrat ExtraBold"/>
              <a:cs typeface="Montserrat ExtraBold"/>
              <a:sym typeface="Montserrat ExtraBold"/>
            </a:endParaRPr>
          </a:p>
        </p:txBody>
      </p:sp>
      <p:sp>
        <p:nvSpPr>
          <p:cNvPr id="183" name="Google Shape;183;p29"/>
          <p:cNvSpPr txBox="1">
            <a:spLocks noGrp="1"/>
          </p:cNvSpPr>
          <p:nvPr>
            <p:ph type="ctrTitle" hasCustomPrompt="1"/>
          </p:nvPr>
        </p:nvSpPr>
        <p:spPr>
          <a:xfrm>
            <a:off x="838200" y="1945325"/>
            <a:ext cx="10515600" cy="2233818"/>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6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dirty="0"/>
              <a:t>Tilaajan nimi</a:t>
            </a:r>
            <a:endParaRPr dirty="0"/>
          </a:p>
        </p:txBody>
      </p:sp>
      <p:sp>
        <p:nvSpPr>
          <p:cNvPr id="184" name="Google Shape;184;p29"/>
          <p:cNvSpPr txBox="1">
            <a:spLocks noGrp="1"/>
          </p:cNvSpPr>
          <p:nvPr>
            <p:ph type="subTitle" idx="1" hasCustomPrompt="1"/>
          </p:nvPr>
        </p:nvSpPr>
        <p:spPr>
          <a:xfrm>
            <a:off x="839273" y="4045797"/>
            <a:ext cx="10515600" cy="1607272"/>
          </a:xfrm>
          <a:prstGeom prst="rect">
            <a:avLst/>
          </a:prstGeom>
          <a:noFill/>
          <a:ln>
            <a:noFill/>
          </a:ln>
        </p:spPr>
        <p:txBody>
          <a:bodyPr spcFirstLastPara="1" wrap="square" lIns="91425" tIns="45700" rIns="91425" bIns="45700" anchor="t" anchorCtr="0">
            <a:normAutofit/>
          </a:bodyPr>
          <a:lstStyle>
            <a:lvl1pPr marL="50400" lvl="0" indent="0" algn="ctr">
              <a:lnSpc>
                <a:spcPct val="90000"/>
              </a:lnSpc>
              <a:spcBef>
                <a:spcPts val="1000"/>
              </a:spcBef>
              <a:spcAft>
                <a:spcPts val="0"/>
              </a:spcAft>
              <a:buClr>
                <a:schemeClr val="dk1"/>
              </a:buClr>
              <a:buSzPts val="2400"/>
              <a:buNone/>
              <a:defRPr sz="3200">
                <a:latin typeface="+mn-lt"/>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fi-FI" dirty="0"/>
              <a:t>Työn nimi</a:t>
            </a:r>
            <a:endParaRPr dirty="0"/>
          </a:p>
        </p:txBody>
      </p:sp>
      <p:pic>
        <p:nvPicPr>
          <p:cNvPr id="185" name="Google Shape;185;p2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685999" y="595849"/>
            <a:ext cx="819999" cy="797533"/>
          </a:xfrm>
          <a:prstGeom prst="rect">
            <a:avLst/>
          </a:prstGeom>
          <a:noFill/>
          <a:ln>
            <a:noFill/>
          </a:ln>
        </p:spPr>
      </p:pic>
      <p:sp>
        <p:nvSpPr>
          <p:cNvPr id="187" name="Google Shape;187;p29"/>
          <p:cNvSpPr txBox="1">
            <a:spLocks noGrp="1"/>
          </p:cNvSpPr>
          <p:nvPr>
            <p:ph type="body" idx="2" hasCustomPrompt="1"/>
          </p:nvPr>
        </p:nvSpPr>
        <p:spPr>
          <a:xfrm>
            <a:off x="2452487" y="657844"/>
            <a:ext cx="2501900" cy="584200"/>
          </a:xfrm>
          <a:prstGeom prst="rect">
            <a:avLst/>
          </a:prstGeom>
          <a:noFill/>
          <a:ln>
            <a:noFill/>
          </a:ln>
        </p:spPr>
        <p:txBody>
          <a:bodyPr spcFirstLastPara="1" wrap="square" lIns="91425" tIns="45700" rIns="91425" bIns="45700" anchor="b" anchorCtr="0">
            <a:normAutofit/>
          </a:bodyPr>
          <a:lstStyle>
            <a:lvl1pPr marL="0" lvl="0" indent="0" algn="l">
              <a:lnSpc>
                <a:spcPct val="90000"/>
              </a:lnSpc>
              <a:spcBef>
                <a:spcPts val="1000"/>
              </a:spcBef>
              <a:spcAft>
                <a:spcPts val="0"/>
              </a:spcAft>
              <a:buSzPts val="2800"/>
              <a:buNone/>
              <a:defRPr sz="2400"/>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r>
              <a:rPr lang="fi-FI" dirty="0"/>
              <a:t>[pvm]</a:t>
            </a:r>
            <a:endParaRPr dirty="0"/>
          </a:p>
        </p:txBody>
      </p:sp>
      <p:sp>
        <p:nvSpPr>
          <p:cNvPr id="9" name="Text Placeholder 2">
            <a:extLst>
              <a:ext uri="{FF2B5EF4-FFF2-40B4-BE49-F238E27FC236}">
                <a16:creationId xmlns:a16="http://schemas.microsoft.com/office/drawing/2014/main" id="{1283FF02-F3B1-5B48-B677-995173942D76}"/>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pic>
        <p:nvPicPr>
          <p:cNvPr id="2" name="Kuva 1">
            <a:extLst>
              <a:ext uri="{FF2B5EF4-FFF2-40B4-BE49-F238E27FC236}">
                <a16:creationId xmlns:a16="http://schemas.microsoft.com/office/drawing/2014/main" id="{F99568C0-4FD9-D639-F978-16CEEDFDD2F7}"/>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88765" y="6113721"/>
            <a:ext cx="754182" cy="476325"/>
          </a:xfrm>
          <a:prstGeom prst="rect">
            <a:avLst/>
          </a:prstGeom>
        </p:spPr>
      </p:pic>
    </p:spTree>
    <p:extLst>
      <p:ext uri="{BB962C8B-B14F-4D97-AF65-F5344CB8AC3E}">
        <p14:creationId xmlns:p14="http://schemas.microsoft.com/office/powerpoint/2010/main" val="31890283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spTree>
      <p:nvGrpSpPr>
        <p:cNvPr id="1" name="Shape 180"/>
        <p:cNvGrpSpPr/>
        <p:nvPr/>
      </p:nvGrpSpPr>
      <p:grpSpPr>
        <a:xfrm>
          <a:off x="0" y="0"/>
          <a:ext cx="0" cy="0"/>
          <a:chOff x="0" y="0"/>
          <a:chExt cx="0" cy="0"/>
        </a:xfrm>
      </p:grpSpPr>
      <p:sp>
        <p:nvSpPr>
          <p:cNvPr id="5" name="Kuvan paikkamerkki 4">
            <a:extLst>
              <a:ext uri="{FF2B5EF4-FFF2-40B4-BE49-F238E27FC236}">
                <a16:creationId xmlns:a16="http://schemas.microsoft.com/office/drawing/2014/main" id="{CDEA94B0-E894-D34D-A5C6-C7A2C6635EEC}"/>
              </a:ext>
            </a:extLst>
          </p:cNvPr>
          <p:cNvSpPr>
            <a:spLocks noGrp="1"/>
          </p:cNvSpPr>
          <p:nvPr>
            <p:ph type="pic" sz="quarter" idx="15"/>
          </p:nvPr>
        </p:nvSpPr>
        <p:spPr>
          <a:xfrm>
            <a:off x="0" y="0"/>
            <a:ext cx="7319963" cy="6857999"/>
          </a:xfrm>
          <a:prstGeom prst="rect">
            <a:avLst/>
          </a:prstGeom>
          <a:noFill/>
          <a:ln>
            <a:noFill/>
          </a:ln>
        </p:spPr>
        <p:txBody>
          <a:bodyPr/>
          <a:lstStyle>
            <a:lvl1pPr marL="50800" indent="0">
              <a:buNone/>
              <a:defRPr/>
            </a:lvl1pPr>
          </a:lstStyle>
          <a:p>
            <a:r>
              <a:rPr lang="en-US"/>
              <a:t>Click icon to add picture</a:t>
            </a:r>
            <a:endParaRPr lang="fi-FI"/>
          </a:p>
        </p:txBody>
      </p:sp>
      <p:sp>
        <p:nvSpPr>
          <p:cNvPr id="182" name="Google Shape;182;p29"/>
          <p:cNvSpPr txBox="1"/>
          <p:nvPr/>
        </p:nvSpPr>
        <p:spPr>
          <a:xfrm>
            <a:off x="7226842" y="810759"/>
            <a:ext cx="1842929" cy="36929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fi-FI" sz="1800" b="0" i="0" u="none" strike="noStrike" cap="none">
                <a:solidFill>
                  <a:schemeClr val="dk1"/>
                </a:solidFill>
                <a:latin typeface="Montserrat ExtraBold"/>
                <a:ea typeface="Montserrat ExtraBold"/>
                <a:cs typeface="Montserrat ExtraBold"/>
                <a:sym typeface="Montserrat ExtraBold"/>
              </a:rPr>
              <a:t>Tarjous</a:t>
            </a:r>
            <a:endParaRPr sz="1800" b="0" i="0" u="none" strike="noStrike" cap="none">
              <a:solidFill>
                <a:schemeClr val="dk1"/>
              </a:solidFill>
              <a:latin typeface="Montserrat ExtraBold"/>
              <a:ea typeface="Montserrat ExtraBold"/>
              <a:cs typeface="Montserrat ExtraBold"/>
              <a:sym typeface="Montserrat ExtraBold"/>
            </a:endParaRPr>
          </a:p>
        </p:txBody>
      </p:sp>
      <p:sp>
        <p:nvSpPr>
          <p:cNvPr id="183" name="Google Shape;183;p29"/>
          <p:cNvSpPr txBox="1">
            <a:spLocks noGrp="1"/>
          </p:cNvSpPr>
          <p:nvPr>
            <p:ph type="ctrTitle" hasCustomPrompt="1"/>
          </p:nvPr>
        </p:nvSpPr>
        <p:spPr>
          <a:xfrm>
            <a:off x="7643813" y="1277727"/>
            <a:ext cx="4163314" cy="2423484"/>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44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dirty="0"/>
              <a:t>Tilaajan nimi</a:t>
            </a:r>
            <a:endParaRPr dirty="0"/>
          </a:p>
        </p:txBody>
      </p:sp>
      <p:sp>
        <p:nvSpPr>
          <p:cNvPr id="184" name="Google Shape;184;p29"/>
          <p:cNvSpPr txBox="1">
            <a:spLocks noGrp="1"/>
          </p:cNvSpPr>
          <p:nvPr>
            <p:ph type="subTitle" idx="1" hasCustomPrompt="1"/>
          </p:nvPr>
        </p:nvSpPr>
        <p:spPr>
          <a:xfrm>
            <a:off x="7859210" y="3507476"/>
            <a:ext cx="3803744" cy="1901137"/>
          </a:xfrm>
          <a:prstGeom prst="rect">
            <a:avLst/>
          </a:prstGeom>
          <a:noFill/>
          <a:ln>
            <a:noFill/>
          </a:ln>
        </p:spPr>
        <p:txBody>
          <a:bodyPr spcFirstLastPara="1" wrap="square" lIns="91425" tIns="45700" rIns="91425" bIns="45700" anchor="t" anchorCtr="0">
            <a:normAutofit/>
          </a:bodyPr>
          <a:lstStyle>
            <a:lvl1pPr marL="0" lvl="0" indent="0" algn="ctr">
              <a:lnSpc>
                <a:spcPct val="90000"/>
              </a:lnSpc>
              <a:spcBef>
                <a:spcPts val="1000"/>
              </a:spcBef>
              <a:spcAft>
                <a:spcPts val="0"/>
              </a:spcAft>
              <a:buClr>
                <a:schemeClr val="dk1"/>
              </a:buClr>
              <a:buSzPts val="2400"/>
              <a:buNone/>
              <a:defRPr sz="2400">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fi-FI" dirty="0"/>
              <a:t>Työn nimi</a:t>
            </a:r>
            <a:endParaRPr dirty="0"/>
          </a:p>
        </p:txBody>
      </p:sp>
      <p:pic>
        <p:nvPicPr>
          <p:cNvPr id="185" name="Google Shape;185;p2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9425141" y="703304"/>
            <a:ext cx="600657" cy="584200"/>
          </a:xfrm>
          <a:prstGeom prst="rect">
            <a:avLst/>
          </a:prstGeom>
          <a:noFill/>
          <a:ln>
            <a:noFill/>
          </a:ln>
        </p:spPr>
      </p:pic>
      <p:sp>
        <p:nvSpPr>
          <p:cNvPr id="187" name="Google Shape;187;p29"/>
          <p:cNvSpPr txBox="1">
            <a:spLocks noGrp="1"/>
          </p:cNvSpPr>
          <p:nvPr>
            <p:ph type="body" idx="2" hasCustomPrompt="1"/>
          </p:nvPr>
        </p:nvSpPr>
        <p:spPr>
          <a:xfrm>
            <a:off x="10278318" y="595850"/>
            <a:ext cx="1528809" cy="584200"/>
          </a:xfrm>
          <a:prstGeom prst="rect">
            <a:avLst/>
          </a:prstGeom>
          <a:noFill/>
          <a:ln>
            <a:noFill/>
          </a:ln>
        </p:spPr>
        <p:txBody>
          <a:bodyPr spcFirstLastPara="1" wrap="square" lIns="91425" tIns="45700" rIns="91425" bIns="45700" anchor="b" anchorCtr="0">
            <a:normAutofit/>
          </a:bodyPr>
          <a:lstStyle>
            <a:lvl1pPr marL="0" lvl="0" indent="0" algn="l">
              <a:lnSpc>
                <a:spcPct val="90000"/>
              </a:lnSpc>
              <a:spcBef>
                <a:spcPts val="1000"/>
              </a:spcBef>
              <a:spcAft>
                <a:spcPts val="0"/>
              </a:spcAft>
              <a:buSzPts val="2800"/>
              <a:buNone/>
              <a:defRPr sz="1600"/>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r>
              <a:rPr lang="fi-FI" dirty="0"/>
              <a:t>[pvm]</a:t>
            </a:r>
            <a:endParaRPr dirty="0"/>
          </a:p>
        </p:txBody>
      </p:sp>
      <p:sp>
        <p:nvSpPr>
          <p:cNvPr id="14" name="Text Placeholder 2">
            <a:extLst>
              <a:ext uri="{FF2B5EF4-FFF2-40B4-BE49-F238E27FC236}">
                <a16:creationId xmlns:a16="http://schemas.microsoft.com/office/drawing/2014/main" id="{92B803FD-5D42-DA40-B36A-553A0E3C8712}"/>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solidFill>
                  <a:schemeClr val="bg1"/>
                </a:solidFill>
                <a:effectLst>
                  <a:outerShdw blurRad="50800" dist="50800" dir="5400000" algn="ctr" rotWithShape="0">
                    <a:schemeClr val="tx1">
                      <a:alpha val="25000"/>
                    </a:schemeClr>
                  </a:outerShdw>
                </a:effectLst>
              </a:defRPr>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pic>
        <p:nvPicPr>
          <p:cNvPr id="2" name="Kuva 1">
            <a:extLst>
              <a:ext uri="{FF2B5EF4-FFF2-40B4-BE49-F238E27FC236}">
                <a16:creationId xmlns:a16="http://schemas.microsoft.com/office/drawing/2014/main" id="{DAAEA643-1BD4-8029-02CC-8D2C65FCB657}"/>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04878" y="6113721"/>
            <a:ext cx="754182" cy="476325"/>
          </a:xfrm>
          <a:prstGeom prst="rect">
            <a:avLst/>
          </a:prstGeom>
        </p:spPr>
      </p:pic>
    </p:spTree>
    <p:extLst>
      <p:ext uri="{BB962C8B-B14F-4D97-AF65-F5344CB8AC3E}">
        <p14:creationId xmlns:p14="http://schemas.microsoft.com/office/powerpoint/2010/main" val="278212296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spTree>
      <p:nvGrpSpPr>
        <p:cNvPr id="1" name="Shape 180"/>
        <p:cNvGrpSpPr/>
        <p:nvPr/>
      </p:nvGrpSpPr>
      <p:grpSpPr>
        <a:xfrm>
          <a:off x="0" y="0"/>
          <a:ext cx="0" cy="0"/>
          <a:chOff x="0" y="0"/>
          <a:chExt cx="0" cy="0"/>
        </a:xfrm>
      </p:grpSpPr>
      <p:sp>
        <p:nvSpPr>
          <p:cNvPr id="5" name="Kuvan paikkamerkki 4">
            <a:extLst>
              <a:ext uri="{FF2B5EF4-FFF2-40B4-BE49-F238E27FC236}">
                <a16:creationId xmlns:a16="http://schemas.microsoft.com/office/drawing/2014/main" id="{CDEA94B0-E894-D34D-A5C6-C7A2C6635EEC}"/>
              </a:ext>
            </a:extLst>
          </p:cNvPr>
          <p:cNvSpPr>
            <a:spLocks noGrp="1"/>
          </p:cNvSpPr>
          <p:nvPr>
            <p:ph type="pic" sz="quarter" idx="15"/>
          </p:nvPr>
        </p:nvSpPr>
        <p:spPr>
          <a:xfrm>
            <a:off x="0" y="0"/>
            <a:ext cx="7319963" cy="6857999"/>
          </a:xfrm>
          <a:prstGeom prst="rect">
            <a:avLst/>
          </a:prstGeom>
          <a:noFill/>
          <a:ln>
            <a:noFill/>
          </a:ln>
        </p:spPr>
        <p:txBody>
          <a:bodyPr/>
          <a:lstStyle>
            <a:lvl1pPr marL="50800" indent="0">
              <a:buNone/>
              <a:defRPr/>
            </a:lvl1pPr>
          </a:lstStyle>
          <a:p>
            <a:r>
              <a:rPr lang="en-US"/>
              <a:t>Click icon to add picture</a:t>
            </a:r>
            <a:endParaRPr lang="fi-FI"/>
          </a:p>
        </p:txBody>
      </p:sp>
      <p:sp>
        <p:nvSpPr>
          <p:cNvPr id="182" name="Google Shape;182;p29"/>
          <p:cNvSpPr txBox="1"/>
          <p:nvPr/>
        </p:nvSpPr>
        <p:spPr>
          <a:xfrm>
            <a:off x="7226842" y="810759"/>
            <a:ext cx="1842929" cy="36929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200"/>
              <a:buFont typeface="Arial"/>
              <a:buNone/>
            </a:pPr>
            <a:r>
              <a:rPr lang="fi-FI" sz="1800" b="0" i="0" u="none" strike="noStrike" cap="none">
                <a:solidFill>
                  <a:schemeClr val="dk1"/>
                </a:solidFill>
                <a:latin typeface="Montserrat ExtraBold"/>
                <a:ea typeface="Montserrat ExtraBold"/>
                <a:cs typeface="Montserrat ExtraBold"/>
                <a:sym typeface="Montserrat ExtraBold"/>
              </a:rPr>
              <a:t>Tarjous</a:t>
            </a:r>
            <a:endParaRPr sz="1800" b="0" i="0" u="none" strike="noStrike" cap="none">
              <a:solidFill>
                <a:schemeClr val="dk1"/>
              </a:solidFill>
              <a:latin typeface="Montserrat ExtraBold"/>
              <a:ea typeface="Montserrat ExtraBold"/>
              <a:cs typeface="Montserrat ExtraBold"/>
              <a:sym typeface="Montserrat ExtraBold"/>
            </a:endParaRPr>
          </a:p>
        </p:txBody>
      </p:sp>
      <p:sp>
        <p:nvSpPr>
          <p:cNvPr id="183" name="Google Shape;183;p29"/>
          <p:cNvSpPr txBox="1">
            <a:spLocks noGrp="1"/>
          </p:cNvSpPr>
          <p:nvPr>
            <p:ph type="ctrTitle" hasCustomPrompt="1"/>
          </p:nvPr>
        </p:nvSpPr>
        <p:spPr>
          <a:xfrm>
            <a:off x="7643813" y="1559412"/>
            <a:ext cx="4163314" cy="2982082"/>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4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dirty="0"/>
              <a:t>Tilaajan nimi</a:t>
            </a:r>
            <a:endParaRPr dirty="0"/>
          </a:p>
        </p:txBody>
      </p:sp>
      <p:sp>
        <p:nvSpPr>
          <p:cNvPr id="184" name="Google Shape;184;p29"/>
          <p:cNvSpPr txBox="1">
            <a:spLocks noGrp="1"/>
          </p:cNvSpPr>
          <p:nvPr>
            <p:ph type="subTitle" idx="1" hasCustomPrompt="1"/>
          </p:nvPr>
        </p:nvSpPr>
        <p:spPr>
          <a:xfrm>
            <a:off x="7859210" y="4347760"/>
            <a:ext cx="3803744" cy="1611052"/>
          </a:xfrm>
          <a:prstGeom prst="rect">
            <a:avLst/>
          </a:prstGeom>
          <a:noFill/>
          <a:ln>
            <a:noFill/>
          </a:ln>
        </p:spPr>
        <p:txBody>
          <a:bodyPr spcFirstLastPara="1" wrap="square" lIns="91425" tIns="45700" rIns="91425" bIns="45700" anchor="t" anchorCtr="0">
            <a:normAutofit/>
          </a:bodyPr>
          <a:lstStyle>
            <a:lvl1pPr marL="0" lvl="0" indent="0" algn="ctr">
              <a:lnSpc>
                <a:spcPct val="90000"/>
              </a:lnSpc>
              <a:spcBef>
                <a:spcPts val="1000"/>
              </a:spcBef>
              <a:spcAft>
                <a:spcPts val="0"/>
              </a:spcAft>
              <a:buClr>
                <a:schemeClr val="dk1"/>
              </a:buClr>
              <a:buSzPts val="2400"/>
              <a:buNone/>
              <a:defRPr sz="2400" b="0">
                <a:latin typeface="+mn-lt"/>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fi-FI" dirty="0"/>
              <a:t>Työn nimi</a:t>
            </a:r>
            <a:endParaRPr dirty="0"/>
          </a:p>
        </p:txBody>
      </p:sp>
      <p:pic>
        <p:nvPicPr>
          <p:cNvPr id="185" name="Google Shape;185;p2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9425141" y="703304"/>
            <a:ext cx="600657" cy="584200"/>
          </a:xfrm>
          <a:prstGeom prst="rect">
            <a:avLst/>
          </a:prstGeom>
          <a:noFill/>
          <a:ln>
            <a:noFill/>
          </a:ln>
        </p:spPr>
      </p:pic>
      <p:sp>
        <p:nvSpPr>
          <p:cNvPr id="187" name="Google Shape;187;p29"/>
          <p:cNvSpPr txBox="1">
            <a:spLocks noGrp="1"/>
          </p:cNvSpPr>
          <p:nvPr>
            <p:ph type="body" idx="2" hasCustomPrompt="1"/>
          </p:nvPr>
        </p:nvSpPr>
        <p:spPr>
          <a:xfrm>
            <a:off x="10278318" y="595850"/>
            <a:ext cx="1528809" cy="584200"/>
          </a:xfrm>
          <a:prstGeom prst="rect">
            <a:avLst/>
          </a:prstGeom>
          <a:noFill/>
          <a:ln>
            <a:noFill/>
          </a:ln>
        </p:spPr>
        <p:txBody>
          <a:bodyPr spcFirstLastPara="1" wrap="square" lIns="91425" tIns="45700" rIns="91425" bIns="45700" anchor="b" anchorCtr="0">
            <a:normAutofit/>
          </a:bodyPr>
          <a:lstStyle>
            <a:lvl1pPr marL="0" lvl="0" indent="0" algn="l">
              <a:lnSpc>
                <a:spcPct val="90000"/>
              </a:lnSpc>
              <a:spcBef>
                <a:spcPts val="1000"/>
              </a:spcBef>
              <a:spcAft>
                <a:spcPts val="0"/>
              </a:spcAft>
              <a:buSzPts val="2800"/>
              <a:buNone/>
              <a:defRPr sz="1600"/>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r>
              <a:rPr lang="fi-FI" dirty="0"/>
              <a:t>[pvm]</a:t>
            </a:r>
            <a:endParaRPr dirty="0"/>
          </a:p>
        </p:txBody>
      </p:sp>
      <p:sp>
        <p:nvSpPr>
          <p:cNvPr id="14" name="Text Placeholder 2">
            <a:extLst>
              <a:ext uri="{FF2B5EF4-FFF2-40B4-BE49-F238E27FC236}">
                <a16:creationId xmlns:a16="http://schemas.microsoft.com/office/drawing/2014/main" id="{832DEE44-A66C-2947-A088-B8F5D5271BAD}"/>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solidFill>
                  <a:schemeClr val="bg1"/>
                </a:solidFill>
                <a:effectLst>
                  <a:outerShdw blurRad="50800" dist="50800" dir="5400000" algn="ctr" rotWithShape="0">
                    <a:schemeClr val="tx1">
                      <a:alpha val="25000"/>
                    </a:schemeClr>
                  </a:outerShdw>
                </a:effectLst>
              </a:defRPr>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pic>
        <p:nvPicPr>
          <p:cNvPr id="2" name="Kuva 1">
            <a:extLst>
              <a:ext uri="{FF2B5EF4-FFF2-40B4-BE49-F238E27FC236}">
                <a16:creationId xmlns:a16="http://schemas.microsoft.com/office/drawing/2014/main" id="{1033B584-F9CD-E0B0-E0E3-67257B67B949}"/>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04878" y="6113721"/>
            <a:ext cx="754182" cy="476325"/>
          </a:xfrm>
          <a:prstGeom prst="rect">
            <a:avLst/>
          </a:prstGeom>
        </p:spPr>
      </p:pic>
    </p:spTree>
    <p:extLst>
      <p:ext uri="{BB962C8B-B14F-4D97-AF65-F5344CB8AC3E}">
        <p14:creationId xmlns:p14="http://schemas.microsoft.com/office/powerpoint/2010/main" val="30060626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spTree>
      <p:nvGrpSpPr>
        <p:cNvPr id="1" name="Shape 180"/>
        <p:cNvGrpSpPr/>
        <p:nvPr/>
      </p:nvGrpSpPr>
      <p:grpSpPr>
        <a:xfrm>
          <a:off x="0" y="0"/>
          <a:ext cx="0" cy="0"/>
          <a:chOff x="0" y="0"/>
          <a:chExt cx="0" cy="0"/>
        </a:xfrm>
      </p:grpSpPr>
      <p:sp>
        <p:nvSpPr>
          <p:cNvPr id="182" name="Google Shape;182;p29"/>
          <p:cNvSpPr txBox="1"/>
          <p:nvPr/>
        </p:nvSpPr>
        <p:spPr>
          <a:xfrm>
            <a:off x="746759" y="810758"/>
            <a:ext cx="184292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fi-FI" sz="1800" b="0" i="0" u="none" strike="noStrike" cap="none">
                <a:solidFill>
                  <a:schemeClr val="dk1"/>
                </a:solidFill>
                <a:latin typeface="Montserrat ExtraBold"/>
                <a:ea typeface="Montserrat ExtraBold"/>
                <a:cs typeface="Montserrat ExtraBold"/>
                <a:sym typeface="Montserrat ExtraBold"/>
              </a:rPr>
              <a:t>Tarjous</a:t>
            </a:r>
            <a:endParaRPr sz="1800" b="0" i="0" u="none" strike="noStrike" cap="none">
              <a:solidFill>
                <a:schemeClr val="dk1"/>
              </a:solidFill>
              <a:latin typeface="Montserrat ExtraBold"/>
              <a:ea typeface="Montserrat ExtraBold"/>
              <a:cs typeface="Montserrat ExtraBold"/>
              <a:sym typeface="Montserrat ExtraBold"/>
            </a:endParaRPr>
          </a:p>
        </p:txBody>
      </p:sp>
      <p:sp>
        <p:nvSpPr>
          <p:cNvPr id="183" name="Google Shape;183;p29"/>
          <p:cNvSpPr txBox="1">
            <a:spLocks noGrp="1"/>
          </p:cNvSpPr>
          <p:nvPr>
            <p:ph type="ctrTitle" hasCustomPrompt="1"/>
          </p:nvPr>
        </p:nvSpPr>
        <p:spPr>
          <a:xfrm>
            <a:off x="838201" y="1579981"/>
            <a:ext cx="6242938" cy="2540716"/>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6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dirty="0"/>
              <a:t>Tilaajan nimi</a:t>
            </a:r>
            <a:endParaRPr dirty="0"/>
          </a:p>
        </p:txBody>
      </p:sp>
      <p:sp>
        <p:nvSpPr>
          <p:cNvPr id="184" name="Google Shape;184;p29"/>
          <p:cNvSpPr txBox="1">
            <a:spLocks noGrp="1"/>
          </p:cNvSpPr>
          <p:nvPr>
            <p:ph type="subTitle" idx="1" hasCustomPrompt="1"/>
          </p:nvPr>
        </p:nvSpPr>
        <p:spPr>
          <a:xfrm>
            <a:off x="968533" y="3926963"/>
            <a:ext cx="5982274" cy="1783906"/>
          </a:xfrm>
          <a:prstGeom prst="rect">
            <a:avLst/>
          </a:prstGeom>
          <a:noFill/>
          <a:ln>
            <a:noFill/>
          </a:ln>
        </p:spPr>
        <p:txBody>
          <a:bodyPr spcFirstLastPara="1" wrap="square" lIns="91425" tIns="45700" rIns="91425" bIns="45700" anchor="t" anchorCtr="0">
            <a:normAutofit/>
          </a:bodyPr>
          <a:lstStyle>
            <a:lvl1pPr marL="50400" lvl="0" indent="0" algn="ctr">
              <a:lnSpc>
                <a:spcPct val="90000"/>
              </a:lnSpc>
              <a:spcBef>
                <a:spcPts val="1000"/>
              </a:spcBef>
              <a:spcAft>
                <a:spcPts val="0"/>
              </a:spcAft>
              <a:buClr>
                <a:schemeClr val="dk1"/>
              </a:buClr>
              <a:buSzPts val="2400"/>
              <a:buNone/>
              <a:defRPr sz="2400">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fi-FI" dirty="0"/>
              <a:t>Työn nimi</a:t>
            </a:r>
            <a:endParaRPr dirty="0"/>
          </a:p>
        </p:txBody>
      </p:sp>
      <p:pic>
        <p:nvPicPr>
          <p:cNvPr id="185" name="Google Shape;185;p2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3549670" y="595849"/>
            <a:ext cx="819999" cy="797533"/>
          </a:xfrm>
          <a:prstGeom prst="rect">
            <a:avLst/>
          </a:prstGeom>
          <a:noFill/>
          <a:ln>
            <a:noFill/>
          </a:ln>
        </p:spPr>
      </p:pic>
      <p:sp>
        <p:nvSpPr>
          <p:cNvPr id="187" name="Google Shape;187;p29"/>
          <p:cNvSpPr txBox="1">
            <a:spLocks noGrp="1"/>
          </p:cNvSpPr>
          <p:nvPr>
            <p:ph type="body" idx="2" hasCustomPrompt="1"/>
          </p:nvPr>
        </p:nvSpPr>
        <p:spPr>
          <a:xfrm>
            <a:off x="1755775" y="595849"/>
            <a:ext cx="1805463" cy="584200"/>
          </a:xfrm>
          <a:prstGeom prst="rect">
            <a:avLst/>
          </a:prstGeom>
          <a:noFill/>
          <a:ln>
            <a:noFill/>
          </a:ln>
        </p:spPr>
        <p:txBody>
          <a:bodyPr spcFirstLastPara="1" wrap="square" lIns="91425" tIns="45700" rIns="91425" bIns="45700" anchor="b" anchorCtr="0">
            <a:normAutofit/>
          </a:bodyPr>
          <a:lstStyle>
            <a:lvl1pPr marL="0" lvl="0" indent="0" algn="l">
              <a:lnSpc>
                <a:spcPct val="90000"/>
              </a:lnSpc>
              <a:spcBef>
                <a:spcPts val="1000"/>
              </a:spcBef>
              <a:spcAft>
                <a:spcPts val="0"/>
              </a:spcAft>
              <a:buSzPts val="2800"/>
              <a:buNone/>
              <a:defRPr sz="1600"/>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r>
              <a:rPr lang="fi-FI" dirty="0"/>
              <a:t>[pvm]</a:t>
            </a:r>
            <a:endParaRPr dirty="0"/>
          </a:p>
        </p:txBody>
      </p:sp>
      <p:sp>
        <p:nvSpPr>
          <p:cNvPr id="9" name="Text Placeholder 2">
            <a:extLst>
              <a:ext uri="{FF2B5EF4-FFF2-40B4-BE49-F238E27FC236}">
                <a16:creationId xmlns:a16="http://schemas.microsoft.com/office/drawing/2014/main" id="{1283FF02-F3B1-5B48-B677-995173942D76}"/>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
        <p:nvSpPr>
          <p:cNvPr id="5" name="Kuvan paikkamerkki 4">
            <a:extLst>
              <a:ext uri="{FF2B5EF4-FFF2-40B4-BE49-F238E27FC236}">
                <a16:creationId xmlns:a16="http://schemas.microsoft.com/office/drawing/2014/main" id="{CDEA94B0-E894-D34D-A5C6-C7A2C6635EEC}"/>
              </a:ext>
            </a:extLst>
          </p:cNvPr>
          <p:cNvSpPr>
            <a:spLocks noGrp="1"/>
          </p:cNvSpPr>
          <p:nvPr>
            <p:ph type="pic" sz="quarter" idx="15"/>
          </p:nvPr>
        </p:nvSpPr>
        <p:spPr>
          <a:xfrm>
            <a:off x="7414543" y="0"/>
            <a:ext cx="4777457" cy="6857999"/>
          </a:xfrm>
          <a:prstGeom prst="rect">
            <a:avLst/>
          </a:prstGeom>
          <a:noFill/>
          <a:ln>
            <a:noFill/>
          </a:ln>
        </p:spPr>
        <p:txBody>
          <a:bodyPr/>
          <a:lstStyle>
            <a:lvl1pPr marL="50800" indent="0">
              <a:buNone/>
              <a:defRPr/>
            </a:lvl1pPr>
          </a:lstStyle>
          <a:p>
            <a:r>
              <a:rPr lang="en-US"/>
              <a:t>Click icon to add picture</a:t>
            </a:r>
            <a:endParaRPr lang="fi-FI"/>
          </a:p>
        </p:txBody>
      </p:sp>
      <p:pic>
        <p:nvPicPr>
          <p:cNvPr id="2" name="Kuva 1">
            <a:extLst>
              <a:ext uri="{FF2B5EF4-FFF2-40B4-BE49-F238E27FC236}">
                <a16:creationId xmlns:a16="http://schemas.microsoft.com/office/drawing/2014/main" id="{38FB52A5-3F30-47A9-21F8-03560C6C01BB}"/>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308925" y="6113721"/>
            <a:ext cx="754182" cy="476325"/>
          </a:xfrm>
          <a:prstGeom prst="rect">
            <a:avLst/>
          </a:prstGeom>
        </p:spPr>
      </p:pic>
    </p:spTree>
    <p:extLst>
      <p:ext uri="{BB962C8B-B14F-4D97-AF65-F5344CB8AC3E}">
        <p14:creationId xmlns:p14="http://schemas.microsoft.com/office/powerpoint/2010/main" val="12029852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spTree>
      <p:nvGrpSpPr>
        <p:cNvPr id="1" name="Shape 180"/>
        <p:cNvGrpSpPr/>
        <p:nvPr/>
      </p:nvGrpSpPr>
      <p:grpSpPr>
        <a:xfrm>
          <a:off x="0" y="0"/>
          <a:ext cx="0" cy="0"/>
          <a:chOff x="0" y="0"/>
          <a:chExt cx="0" cy="0"/>
        </a:xfrm>
      </p:grpSpPr>
      <p:sp>
        <p:nvSpPr>
          <p:cNvPr id="182" name="Google Shape;182;p29"/>
          <p:cNvSpPr txBox="1"/>
          <p:nvPr/>
        </p:nvSpPr>
        <p:spPr>
          <a:xfrm>
            <a:off x="746759" y="810758"/>
            <a:ext cx="184292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fi-FI" sz="1800" b="0" i="0" u="none" strike="noStrike" cap="none">
                <a:solidFill>
                  <a:schemeClr val="dk1"/>
                </a:solidFill>
                <a:latin typeface="Montserrat ExtraBold"/>
                <a:ea typeface="Montserrat ExtraBold"/>
                <a:cs typeface="Montserrat ExtraBold"/>
                <a:sym typeface="Montserrat ExtraBold"/>
              </a:rPr>
              <a:t>Tarjous</a:t>
            </a:r>
            <a:endParaRPr sz="1800" b="0" i="0" u="none" strike="noStrike" cap="none">
              <a:solidFill>
                <a:schemeClr val="dk1"/>
              </a:solidFill>
              <a:latin typeface="Montserrat ExtraBold"/>
              <a:ea typeface="Montserrat ExtraBold"/>
              <a:cs typeface="Montserrat ExtraBold"/>
              <a:sym typeface="Montserrat ExtraBold"/>
            </a:endParaRPr>
          </a:p>
        </p:txBody>
      </p:sp>
      <p:sp>
        <p:nvSpPr>
          <p:cNvPr id="183" name="Google Shape;183;p29"/>
          <p:cNvSpPr txBox="1">
            <a:spLocks noGrp="1"/>
          </p:cNvSpPr>
          <p:nvPr>
            <p:ph type="ctrTitle" hasCustomPrompt="1"/>
          </p:nvPr>
        </p:nvSpPr>
        <p:spPr>
          <a:xfrm>
            <a:off x="838201" y="1579981"/>
            <a:ext cx="6242938" cy="2540716"/>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48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dirty="0"/>
              <a:t>Työn nimi</a:t>
            </a:r>
            <a:endParaRPr dirty="0"/>
          </a:p>
        </p:txBody>
      </p:sp>
      <p:sp>
        <p:nvSpPr>
          <p:cNvPr id="184" name="Google Shape;184;p29"/>
          <p:cNvSpPr txBox="1">
            <a:spLocks noGrp="1"/>
          </p:cNvSpPr>
          <p:nvPr>
            <p:ph type="subTitle" idx="1" hasCustomPrompt="1"/>
          </p:nvPr>
        </p:nvSpPr>
        <p:spPr>
          <a:xfrm>
            <a:off x="968533" y="3926963"/>
            <a:ext cx="5982274" cy="1783906"/>
          </a:xfrm>
          <a:prstGeom prst="rect">
            <a:avLst/>
          </a:prstGeom>
          <a:noFill/>
          <a:ln>
            <a:noFill/>
          </a:ln>
        </p:spPr>
        <p:txBody>
          <a:bodyPr spcFirstLastPara="1" wrap="square" lIns="91425" tIns="45700" rIns="91425" bIns="45700" anchor="t" anchorCtr="0">
            <a:normAutofit/>
          </a:bodyPr>
          <a:lstStyle>
            <a:lvl1pPr marL="50400" lvl="0" indent="0" algn="ctr">
              <a:lnSpc>
                <a:spcPct val="90000"/>
              </a:lnSpc>
              <a:spcBef>
                <a:spcPts val="1000"/>
              </a:spcBef>
              <a:spcAft>
                <a:spcPts val="0"/>
              </a:spcAft>
              <a:buClr>
                <a:schemeClr val="dk1"/>
              </a:buClr>
              <a:buSzPts val="2400"/>
              <a:buNone/>
              <a:defRPr sz="2400">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fi-FI" dirty="0"/>
              <a:t>Työn kuvaus</a:t>
            </a:r>
            <a:endParaRPr dirty="0"/>
          </a:p>
        </p:txBody>
      </p:sp>
      <p:pic>
        <p:nvPicPr>
          <p:cNvPr id="185" name="Google Shape;185;p2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3549670" y="595849"/>
            <a:ext cx="819999" cy="797533"/>
          </a:xfrm>
          <a:prstGeom prst="rect">
            <a:avLst/>
          </a:prstGeom>
          <a:noFill/>
          <a:ln>
            <a:noFill/>
          </a:ln>
        </p:spPr>
      </p:pic>
      <p:sp>
        <p:nvSpPr>
          <p:cNvPr id="187" name="Google Shape;187;p29"/>
          <p:cNvSpPr txBox="1">
            <a:spLocks noGrp="1"/>
          </p:cNvSpPr>
          <p:nvPr>
            <p:ph type="body" idx="2" hasCustomPrompt="1"/>
          </p:nvPr>
        </p:nvSpPr>
        <p:spPr>
          <a:xfrm>
            <a:off x="1755775" y="595849"/>
            <a:ext cx="1805463" cy="584200"/>
          </a:xfrm>
          <a:prstGeom prst="rect">
            <a:avLst/>
          </a:prstGeom>
          <a:noFill/>
          <a:ln>
            <a:noFill/>
          </a:ln>
        </p:spPr>
        <p:txBody>
          <a:bodyPr spcFirstLastPara="1" wrap="square" lIns="91425" tIns="45700" rIns="91425" bIns="45700" anchor="b" anchorCtr="0">
            <a:normAutofit/>
          </a:bodyPr>
          <a:lstStyle>
            <a:lvl1pPr marL="0" lvl="0" indent="0" algn="l">
              <a:lnSpc>
                <a:spcPct val="90000"/>
              </a:lnSpc>
              <a:spcBef>
                <a:spcPts val="1000"/>
              </a:spcBef>
              <a:spcAft>
                <a:spcPts val="0"/>
              </a:spcAft>
              <a:buSzPts val="2800"/>
              <a:buNone/>
              <a:defRPr sz="1600"/>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r>
              <a:rPr lang="fi-FI" dirty="0"/>
              <a:t>[pvm]</a:t>
            </a:r>
            <a:endParaRPr dirty="0"/>
          </a:p>
        </p:txBody>
      </p:sp>
      <p:sp>
        <p:nvSpPr>
          <p:cNvPr id="9" name="Text Placeholder 2">
            <a:extLst>
              <a:ext uri="{FF2B5EF4-FFF2-40B4-BE49-F238E27FC236}">
                <a16:creationId xmlns:a16="http://schemas.microsoft.com/office/drawing/2014/main" id="{1283FF02-F3B1-5B48-B677-995173942D76}"/>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
        <p:nvSpPr>
          <p:cNvPr id="12" name="Text Placeholder 2">
            <a:extLst>
              <a:ext uri="{FF2B5EF4-FFF2-40B4-BE49-F238E27FC236}">
                <a16:creationId xmlns:a16="http://schemas.microsoft.com/office/drawing/2014/main" id="{97FDAA3E-83B7-164B-AC3A-F56086577490}"/>
              </a:ext>
            </a:extLst>
          </p:cNvPr>
          <p:cNvSpPr>
            <a:spLocks noGrp="1"/>
          </p:cNvSpPr>
          <p:nvPr>
            <p:ph type="body" sz="quarter" idx="14"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
        <p:nvSpPr>
          <p:cNvPr id="5" name="Kuvan paikkamerkki 4">
            <a:extLst>
              <a:ext uri="{FF2B5EF4-FFF2-40B4-BE49-F238E27FC236}">
                <a16:creationId xmlns:a16="http://schemas.microsoft.com/office/drawing/2014/main" id="{CDEA94B0-E894-D34D-A5C6-C7A2C6635EEC}"/>
              </a:ext>
            </a:extLst>
          </p:cNvPr>
          <p:cNvSpPr>
            <a:spLocks noGrp="1"/>
          </p:cNvSpPr>
          <p:nvPr>
            <p:ph type="pic" sz="quarter" idx="15"/>
          </p:nvPr>
        </p:nvSpPr>
        <p:spPr>
          <a:xfrm>
            <a:off x="7414543" y="0"/>
            <a:ext cx="4777457" cy="6857999"/>
          </a:xfrm>
          <a:prstGeom prst="rect">
            <a:avLst/>
          </a:prstGeom>
          <a:noFill/>
          <a:ln>
            <a:noFill/>
          </a:ln>
        </p:spPr>
        <p:txBody>
          <a:bodyPr/>
          <a:lstStyle>
            <a:lvl1pPr marL="50800" indent="0">
              <a:buNone/>
              <a:defRPr/>
            </a:lvl1pPr>
          </a:lstStyle>
          <a:p>
            <a:r>
              <a:rPr lang="en-US"/>
              <a:t>Click icon to add picture</a:t>
            </a:r>
            <a:endParaRPr lang="fi-FI"/>
          </a:p>
        </p:txBody>
      </p:sp>
      <p:pic>
        <p:nvPicPr>
          <p:cNvPr id="2" name="Kuva 1">
            <a:extLst>
              <a:ext uri="{FF2B5EF4-FFF2-40B4-BE49-F238E27FC236}">
                <a16:creationId xmlns:a16="http://schemas.microsoft.com/office/drawing/2014/main" id="{D099FBB1-CB47-9F64-0CBD-6B28174DDE3D}"/>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308925" y="6113721"/>
            <a:ext cx="754182" cy="476325"/>
          </a:xfrm>
          <a:prstGeom prst="rect">
            <a:avLst/>
          </a:prstGeom>
        </p:spPr>
      </p:pic>
    </p:spTree>
    <p:extLst>
      <p:ext uri="{BB962C8B-B14F-4D97-AF65-F5344CB8AC3E}">
        <p14:creationId xmlns:p14="http://schemas.microsoft.com/office/powerpoint/2010/main" val="569693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838200" y="365126"/>
            <a:ext cx="10515600" cy="71100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24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27" name="Google Shape;27;p4"/>
          <p:cNvSpPr txBox="1">
            <a:spLocks noGrp="1"/>
          </p:cNvSpPr>
          <p:nvPr>
            <p:ph type="body" idx="1"/>
          </p:nvPr>
        </p:nvSpPr>
        <p:spPr>
          <a:xfrm>
            <a:off x="838200" y="1076132"/>
            <a:ext cx="10515600" cy="5100831"/>
          </a:xfrm>
          <a:prstGeom prst="rect">
            <a:avLst/>
          </a:prstGeom>
          <a:noFill/>
          <a:ln>
            <a:noFill/>
          </a:ln>
        </p:spPr>
        <p:txBody>
          <a:bodyPr spcFirstLastPara="1" wrap="square" lIns="91425" tIns="45700" rIns="91425" bIns="45700" anchor="ctr" anchorCtr="0">
            <a:normAutofit/>
          </a:bodyPr>
          <a:lstStyle>
            <a:lvl1pPr marL="457200" lvl="0" indent="-472440" algn="l">
              <a:lnSpc>
                <a:spcPct val="90000"/>
              </a:lnSpc>
              <a:spcBef>
                <a:spcPts val="1000"/>
              </a:spcBef>
              <a:spcAft>
                <a:spcPts val="0"/>
              </a:spcAft>
              <a:buClr>
                <a:schemeClr val="dk1"/>
              </a:buClr>
              <a:buSzPts val="3840"/>
              <a:buFont typeface="Montserrat"/>
              <a:buChar char="»"/>
              <a:defRPr sz="4800" b="0"/>
            </a:lvl1pPr>
            <a:lvl2pPr marL="914400" lvl="1" indent="-216000" algn="l">
              <a:lnSpc>
                <a:spcPct val="90000"/>
              </a:lnSpc>
              <a:spcBef>
                <a:spcPts val="6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 name="Text Placeholder 2">
            <a:extLst>
              <a:ext uri="{FF2B5EF4-FFF2-40B4-BE49-F238E27FC236}">
                <a16:creationId xmlns:a16="http://schemas.microsoft.com/office/drawing/2014/main" id="{6EB0425D-AA35-7F49-9D46-C0E005F429DB}"/>
              </a:ext>
            </a:extLst>
          </p:cNvPr>
          <p:cNvSpPr>
            <a:spLocks noGrp="1"/>
          </p:cNvSpPr>
          <p:nvPr>
            <p:ph type="body" sz="quarter" idx="13" hasCustomPrompt="1"/>
          </p:nvPr>
        </p:nvSpPr>
        <p:spPr>
          <a:xfrm>
            <a:off x="1132514" y="6356350"/>
            <a:ext cx="10188473"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pic>
        <p:nvPicPr>
          <p:cNvPr id="2" name="Picture 2" descr="Kaupunkitutkimus TA Oy - Urban Research TA Ltd | LinkedIn">
            <a:extLst>
              <a:ext uri="{FF2B5EF4-FFF2-40B4-BE49-F238E27FC236}">
                <a16:creationId xmlns:a16="http://schemas.microsoft.com/office/drawing/2014/main" id="{35AE7719-F320-1605-092B-ABF456BC9F45}"/>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95220" y="6021549"/>
            <a:ext cx="741202" cy="741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8413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Title Slide" preserve="1" userDrawn="1">
  <p:cSld name="1_Title Slide">
    <p:spTree>
      <p:nvGrpSpPr>
        <p:cNvPr id="1" name="Shape 180"/>
        <p:cNvGrpSpPr/>
        <p:nvPr/>
      </p:nvGrpSpPr>
      <p:grpSpPr>
        <a:xfrm>
          <a:off x="0" y="0"/>
          <a:ext cx="0" cy="0"/>
          <a:chOff x="0" y="0"/>
          <a:chExt cx="0" cy="0"/>
        </a:xfrm>
      </p:grpSpPr>
      <p:sp>
        <p:nvSpPr>
          <p:cNvPr id="182" name="Google Shape;182;p29"/>
          <p:cNvSpPr txBox="1"/>
          <p:nvPr/>
        </p:nvSpPr>
        <p:spPr>
          <a:xfrm>
            <a:off x="746759" y="810758"/>
            <a:ext cx="184292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fi-FI" sz="1800" b="0" i="0" u="none" strike="noStrike" cap="none">
                <a:solidFill>
                  <a:schemeClr val="dk1"/>
                </a:solidFill>
                <a:latin typeface="Montserrat ExtraBold"/>
                <a:ea typeface="Montserrat ExtraBold"/>
                <a:cs typeface="Montserrat ExtraBold"/>
                <a:sym typeface="Montserrat ExtraBold"/>
              </a:rPr>
              <a:t>Tarjous</a:t>
            </a:r>
            <a:endParaRPr sz="1800" b="0" i="0" u="none" strike="noStrike" cap="none">
              <a:solidFill>
                <a:schemeClr val="dk1"/>
              </a:solidFill>
              <a:latin typeface="Montserrat ExtraBold"/>
              <a:ea typeface="Montserrat ExtraBold"/>
              <a:cs typeface="Montserrat ExtraBold"/>
              <a:sym typeface="Montserrat ExtraBold"/>
            </a:endParaRPr>
          </a:p>
        </p:txBody>
      </p:sp>
      <p:sp>
        <p:nvSpPr>
          <p:cNvPr id="184" name="Google Shape;184;p29"/>
          <p:cNvSpPr txBox="1">
            <a:spLocks noGrp="1"/>
          </p:cNvSpPr>
          <p:nvPr>
            <p:ph type="subTitle" idx="1" hasCustomPrompt="1"/>
          </p:nvPr>
        </p:nvSpPr>
        <p:spPr>
          <a:xfrm>
            <a:off x="1035281" y="4036438"/>
            <a:ext cx="6087600" cy="1801007"/>
          </a:xfrm>
          <a:prstGeom prst="rect">
            <a:avLst/>
          </a:prstGeom>
          <a:noFill/>
          <a:ln>
            <a:noFill/>
          </a:ln>
        </p:spPr>
        <p:txBody>
          <a:bodyPr spcFirstLastPara="1" wrap="square" lIns="91425" tIns="45700" rIns="91425" bIns="45700" anchor="t" anchorCtr="0">
            <a:normAutofit/>
          </a:bodyPr>
          <a:lstStyle>
            <a:lvl1pPr marL="50400" lvl="0" indent="0" algn="ctr">
              <a:lnSpc>
                <a:spcPct val="90000"/>
              </a:lnSpc>
              <a:spcBef>
                <a:spcPts val="1000"/>
              </a:spcBef>
              <a:spcAft>
                <a:spcPts val="0"/>
              </a:spcAft>
              <a:buClr>
                <a:schemeClr val="dk1"/>
              </a:buClr>
              <a:buSzPts val="2400"/>
              <a:buNone/>
              <a:defRPr sz="2400">
                <a:latin typeface="Montserrat ExtraBold"/>
                <a:ea typeface="Montserrat ExtraBold"/>
                <a:cs typeface="Montserrat ExtraBold"/>
                <a:sym typeface="Montserrat ExtraBold"/>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fi-FI" dirty="0"/>
              <a:t>Työn nimi</a:t>
            </a:r>
            <a:endParaRPr dirty="0"/>
          </a:p>
        </p:txBody>
      </p:sp>
      <p:pic>
        <p:nvPicPr>
          <p:cNvPr id="185" name="Google Shape;185;p29"/>
          <p:cNvPicPr preferRelativeResize="0">
            <a:picLocks noChangeAspect="1"/>
          </p:cNvPicPr>
          <p:nvPr/>
        </p:nvPicPr>
        <p:blipFill rotWithShape="1">
          <a:blip r:embed="rId2" cstate="email">
            <a:alphaModFix/>
            <a:extLst>
              <a:ext uri="{28A0092B-C50C-407E-A947-70E740481C1C}">
                <a14:useLocalDpi xmlns:a14="http://schemas.microsoft.com/office/drawing/2010/main"/>
              </a:ext>
            </a:extLst>
          </a:blip>
          <a:srcRect/>
          <a:stretch/>
        </p:blipFill>
        <p:spPr>
          <a:xfrm>
            <a:off x="3669081" y="595848"/>
            <a:ext cx="821713" cy="799200"/>
          </a:xfrm>
          <a:prstGeom prst="rect">
            <a:avLst/>
          </a:prstGeom>
          <a:noFill/>
          <a:ln>
            <a:noFill/>
          </a:ln>
        </p:spPr>
      </p:pic>
      <p:sp>
        <p:nvSpPr>
          <p:cNvPr id="187" name="Google Shape;187;p29"/>
          <p:cNvSpPr txBox="1">
            <a:spLocks noGrp="1"/>
          </p:cNvSpPr>
          <p:nvPr>
            <p:ph type="body" idx="2" hasCustomPrompt="1"/>
          </p:nvPr>
        </p:nvSpPr>
        <p:spPr>
          <a:xfrm>
            <a:off x="1755775" y="595849"/>
            <a:ext cx="1805463" cy="584200"/>
          </a:xfrm>
          <a:prstGeom prst="rect">
            <a:avLst/>
          </a:prstGeom>
          <a:noFill/>
          <a:ln>
            <a:noFill/>
          </a:ln>
        </p:spPr>
        <p:txBody>
          <a:bodyPr spcFirstLastPara="1" wrap="square" lIns="91425" tIns="45700" rIns="91425" bIns="45700" anchor="b" anchorCtr="0">
            <a:normAutofit/>
          </a:bodyPr>
          <a:lstStyle>
            <a:lvl1pPr marL="0" lvl="0" indent="0" algn="l">
              <a:lnSpc>
                <a:spcPct val="90000"/>
              </a:lnSpc>
              <a:spcBef>
                <a:spcPts val="1000"/>
              </a:spcBef>
              <a:spcAft>
                <a:spcPts val="0"/>
              </a:spcAft>
              <a:buSzPts val="2800"/>
              <a:buNone/>
              <a:defRPr sz="1600"/>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r>
              <a:rPr lang="fi-FI" dirty="0"/>
              <a:t>[pvm]</a:t>
            </a:r>
            <a:endParaRPr dirty="0"/>
          </a:p>
        </p:txBody>
      </p:sp>
      <p:sp>
        <p:nvSpPr>
          <p:cNvPr id="9" name="Text Placeholder 2">
            <a:extLst>
              <a:ext uri="{FF2B5EF4-FFF2-40B4-BE49-F238E27FC236}">
                <a16:creationId xmlns:a16="http://schemas.microsoft.com/office/drawing/2014/main" id="{1283FF02-F3B1-5B48-B677-995173942D76}"/>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
        <p:nvSpPr>
          <p:cNvPr id="12" name="Text Placeholder 2">
            <a:extLst>
              <a:ext uri="{FF2B5EF4-FFF2-40B4-BE49-F238E27FC236}">
                <a16:creationId xmlns:a16="http://schemas.microsoft.com/office/drawing/2014/main" id="{97FDAA3E-83B7-164B-AC3A-F56086577490}"/>
              </a:ext>
            </a:extLst>
          </p:cNvPr>
          <p:cNvSpPr>
            <a:spLocks noGrp="1"/>
          </p:cNvSpPr>
          <p:nvPr>
            <p:ph type="body" sz="quarter" idx="14"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
        <p:nvSpPr>
          <p:cNvPr id="5" name="Kuvan paikkamerkki 4">
            <a:extLst>
              <a:ext uri="{FF2B5EF4-FFF2-40B4-BE49-F238E27FC236}">
                <a16:creationId xmlns:a16="http://schemas.microsoft.com/office/drawing/2014/main" id="{CDEA94B0-E894-D34D-A5C6-C7A2C6635EEC}"/>
              </a:ext>
            </a:extLst>
          </p:cNvPr>
          <p:cNvSpPr>
            <a:spLocks noGrp="1"/>
          </p:cNvSpPr>
          <p:nvPr>
            <p:ph type="pic" sz="quarter" idx="15"/>
          </p:nvPr>
        </p:nvSpPr>
        <p:spPr>
          <a:xfrm>
            <a:off x="7738394" y="1277726"/>
            <a:ext cx="3955326" cy="4138492"/>
          </a:xfrm>
          <a:prstGeom prst="rect">
            <a:avLst/>
          </a:prstGeom>
          <a:noFill/>
          <a:ln>
            <a:noFill/>
          </a:ln>
        </p:spPr>
        <p:txBody>
          <a:bodyPr/>
          <a:lstStyle>
            <a:lvl1pPr marL="50800" indent="0">
              <a:buNone/>
              <a:defRPr/>
            </a:lvl1pPr>
          </a:lstStyle>
          <a:p>
            <a:r>
              <a:rPr lang="en-US"/>
              <a:t>Click icon to add picture</a:t>
            </a:r>
            <a:endParaRPr lang="fi-FI"/>
          </a:p>
        </p:txBody>
      </p:sp>
      <p:sp>
        <p:nvSpPr>
          <p:cNvPr id="23" name="Google Shape;183;p29">
            <a:extLst>
              <a:ext uri="{FF2B5EF4-FFF2-40B4-BE49-F238E27FC236}">
                <a16:creationId xmlns:a16="http://schemas.microsoft.com/office/drawing/2014/main" id="{FE71CF9B-EAC3-7B4D-A101-2F3239B52EE1}"/>
              </a:ext>
            </a:extLst>
          </p:cNvPr>
          <p:cNvSpPr txBox="1">
            <a:spLocks noGrp="1"/>
          </p:cNvSpPr>
          <p:nvPr>
            <p:ph type="ctrTitle" hasCustomPrompt="1"/>
          </p:nvPr>
        </p:nvSpPr>
        <p:spPr>
          <a:xfrm>
            <a:off x="838200" y="1698953"/>
            <a:ext cx="6481763" cy="253122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Montserrat ExtraBold"/>
              <a:buNone/>
              <a:defRPr sz="6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fi-FI" dirty="0"/>
              <a:t>Tilaajan nimi</a:t>
            </a:r>
            <a:endParaRPr dirty="0"/>
          </a:p>
        </p:txBody>
      </p:sp>
      <p:pic>
        <p:nvPicPr>
          <p:cNvPr id="2" name="Kuva 1">
            <a:extLst>
              <a:ext uri="{FF2B5EF4-FFF2-40B4-BE49-F238E27FC236}">
                <a16:creationId xmlns:a16="http://schemas.microsoft.com/office/drawing/2014/main" id="{2F1763B1-D3D6-42A5-B5BB-A92E17B2DDAB}"/>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88765" y="6113721"/>
            <a:ext cx="754182" cy="476325"/>
          </a:xfrm>
          <a:prstGeom prst="rect">
            <a:avLst/>
          </a:prstGeom>
        </p:spPr>
      </p:pic>
    </p:spTree>
    <p:extLst>
      <p:ext uri="{BB962C8B-B14F-4D97-AF65-F5344CB8AC3E}">
        <p14:creationId xmlns:p14="http://schemas.microsoft.com/office/powerpoint/2010/main" val="39380747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38200" y="365125"/>
            <a:ext cx="7778749"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1" name="Google Shape;41;p6"/>
          <p:cNvSpPr txBox="1">
            <a:spLocks noGrp="1"/>
          </p:cNvSpPr>
          <p:nvPr>
            <p:ph type="body" idx="1"/>
          </p:nvPr>
        </p:nvSpPr>
        <p:spPr>
          <a:xfrm>
            <a:off x="838201" y="1825625"/>
            <a:ext cx="7778749" cy="4351338"/>
          </a:xfrm>
          <a:prstGeom prst="rect">
            <a:avLst/>
          </a:prstGeom>
          <a:noFill/>
          <a:ln>
            <a:noFill/>
          </a:ln>
        </p:spPr>
        <p:txBody>
          <a:bodyPr spcFirstLastPara="1" wrap="square" lIns="91425" tIns="45700" rIns="91425" bIns="45700" anchor="t" anchorCtr="0">
            <a:normAutofit/>
          </a:bodyPr>
          <a:lstStyle>
            <a:lvl1pPr marL="0" lvl="0" indent="0" algn="l">
              <a:lnSpc>
                <a:spcPct val="120000"/>
              </a:lnSpc>
              <a:spcBef>
                <a:spcPts val="1000"/>
              </a:spcBef>
              <a:spcAft>
                <a:spcPts val="0"/>
              </a:spcAft>
              <a:buClr>
                <a:schemeClr val="dk1"/>
              </a:buClr>
              <a:buSzPts val="2560"/>
              <a:buFont typeface="Arial"/>
              <a:buNone/>
              <a:defRPr sz="2400"/>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 name="Text Placeholder 2">
            <a:extLst>
              <a:ext uri="{FF2B5EF4-FFF2-40B4-BE49-F238E27FC236}">
                <a16:creationId xmlns:a16="http://schemas.microsoft.com/office/drawing/2014/main" id="{C47A8F8B-D798-8F47-9A56-28054004E6CA}"/>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
        <p:nvSpPr>
          <p:cNvPr id="3" name="Tekstin paikkamerkki 2">
            <a:extLst>
              <a:ext uri="{FF2B5EF4-FFF2-40B4-BE49-F238E27FC236}">
                <a16:creationId xmlns:a16="http://schemas.microsoft.com/office/drawing/2014/main" id="{FB795648-17FD-4D49-A5C3-32CC3CFC2960}"/>
              </a:ext>
            </a:extLst>
          </p:cNvPr>
          <p:cNvSpPr>
            <a:spLocks noGrp="1"/>
          </p:cNvSpPr>
          <p:nvPr>
            <p:ph type="body" sz="quarter" idx="14"/>
          </p:nvPr>
        </p:nvSpPr>
        <p:spPr>
          <a:xfrm>
            <a:off x="8924348" y="3433293"/>
            <a:ext cx="2284989" cy="2743670"/>
          </a:xfrm>
        </p:spPr>
        <p:txBody>
          <a:bodyPr>
            <a:noAutofit/>
          </a:bodyPr>
          <a:lstStyle>
            <a:lvl1pPr marL="50800" indent="0">
              <a:lnSpc>
                <a:spcPct val="100000"/>
              </a:lnSpc>
              <a:spcBef>
                <a:spcPts val="300"/>
              </a:spcBef>
              <a:spcAft>
                <a:spcPts val="0"/>
              </a:spcAft>
              <a:buNone/>
              <a:defRPr sz="1400"/>
            </a:lvl1pPr>
            <a:lvl2pPr marL="533400" indent="0">
              <a:lnSpc>
                <a:spcPct val="100000"/>
              </a:lnSpc>
              <a:spcAft>
                <a:spcPts val="0"/>
              </a:spcAft>
              <a:buNone/>
              <a:defRPr sz="1200"/>
            </a:lvl2pPr>
            <a:lvl3pPr marL="1016000" indent="0">
              <a:lnSpc>
                <a:spcPct val="100000"/>
              </a:lnSpc>
              <a:spcAft>
                <a:spcPts val="0"/>
              </a:spcAft>
              <a:buNone/>
              <a:defRPr sz="1100"/>
            </a:lvl3pPr>
            <a:lvl4pPr marL="1485900" indent="0">
              <a:lnSpc>
                <a:spcPct val="100000"/>
              </a:lnSpc>
              <a:spcAft>
                <a:spcPts val="0"/>
              </a:spcAft>
              <a:buNone/>
              <a:defRPr sz="1050"/>
            </a:lvl4pPr>
            <a:lvl5pPr marL="1943100" indent="0">
              <a:lnSpc>
                <a:spcPct val="100000"/>
              </a:lnSpc>
              <a:spcAft>
                <a:spcPts val="0"/>
              </a:spcAft>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Kuvan paikkamerkki 4">
            <a:extLst>
              <a:ext uri="{FF2B5EF4-FFF2-40B4-BE49-F238E27FC236}">
                <a16:creationId xmlns:a16="http://schemas.microsoft.com/office/drawing/2014/main" id="{0E6843E5-BD22-1948-9295-A28FE76FACF7}"/>
              </a:ext>
            </a:extLst>
          </p:cNvPr>
          <p:cNvSpPr>
            <a:spLocks noGrp="1"/>
          </p:cNvSpPr>
          <p:nvPr>
            <p:ph type="pic" sz="quarter" idx="15"/>
          </p:nvPr>
        </p:nvSpPr>
        <p:spPr>
          <a:xfrm>
            <a:off x="8924348" y="1825624"/>
            <a:ext cx="1460500" cy="1460499"/>
          </a:xfrm>
        </p:spPr>
        <p:txBody>
          <a:bodyPr/>
          <a:lstStyle>
            <a:lvl1pPr marL="50800" indent="0">
              <a:buNone/>
              <a:defRPr/>
            </a:lvl1pPr>
          </a:lstStyle>
          <a:p>
            <a:r>
              <a:rPr lang="en-US"/>
              <a:t>Click icon to add picture</a:t>
            </a:r>
            <a:endParaRPr lang="fi-FI"/>
          </a:p>
        </p:txBody>
      </p:sp>
    </p:spTree>
    <p:extLst>
      <p:ext uri="{BB962C8B-B14F-4D97-AF65-F5344CB8AC3E}">
        <p14:creationId xmlns:p14="http://schemas.microsoft.com/office/powerpoint/2010/main" val="34302864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1" name="Google Shape;41;p6"/>
          <p:cNvSpPr txBox="1">
            <a:spLocks noGrp="1"/>
          </p:cNvSpPr>
          <p:nvPr>
            <p:ph type="body" idx="1"/>
          </p:nvPr>
        </p:nvSpPr>
        <p:spPr>
          <a:xfrm>
            <a:off x="3792682" y="1690688"/>
            <a:ext cx="7561118" cy="4486275"/>
          </a:xfrm>
          <a:prstGeom prst="rect">
            <a:avLst/>
          </a:prstGeom>
          <a:noFill/>
          <a:ln>
            <a:noFill/>
          </a:ln>
        </p:spPr>
        <p:txBody>
          <a:bodyPr spcFirstLastPara="1" wrap="square" lIns="91425" tIns="45700" rIns="91425" bIns="45700" anchor="t" anchorCtr="0">
            <a:normAutofit/>
          </a:bodyPr>
          <a:lstStyle>
            <a:lvl1pPr marL="66040" lvl="0" indent="0" algn="l">
              <a:lnSpc>
                <a:spcPct val="100000"/>
              </a:lnSpc>
              <a:spcBef>
                <a:spcPts val="1000"/>
              </a:spcBef>
              <a:spcAft>
                <a:spcPts val="0"/>
              </a:spcAft>
              <a:buClr>
                <a:schemeClr val="dk1"/>
              </a:buClr>
              <a:buSzPts val="2560"/>
              <a:buFont typeface="Arial"/>
              <a:buNone/>
              <a:defRPr sz="1600"/>
            </a:lvl1pPr>
            <a:lvl2pPr marL="914400" lvl="1" indent="-342900" algn="l">
              <a:lnSpc>
                <a:spcPct val="100000"/>
              </a:lnSpc>
              <a:spcBef>
                <a:spcPts val="500"/>
              </a:spcBef>
              <a:spcAft>
                <a:spcPts val="0"/>
              </a:spcAft>
              <a:buClr>
                <a:schemeClr val="dk1"/>
              </a:buClr>
              <a:buSzPts val="1800"/>
              <a:buChar char="•"/>
              <a:defRPr sz="1600"/>
            </a:lvl2pPr>
            <a:lvl3pPr marL="1371600" lvl="2" indent="-342900" algn="l">
              <a:lnSpc>
                <a:spcPct val="100000"/>
              </a:lnSpc>
              <a:spcBef>
                <a:spcPts val="500"/>
              </a:spcBef>
              <a:spcAft>
                <a:spcPts val="0"/>
              </a:spcAft>
              <a:buClr>
                <a:schemeClr val="dk1"/>
              </a:buClr>
              <a:buSzPts val="1800"/>
              <a:buChar char="•"/>
              <a:defRPr sz="1600"/>
            </a:lvl3pPr>
            <a:lvl4pPr marL="1828800" lvl="3" indent="-342900" algn="l">
              <a:lnSpc>
                <a:spcPct val="90000"/>
              </a:lnSpc>
              <a:spcBef>
                <a:spcPts val="500"/>
              </a:spcBef>
              <a:spcAft>
                <a:spcPts val="0"/>
              </a:spcAft>
              <a:buClr>
                <a:schemeClr val="dk1"/>
              </a:buClr>
              <a:buSzPts val="1800"/>
              <a:buChar char="•"/>
              <a:defRPr sz="1600"/>
            </a:lvl4pPr>
            <a:lvl5pPr marL="2286000" lvl="4" indent="-342900" algn="l">
              <a:lnSpc>
                <a:spcPct val="90000"/>
              </a:lnSpc>
              <a:spcBef>
                <a:spcPts val="500"/>
              </a:spcBef>
              <a:spcAft>
                <a:spcPts val="0"/>
              </a:spcAft>
              <a:buClr>
                <a:schemeClr val="dk1"/>
              </a:buClr>
              <a:buSzPts val="1800"/>
              <a:buChar char="•"/>
              <a:defRPr sz="1600"/>
            </a:lvl5pPr>
            <a:lvl6pPr marL="2743200" lvl="5" indent="-342900" algn="l">
              <a:lnSpc>
                <a:spcPct val="90000"/>
              </a:lnSpc>
              <a:spcBef>
                <a:spcPts val="500"/>
              </a:spcBef>
              <a:spcAft>
                <a:spcPts val="0"/>
              </a:spcAft>
              <a:buClr>
                <a:schemeClr val="dk1"/>
              </a:buClr>
              <a:buSzPts val="1800"/>
              <a:buChar char="•"/>
              <a:defRPr sz="1600"/>
            </a:lvl6pPr>
            <a:lvl7pPr marL="3200400" lvl="6" indent="-342900" algn="l">
              <a:lnSpc>
                <a:spcPct val="90000"/>
              </a:lnSpc>
              <a:spcBef>
                <a:spcPts val="500"/>
              </a:spcBef>
              <a:spcAft>
                <a:spcPts val="0"/>
              </a:spcAft>
              <a:buClr>
                <a:schemeClr val="dk1"/>
              </a:buClr>
              <a:buSzPts val="1800"/>
              <a:buChar char="•"/>
              <a:defRPr sz="1600"/>
            </a:lvl7pPr>
            <a:lvl8pPr marL="3657600" lvl="7" indent="-342900" algn="l">
              <a:lnSpc>
                <a:spcPct val="90000"/>
              </a:lnSpc>
              <a:spcBef>
                <a:spcPts val="500"/>
              </a:spcBef>
              <a:spcAft>
                <a:spcPts val="0"/>
              </a:spcAft>
              <a:buClr>
                <a:schemeClr val="dk1"/>
              </a:buClr>
              <a:buSzPts val="1800"/>
              <a:buChar char="•"/>
              <a:defRPr sz="1600"/>
            </a:lvl8pPr>
            <a:lvl9pPr marL="4114800" lvl="8" indent="-342900" algn="l">
              <a:lnSpc>
                <a:spcPct val="90000"/>
              </a:lnSpc>
              <a:spcBef>
                <a:spcPts val="500"/>
              </a:spcBef>
              <a:spcAft>
                <a:spcPts val="0"/>
              </a:spcAft>
              <a:buClr>
                <a:schemeClr val="dk1"/>
              </a:buClr>
              <a:buSzPts val="1800"/>
              <a:buChar char="•"/>
              <a:defRPr sz="1600"/>
            </a:lvl9pPr>
          </a:lstStyle>
          <a:p>
            <a:pPr lvl="0"/>
            <a:r>
              <a:rPr lang="en-US"/>
              <a:t>Click to edit Master text styles</a:t>
            </a:r>
          </a:p>
        </p:txBody>
      </p:sp>
      <p:sp>
        <p:nvSpPr>
          <p:cNvPr id="6" name="Text Placeholder 2">
            <a:extLst>
              <a:ext uri="{FF2B5EF4-FFF2-40B4-BE49-F238E27FC236}">
                <a16:creationId xmlns:a16="http://schemas.microsoft.com/office/drawing/2014/main" id="{C47A8F8B-D798-8F47-9A56-28054004E6CA}"/>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
        <p:nvSpPr>
          <p:cNvPr id="3" name="Kuvan paikkamerkki 2">
            <a:extLst>
              <a:ext uri="{FF2B5EF4-FFF2-40B4-BE49-F238E27FC236}">
                <a16:creationId xmlns:a16="http://schemas.microsoft.com/office/drawing/2014/main" id="{064761B8-F8A5-7D47-95F2-3DC80945F807}"/>
              </a:ext>
            </a:extLst>
          </p:cNvPr>
          <p:cNvSpPr>
            <a:spLocks noGrp="1"/>
          </p:cNvSpPr>
          <p:nvPr>
            <p:ph type="pic" sz="quarter" idx="14"/>
          </p:nvPr>
        </p:nvSpPr>
        <p:spPr>
          <a:xfrm>
            <a:off x="1017070" y="1800000"/>
            <a:ext cx="2341130" cy="2341130"/>
          </a:xfrm>
        </p:spPr>
        <p:txBody>
          <a:bodyPr/>
          <a:lstStyle>
            <a:lvl1pPr marL="50800" indent="0">
              <a:buNone/>
              <a:defRPr/>
            </a:lvl1pPr>
          </a:lstStyle>
          <a:p>
            <a:r>
              <a:rPr lang="en-US"/>
              <a:t>Click icon to add picture</a:t>
            </a:r>
            <a:endParaRPr lang="fi-FI"/>
          </a:p>
        </p:txBody>
      </p:sp>
    </p:spTree>
    <p:extLst>
      <p:ext uri="{BB962C8B-B14F-4D97-AF65-F5344CB8AC3E}">
        <p14:creationId xmlns:p14="http://schemas.microsoft.com/office/powerpoint/2010/main" val="2722174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838200" y="365126"/>
            <a:ext cx="10515600" cy="71100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24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dirty="0"/>
          </a:p>
        </p:txBody>
      </p:sp>
      <p:sp>
        <p:nvSpPr>
          <p:cNvPr id="27" name="Google Shape;27;p4"/>
          <p:cNvSpPr txBox="1">
            <a:spLocks noGrp="1"/>
          </p:cNvSpPr>
          <p:nvPr>
            <p:ph type="body" idx="1"/>
          </p:nvPr>
        </p:nvSpPr>
        <p:spPr>
          <a:xfrm>
            <a:off x="3432174" y="1076132"/>
            <a:ext cx="7921625" cy="5100831"/>
          </a:xfrm>
          <a:prstGeom prst="rect">
            <a:avLst/>
          </a:prstGeom>
          <a:noFill/>
          <a:ln>
            <a:noFill/>
          </a:ln>
        </p:spPr>
        <p:txBody>
          <a:bodyPr spcFirstLastPara="1" wrap="square" lIns="91425" tIns="45700" rIns="91425" bIns="45700" anchor="t" anchorCtr="0">
            <a:normAutofit/>
          </a:bodyPr>
          <a:lstStyle>
            <a:lvl1pPr marL="0" lvl="0" indent="0" algn="l">
              <a:lnSpc>
                <a:spcPct val="100000"/>
              </a:lnSpc>
              <a:spcBef>
                <a:spcPts val="1000"/>
              </a:spcBef>
              <a:spcAft>
                <a:spcPts val="0"/>
              </a:spcAft>
              <a:buClr>
                <a:schemeClr val="dk1"/>
              </a:buClr>
              <a:buSzPts val="3840"/>
              <a:buFont typeface="Montserrat"/>
              <a:buNone/>
              <a:defRPr sz="2400"/>
            </a:lvl1pPr>
            <a:lvl2pPr marL="914400" lvl="1" indent="-216000" algn="l">
              <a:lnSpc>
                <a:spcPct val="90000"/>
              </a:lnSpc>
              <a:spcBef>
                <a:spcPts val="600"/>
              </a:spcBef>
              <a:spcAft>
                <a:spcPts val="0"/>
              </a:spcAft>
              <a:buClr>
                <a:schemeClr val="dk1"/>
              </a:buClr>
              <a:buSzPts val="1800"/>
              <a:buChar char="•"/>
              <a:defRPr sz="20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sz="1600"/>
            </a:lvl4pPr>
            <a:lvl5pPr marL="2286000" lvl="4" indent="-342900" algn="l">
              <a:lnSpc>
                <a:spcPct val="90000"/>
              </a:lnSpc>
              <a:spcBef>
                <a:spcPts val="500"/>
              </a:spcBef>
              <a:spcAft>
                <a:spcPts val="0"/>
              </a:spcAft>
              <a:buClr>
                <a:schemeClr val="dk1"/>
              </a:buClr>
              <a:buSzPts val="1800"/>
              <a:buChar char="•"/>
              <a:defRPr sz="1600"/>
            </a:lvl5pPr>
            <a:lvl6pPr marL="2743200" lvl="5" indent="-342900" algn="l">
              <a:lnSpc>
                <a:spcPct val="90000"/>
              </a:lnSpc>
              <a:spcBef>
                <a:spcPts val="500"/>
              </a:spcBef>
              <a:spcAft>
                <a:spcPts val="0"/>
              </a:spcAft>
              <a:buClr>
                <a:schemeClr val="dk1"/>
              </a:buClr>
              <a:buSzPts val="1800"/>
              <a:buChar char="•"/>
              <a:defRPr sz="1600"/>
            </a:lvl6pPr>
            <a:lvl7pPr marL="3200400" lvl="6" indent="-342900" algn="l">
              <a:lnSpc>
                <a:spcPct val="90000"/>
              </a:lnSpc>
              <a:spcBef>
                <a:spcPts val="500"/>
              </a:spcBef>
              <a:spcAft>
                <a:spcPts val="0"/>
              </a:spcAft>
              <a:buClr>
                <a:schemeClr val="dk1"/>
              </a:buClr>
              <a:buSzPts val="1800"/>
              <a:buChar char="•"/>
              <a:defRPr sz="1600"/>
            </a:lvl7pPr>
            <a:lvl8pPr marL="3657600" lvl="7" indent="-342900" algn="l">
              <a:lnSpc>
                <a:spcPct val="90000"/>
              </a:lnSpc>
              <a:spcBef>
                <a:spcPts val="500"/>
              </a:spcBef>
              <a:spcAft>
                <a:spcPts val="0"/>
              </a:spcAft>
              <a:buClr>
                <a:schemeClr val="dk1"/>
              </a:buClr>
              <a:buSzPts val="1800"/>
              <a:buChar char="•"/>
              <a:defRPr sz="1600"/>
            </a:lvl8pPr>
            <a:lvl9pPr marL="4114800" lvl="8" indent="-342900" algn="l">
              <a:lnSpc>
                <a:spcPct val="90000"/>
              </a:lnSpc>
              <a:spcBef>
                <a:spcPts val="500"/>
              </a:spcBef>
              <a:spcAft>
                <a:spcPts val="0"/>
              </a:spcAft>
              <a:buClr>
                <a:schemeClr val="dk1"/>
              </a:buClr>
              <a:buSzPts val="1800"/>
              <a:buChar char="•"/>
              <a:defRPr sz="1600"/>
            </a:lvl9pPr>
          </a:lstStyle>
          <a:p>
            <a:pPr lvl="0"/>
            <a:r>
              <a:rPr lang="en-US"/>
              <a:t>Click to edit Master text styles</a:t>
            </a:r>
          </a:p>
        </p:txBody>
      </p:sp>
      <p:sp>
        <p:nvSpPr>
          <p:cNvPr id="6" name="Text Placeholder 2">
            <a:extLst>
              <a:ext uri="{FF2B5EF4-FFF2-40B4-BE49-F238E27FC236}">
                <a16:creationId xmlns:a16="http://schemas.microsoft.com/office/drawing/2014/main" id="{6EB0425D-AA35-7F49-9D46-C0E005F429DB}"/>
              </a:ext>
            </a:extLst>
          </p:cNvPr>
          <p:cNvSpPr>
            <a:spLocks noGrp="1"/>
          </p:cNvSpPr>
          <p:nvPr>
            <p:ph type="body" sz="quarter" idx="13" hasCustomPrompt="1"/>
          </p:nvPr>
        </p:nvSpPr>
        <p:spPr>
          <a:xfrm>
            <a:off x="195220" y="6356350"/>
            <a:ext cx="11125767"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extLst>
      <p:ext uri="{BB962C8B-B14F-4D97-AF65-F5344CB8AC3E}">
        <p14:creationId xmlns:p14="http://schemas.microsoft.com/office/powerpoint/2010/main" val="227413101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39"/>
        <p:cNvGrpSpPr/>
        <p:nvPr/>
      </p:nvGrpSpPr>
      <p:grpSpPr>
        <a:xfrm>
          <a:off x="0" y="0"/>
          <a:ext cx="0" cy="0"/>
          <a:chOff x="0" y="0"/>
          <a:chExt cx="0" cy="0"/>
        </a:xfrm>
      </p:grpSpPr>
      <p:sp>
        <p:nvSpPr>
          <p:cNvPr id="41" name="Google Shape;41;p6"/>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523240" lvl="0" indent="-457200" algn="l">
              <a:lnSpc>
                <a:spcPct val="110000"/>
              </a:lnSpc>
              <a:spcBef>
                <a:spcPts val="1000"/>
              </a:spcBef>
              <a:spcAft>
                <a:spcPts val="0"/>
              </a:spcAft>
              <a:buClr>
                <a:schemeClr val="dk1"/>
              </a:buClr>
              <a:buSzPts val="2560"/>
              <a:buFont typeface="Normaali järjestelmäfontti"/>
              <a:buChar char="»"/>
              <a:defRPr sz="3200"/>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6" name="Text Placeholder 2">
            <a:extLst>
              <a:ext uri="{FF2B5EF4-FFF2-40B4-BE49-F238E27FC236}">
                <a16:creationId xmlns:a16="http://schemas.microsoft.com/office/drawing/2014/main" id="{C47A8F8B-D798-8F47-9A56-28054004E6CA}"/>
              </a:ext>
            </a:extLst>
          </p:cNvPr>
          <p:cNvSpPr>
            <a:spLocks noGrp="1"/>
          </p:cNvSpPr>
          <p:nvPr>
            <p:ph type="body" sz="quarter" idx="13" hasCustomPrompt="1"/>
          </p:nvPr>
        </p:nvSpPr>
        <p:spPr>
          <a:xfrm>
            <a:off x="195221" y="6356350"/>
            <a:ext cx="10070998" cy="365125"/>
          </a:xfrm>
        </p:spPr>
        <p:txBody>
          <a:bodyPr anchor="b" anchorCtr="0">
            <a:noAutofit/>
          </a:bodyPr>
          <a:lstStyle>
            <a:lvl1pPr marL="0" indent="0">
              <a:spcBef>
                <a:spcPts val="0"/>
              </a:spcBef>
              <a:spcAft>
                <a:spcPts val="300"/>
              </a:spcAft>
              <a:buNone/>
              <a:defRPr sz="1400"/>
            </a:lvl1pPr>
            <a:lvl2pPr marL="533400" indent="0">
              <a:buNone/>
              <a:defRPr/>
            </a:lvl2pPr>
            <a:lvl3pPr marL="1016000" indent="0">
              <a:buNone/>
              <a:defRPr/>
            </a:lvl3pPr>
            <a:lvl4pPr marL="1485900" indent="0">
              <a:buNone/>
              <a:defRPr/>
            </a:lvl4pPr>
            <a:lvl5pPr marL="1943100" indent="0">
              <a:buNone/>
              <a:defRPr/>
            </a:lvl5pPr>
          </a:lstStyle>
          <a:p>
            <a:pPr marL="0" marR="0" lvl="0" indent="0" algn="l" defTabSz="914400" rtl="0" eaLnBrk="1" fontAlgn="auto" latinLnBrk="0" hangingPunct="1">
              <a:lnSpc>
                <a:spcPct val="90000"/>
              </a:lnSpc>
              <a:spcBef>
                <a:spcPts val="1000"/>
              </a:spcBef>
              <a:spcAft>
                <a:spcPts val="0"/>
              </a:spcAft>
              <a:buClr>
                <a:schemeClr val="dk1"/>
              </a:buClr>
              <a:buSzPts val="2800"/>
              <a:buFont typeface="Arial"/>
              <a:buNone/>
              <a:tabLst/>
              <a:defRPr/>
            </a:pPr>
            <a:r>
              <a:rPr lang="en-US" dirty="0"/>
              <a:t>(</a:t>
            </a:r>
            <a:r>
              <a:rPr lang="en-US" dirty="0" err="1"/>
              <a:t>rivi</a:t>
            </a:r>
            <a:r>
              <a:rPr lang="en-US" dirty="0"/>
              <a:t> </a:t>
            </a:r>
            <a:r>
              <a:rPr lang="en-US" dirty="0" err="1"/>
              <a:t>lähdeviitteelle</a:t>
            </a:r>
            <a:r>
              <a:rPr lang="en-US" dirty="0"/>
              <a:t> tai </a:t>
            </a:r>
            <a:r>
              <a:rPr lang="en-US" dirty="0" err="1"/>
              <a:t>muulle</a:t>
            </a:r>
            <a:r>
              <a:rPr lang="en-US" dirty="0"/>
              <a:t> </a:t>
            </a:r>
            <a:r>
              <a:rPr lang="en-US" dirty="0" err="1"/>
              <a:t>lisätiedolle</a:t>
            </a:r>
            <a:r>
              <a:rPr lang="en-US" dirty="0"/>
              <a:t>, </a:t>
            </a:r>
            <a:r>
              <a:rPr lang="en-US" dirty="0" err="1"/>
              <a:t>klikkaa</a:t>
            </a:r>
            <a:r>
              <a:rPr lang="en-US" dirty="0"/>
              <a:t> </a:t>
            </a:r>
            <a:r>
              <a:rPr lang="en-US" dirty="0" err="1"/>
              <a:t>tarvittaessa</a:t>
            </a:r>
            <a:r>
              <a:rPr lang="en-US" dirty="0"/>
              <a:t>)</a:t>
            </a:r>
          </a:p>
        </p:txBody>
      </p:sp>
    </p:spTree>
    <p:extLst>
      <p:ext uri="{BB962C8B-B14F-4D97-AF65-F5344CB8AC3E}">
        <p14:creationId xmlns:p14="http://schemas.microsoft.com/office/powerpoint/2010/main" val="38542546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1"/>
        <p:cNvGrpSpPr/>
        <p:nvPr/>
      </p:nvGrpSpPr>
      <p:grpSpPr>
        <a:xfrm>
          <a:off x="0" y="0"/>
          <a:ext cx="0" cy="0"/>
          <a:chOff x="0" y="0"/>
          <a:chExt cx="0" cy="0"/>
        </a:xfrm>
      </p:grpSpPr>
      <p:sp>
        <p:nvSpPr>
          <p:cNvPr id="52" name="Google Shape;52;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4"/>
          <p:cNvSpPr txBox="1">
            <a:spLocks noGrp="1"/>
          </p:cNvSpPr>
          <p:nvPr>
            <p:ph type="body" idx="1"/>
          </p:nvPr>
        </p:nvSpPr>
        <p:spPr>
          <a:xfrm>
            <a:off x="3792682" y="1690688"/>
            <a:ext cx="7561118" cy="448627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2560"/>
              <a:buFont typeface="Arial"/>
              <a:buNone/>
              <a:defRPr sz="1600"/>
            </a:lvl1pPr>
            <a:lvl2pPr marL="914400" lvl="1" indent="-342900" algn="l">
              <a:lnSpc>
                <a:spcPct val="100000"/>
              </a:lnSpc>
              <a:spcBef>
                <a:spcPts val="500"/>
              </a:spcBef>
              <a:spcAft>
                <a:spcPts val="0"/>
              </a:spcAft>
              <a:buClr>
                <a:schemeClr val="dk1"/>
              </a:buClr>
              <a:buSzPts val="1800"/>
              <a:buChar char="•"/>
              <a:defRPr/>
            </a:lvl2pPr>
            <a:lvl3pPr marL="1371600" lvl="2" indent="-342900" algn="l">
              <a:lnSpc>
                <a:spcPct val="10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24"/>
          <p:cNvSpPr txBox="1">
            <a:spLocks noGrp="1"/>
          </p:cNvSpPr>
          <p:nvPr>
            <p:ph type="body" idx="2"/>
          </p:nvPr>
        </p:nvSpPr>
        <p:spPr>
          <a:xfrm>
            <a:off x="195220" y="6356350"/>
            <a:ext cx="11125767" cy="365125"/>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0"/>
              </a:spcBef>
              <a:spcAft>
                <a:spcPts val="0"/>
              </a:spcAft>
              <a:buSzPts val="2800"/>
              <a:buNone/>
              <a:defRPr sz="1400"/>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59" name="Google Shape;59;p24"/>
          <p:cNvSpPr>
            <a:spLocks noGrp="1"/>
          </p:cNvSpPr>
          <p:nvPr>
            <p:ph type="pic" idx="3"/>
          </p:nvPr>
        </p:nvSpPr>
        <p:spPr>
          <a:xfrm>
            <a:off x="1017070" y="1800000"/>
            <a:ext cx="2341130" cy="2341130"/>
          </a:xfrm>
          <a:prstGeom prst="rect">
            <a:avLst/>
          </a:prstGeom>
          <a:noFill/>
          <a:ln>
            <a:noFill/>
          </a:ln>
        </p:spPr>
      </p:sp>
    </p:spTree>
    <p:extLst>
      <p:ext uri="{BB962C8B-B14F-4D97-AF65-F5344CB8AC3E}">
        <p14:creationId xmlns:p14="http://schemas.microsoft.com/office/powerpoint/2010/main" val="27953333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69FFF-A7B9-74BA-B7AB-E77E5D1D5A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i-FI"/>
          </a:p>
        </p:txBody>
      </p:sp>
      <p:sp>
        <p:nvSpPr>
          <p:cNvPr id="3" name="Subtitle 2">
            <a:extLst>
              <a:ext uri="{FF2B5EF4-FFF2-40B4-BE49-F238E27FC236}">
                <a16:creationId xmlns:a16="http://schemas.microsoft.com/office/drawing/2014/main" id="{DF3696F8-D5B0-5281-02F0-56B055B8AE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Date Placeholder 3">
            <a:extLst>
              <a:ext uri="{FF2B5EF4-FFF2-40B4-BE49-F238E27FC236}">
                <a16:creationId xmlns:a16="http://schemas.microsoft.com/office/drawing/2014/main" id="{31C48C47-D6E2-990F-5246-19CD349C6F58}"/>
              </a:ext>
            </a:extLst>
          </p:cNvPr>
          <p:cNvSpPr>
            <a:spLocks noGrp="1"/>
          </p:cNvSpPr>
          <p:nvPr>
            <p:ph type="dt" sz="half" idx="10"/>
          </p:nvPr>
        </p:nvSpPr>
        <p:spPr/>
        <p:txBody>
          <a:bodyPr/>
          <a:lstStyle/>
          <a:p>
            <a:fld id="{DB39ABA8-88F3-4B69-BE11-A5E33E57021C}" type="datetimeFigureOut">
              <a:rPr lang="fi-FI" smtClean="0"/>
              <a:t>22.1.2024</a:t>
            </a:fld>
            <a:endParaRPr lang="fi-FI"/>
          </a:p>
        </p:txBody>
      </p:sp>
      <p:sp>
        <p:nvSpPr>
          <p:cNvPr id="5" name="Footer Placeholder 4">
            <a:extLst>
              <a:ext uri="{FF2B5EF4-FFF2-40B4-BE49-F238E27FC236}">
                <a16:creationId xmlns:a16="http://schemas.microsoft.com/office/drawing/2014/main" id="{74E3FA48-B5C5-6B50-CCBB-B0D3507F836F}"/>
              </a:ext>
            </a:extLst>
          </p:cNvPr>
          <p:cNvSpPr>
            <a:spLocks noGrp="1"/>
          </p:cNvSpPr>
          <p:nvPr>
            <p:ph type="ftr" sz="quarter" idx="11"/>
          </p:nvPr>
        </p:nvSpPr>
        <p:spPr/>
        <p:txBody>
          <a:bodyPr/>
          <a:lstStyle/>
          <a:p>
            <a:endParaRPr lang="fi-FI"/>
          </a:p>
        </p:txBody>
      </p:sp>
      <p:sp>
        <p:nvSpPr>
          <p:cNvPr id="6" name="Slide Number Placeholder 5">
            <a:extLst>
              <a:ext uri="{FF2B5EF4-FFF2-40B4-BE49-F238E27FC236}">
                <a16:creationId xmlns:a16="http://schemas.microsoft.com/office/drawing/2014/main" id="{9762AD35-E5B5-DF03-2C23-9245D500C055}"/>
              </a:ext>
            </a:extLst>
          </p:cNvPr>
          <p:cNvSpPr>
            <a:spLocks noGrp="1"/>
          </p:cNvSpPr>
          <p:nvPr>
            <p:ph type="sldNum" sz="quarter" idx="12"/>
          </p:nvPr>
        </p:nvSpPr>
        <p:spPr/>
        <p:txBody>
          <a:bodyPr/>
          <a:lstStyle/>
          <a:p>
            <a:fld id="{9C4EA440-F532-41D6-8EA8-FE70F1A3A476}" type="slidenum">
              <a:rPr lang="fi-FI" smtClean="0"/>
              <a:t>‹#›</a:t>
            </a:fld>
            <a:endParaRPr lang="fi-FI"/>
          </a:p>
        </p:txBody>
      </p:sp>
    </p:spTree>
    <p:extLst>
      <p:ext uri="{BB962C8B-B14F-4D97-AF65-F5344CB8AC3E}">
        <p14:creationId xmlns:p14="http://schemas.microsoft.com/office/powerpoint/2010/main" val="70046176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9" Type="http://schemas.openxmlformats.org/officeDocument/2006/relationships/slideLayout" Target="../slideLayouts/slideLayout85.xml"/><Relationship Id="rId21" Type="http://schemas.openxmlformats.org/officeDocument/2006/relationships/slideLayout" Target="../slideLayouts/slideLayout67.xml"/><Relationship Id="rId34" Type="http://schemas.openxmlformats.org/officeDocument/2006/relationships/slideLayout" Target="../slideLayouts/slideLayout80.xml"/><Relationship Id="rId42" Type="http://schemas.openxmlformats.org/officeDocument/2006/relationships/slideLayout" Target="../slideLayouts/slideLayout88.xml"/><Relationship Id="rId47" Type="http://schemas.openxmlformats.org/officeDocument/2006/relationships/slideLayout" Target="../slideLayouts/slideLayout93.xml"/><Relationship Id="rId50" Type="http://schemas.openxmlformats.org/officeDocument/2006/relationships/slideLayout" Target="../slideLayouts/slideLayout96.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9" Type="http://schemas.openxmlformats.org/officeDocument/2006/relationships/slideLayout" Target="../slideLayouts/slideLayout75.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32" Type="http://schemas.openxmlformats.org/officeDocument/2006/relationships/slideLayout" Target="../slideLayouts/slideLayout78.xml"/><Relationship Id="rId37" Type="http://schemas.openxmlformats.org/officeDocument/2006/relationships/slideLayout" Target="../slideLayouts/slideLayout83.xml"/><Relationship Id="rId40" Type="http://schemas.openxmlformats.org/officeDocument/2006/relationships/slideLayout" Target="../slideLayouts/slideLayout86.xml"/><Relationship Id="rId45" Type="http://schemas.openxmlformats.org/officeDocument/2006/relationships/slideLayout" Target="../slideLayouts/slideLayout91.xml"/><Relationship Id="rId53" Type="http://schemas.openxmlformats.org/officeDocument/2006/relationships/image" Target="../media/image2.svg"/><Relationship Id="rId5" Type="http://schemas.openxmlformats.org/officeDocument/2006/relationships/slideLayout" Target="../slideLayouts/slideLayout51.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31" Type="http://schemas.openxmlformats.org/officeDocument/2006/relationships/slideLayout" Target="../slideLayouts/slideLayout77.xml"/><Relationship Id="rId44" Type="http://schemas.openxmlformats.org/officeDocument/2006/relationships/slideLayout" Target="../slideLayouts/slideLayout90.xml"/><Relationship Id="rId52" Type="http://schemas.openxmlformats.org/officeDocument/2006/relationships/image" Target="../media/image1.png"/><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slideLayout" Target="../slideLayouts/slideLayout76.xml"/><Relationship Id="rId35" Type="http://schemas.openxmlformats.org/officeDocument/2006/relationships/slideLayout" Target="../slideLayouts/slideLayout81.xml"/><Relationship Id="rId43" Type="http://schemas.openxmlformats.org/officeDocument/2006/relationships/slideLayout" Target="../slideLayouts/slideLayout89.xml"/><Relationship Id="rId48" Type="http://schemas.openxmlformats.org/officeDocument/2006/relationships/slideLayout" Target="../slideLayouts/slideLayout94.xml"/><Relationship Id="rId8" Type="http://schemas.openxmlformats.org/officeDocument/2006/relationships/slideLayout" Target="../slideLayouts/slideLayout54.xml"/><Relationship Id="rId51" Type="http://schemas.openxmlformats.org/officeDocument/2006/relationships/theme" Target="../theme/theme2.xml"/><Relationship Id="rId3" Type="http://schemas.openxmlformats.org/officeDocument/2006/relationships/slideLayout" Target="../slideLayouts/slideLayout49.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33" Type="http://schemas.openxmlformats.org/officeDocument/2006/relationships/slideLayout" Target="../slideLayouts/slideLayout79.xml"/><Relationship Id="rId38" Type="http://schemas.openxmlformats.org/officeDocument/2006/relationships/slideLayout" Target="../slideLayouts/slideLayout84.xml"/><Relationship Id="rId46" Type="http://schemas.openxmlformats.org/officeDocument/2006/relationships/slideLayout" Target="../slideLayouts/slideLayout92.xml"/><Relationship Id="rId20" Type="http://schemas.openxmlformats.org/officeDocument/2006/relationships/slideLayout" Target="../slideLayouts/slideLayout66.xml"/><Relationship Id="rId41" Type="http://schemas.openxmlformats.org/officeDocument/2006/relationships/slideLayout" Target="../slideLayouts/slideLayout87.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36" Type="http://schemas.openxmlformats.org/officeDocument/2006/relationships/slideLayout" Target="../slideLayouts/slideLayout82.xml"/><Relationship Id="rId4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Montserrat ExtraBold"/>
              <a:buNone/>
              <a:defRPr sz="4400" b="0" i="0" u="none" strike="noStrike" cap="none">
                <a:solidFill>
                  <a:schemeClr val="dk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Montserrat"/>
                <a:ea typeface="Montserrat"/>
                <a:cs typeface="Montserrat"/>
                <a:sym typeface="Montserra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Montserrat"/>
                <a:ea typeface="Montserrat"/>
                <a:cs typeface="Montserrat"/>
                <a:sym typeface="Montserra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Montserrat"/>
                <a:ea typeface="Montserrat"/>
                <a:cs typeface="Montserrat"/>
                <a:sym typeface="Montserra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fi-FI"/>
              <a:t>‹#›</a:t>
            </a:fld>
            <a:endParaRPr/>
          </a:p>
        </p:txBody>
      </p:sp>
      <p:pic>
        <p:nvPicPr>
          <p:cNvPr id="3" name="Kuva 2">
            <a:extLst>
              <a:ext uri="{FF2B5EF4-FFF2-40B4-BE49-F238E27FC236}">
                <a16:creationId xmlns:a16="http://schemas.microsoft.com/office/drawing/2014/main" id="{B5EC1442-A83A-A2F0-F048-FE944971877B}"/>
              </a:ext>
            </a:extLst>
          </p:cNvPr>
          <p:cNvPicPr>
            <a:picLocks noChangeAspect="1"/>
          </p:cNvPicPr>
          <p:nvPr userDrawn="1"/>
        </p:nvPicPr>
        <p:blipFill>
          <a:blip r:embed="rId48" cstate="email">
            <a:extLst>
              <a:ext uri="{28A0092B-C50C-407E-A947-70E740481C1C}">
                <a14:useLocalDpi xmlns:a14="http://schemas.microsoft.com/office/drawing/2010/main"/>
              </a:ext>
              <a:ext uri="{96DAC541-7B7A-43D3-8B79-37D633B846F1}">
                <asvg:svgBlip xmlns:asvg="http://schemas.microsoft.com/office/drawing/2016/SVG/main" r:embed="rId49"/>
              </a:ext>
            </a:extLst>
          </a:blip>
          <a:stretch>
            <a:fillRect/>
          </a:stretch>
        </p:blipFill>
        <p:spPr>
          <a:xfrm>
            <a:off x="11596915" y="6035789"/>
            <a:ext cx="390723" cy="656658"/>
          </a:xfrm>
          <a:prstGeom prst="rect">
            <a:avLst/>
          </a:prstGeom>
        </p:spPr>
      </p:pic>
    </p:spTree>
  </p:cSld>
  <p:clrMap bg1="lt1" tx1="dk1" bg2="dk2" tx2="lt2" accent1="accent1" accent2="accent2" accent3="accent3" accent4="accent4" accent5="accent5" accent6="accent6" hlink="hlink" folHlink="folHlink"/>
  <p:sldLayoutIdLst>
    <p:sldLayoutId id="2147483656" r:id="rId1"/>
    <p:sldLayoutId id="2147483722" r:id="rId2"/>
    <p:sldLayoutId id="2147483718" r:id="rId3"/>
    <p:sldLayoutId id="2147483688" r:id="rId4"/>
    <p:sldLayoutId id="2147483693" r:id="rId5"/>
    <p:sldLayoutId id="2147483704" r:id="rId6"/>
    <p:sldLayoutId id="2147483698" r:id="rId7"/>
    <p:sldLayoutId id="2147483697" r:id="rId8"/>
    <p:sldLayoutId id="2147483690" r:id="rId9"/>
    <p:sldLayoutId id="2147483700" r:id="rId10"/>
    <p:sldLayoutId id="2147483691" r:id="rId11"/>
    <p:sldLayoutId id="2147483694" r:id="rId12"/>
    <p:sldLayoutId id="2147483658" r:id="rId13"/>
    <p:sldLayoutId id="2147483659" r:id="rId14"/>
    <p:sldLayoutId id="2147483660" r:id="rId15"/>
    <p:sldLayoutId id="2147483661" r:id="rId16"/>
    <p:sldLayoutId id="2147483662" r:id="rId17"/>
    <p:sldLayoutId id="2147483664" r:id="rId18"/>
    <p:sldLayoutId id="2147483665" r:id="rId19"/>
    <p:sldLayoutId id="2147483666" r:id="rId20"/>
    <p:sldLayoutId id="2147483667" r:id="rId21"/>
    <p:sldLayoutId id="2147483669" r:id="rId22"/>
    <p:sldLayoutId id="2147483670" r:id="rId23"/>
    <p:sldLayoutId id="2147483671" r:id="rId24"/>
    <p:sldLayoutId id="2147483711" r:id="rId25"/>
    <p:sldLayoutId id="2147483696" r:id="rId26"/>
    <p:sldLayoutId id="2147483699" r:id="rId27"/>
    <p:sldLayoutId id="2147483695" r:id="rId28"/>
    <p:sldLayoutId id="2147483673" r:id="rId29"/>
    <p:sldLayoutId id="2147483692" r:id="rId30"/>
    <p:sldLayoutId id="2147483689" r:id="rId31"/>
    <p:sldLayoutId id="2147483701" r:id="rId32"/>
    <p:sldLayoutId id="2147483702" r:id="rId33"/>
    <p:sldLayoutId id="2147483678" r:id="rId34"/>
    <p:sldLayoutId id="2147483679" r:id="rId35"/>
    <p:sldLayoutId id="2147483687" r:id="rId36"/>
    <p:sldLayoutId id="2147483714" r:id="rId37"/>
    <p:sldLayoutId id="2147483710" r:id="rId38"/>
    <p:sldLayoutId id="2147483713" r:id="rId39"/>
    <p:sldLayoutId id="2147483707" r:id="rId40"/>
    <p:sldLayoutId id="2147483712" r:id="rId41"/>
    <p:sldLayoutId id="2147483709" r:id="rId42"/>
    <p:sldLayoutId id="2147483715" r:id="rId43"/>
    <p:sldLayoutId id="2147483720" r:id="rId44"/>
    <p:sldLayoutId id="2147483719" r:id="rId45"/>
    <p:sldLayoutId id="2147483721" r:id="rId46"/>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200" marR="0" lvl="0" indent="-406400" algn="l" rtl="0" eaLnBrk="1" hangingPunct="1">
        <a:lnSpc>
          <a:spcPct val="100000"/>
        </a:lnSpc>
        <a:spcBef>
          <a:spcPts val="0"/>
        </a:spcBef>
        <a:spcAft>
          <a:spcPts val="0"/>
        </a:spcAft>
        <a:buClr>
          <a:srgbClr val="000000"/>
        </a:buClr>
        <a:buSzPct val="80000"/>
        <a:buFont typeface="Normaali järjestelmäfontti"/>
        <a:buChar char="»"/>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2" pos="529" userDrawn="1">
          <p15:clr>
            <a:srgbClr val="A4A3A4"/>
          </p15:clr>
        </p15:guide>
        <p15:guide id="5" pos="2162" userDrawn="1">
          <p15:clr>
            <a:srgbClr val="A4A3A4"/>
          </p15:clr>
        </p15:guide>
        <p15:guide id="6" pos="2978" userDrawn="1">
          <p15:clr>
            <a:srgbClr val="A4A3A4"/>
          </p15:clr>
        </p15:guide>
        <p15:guide id="7" pos="3795" userDrawn="1">
          <p15:clr>
            <a:srgbClr val="A4A3A4"/>
          </p15:clr>
        </p15:guide>
        <p15:guide id="8" pos="4611" userDrawn="1">
          <p15:clr>
            <a:srgbClr val="A4A3A4"/>
          </p15:clr>
        </p15:guide>
        <p15:guide id="9" pos="5428" userDrawn="1">
          <p15:clr>
            <a:srgbClr val="A4A3A4"/>
          </p15:clr>
        </p15:guide>
        <p15:guide id="10" pos="6244" userDrawn="1">
          <p15:clr>
            <a:srgbClr val="A4A3A4"/>
          </p15:clr>
        </p15:guide>
        <p15:guide id="13" pos="2865" userDrawn="1">
          <p15:clr>
            <a:srgbClr val="FDE53C"/>
          </p15:clr>
        </p15:guide>
        <p15:guide id="15" pos="4815" userDrawn="1">
          <p15:clr>
            <a:srgbClr val="FDE53C"/>
          </p15:clr>
        </p15:guide>
        <p15:guide id="16" pos="1345" userDrawn="1">
          <p15:clr>
            <a:srgbClr val="A4A3A4"/>
          </p15:clr>
        </p15:guide>
        <p15:guide id="19" orient="horz" pos="1638" userDrawn="1">
          <p15:clr>
            <a:srgbClr val="FDE53C"/>
          </p15:clr>
        </p15:guide>
        <p15:guide id="21" orient="horz" pos="2682" userDrawn="1">
          <p15:clr>
            <a:srgbClr val="FDE53C"/>
          </p15:clr>
        </p15:guide>
        <p15:guide id="22" pos="7061" userDrawn="1">
          <p15:clr>
            <a:srgbClr val="A4A3A4"/>
          </p15:clr>
        </p15:guide>
        <p15:guide id="23" pos="7151"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Montserrat ExtraBold"/>
              <a:buNone/>
              <a:defRPr sz="4400" b="0" i="0" u="none" strike="noStrike" cap="none">
                <a:solidFill>
                  <a:schemeClr val="dk1"/>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Montserrat"/>
                <a:ea typeface="Montserrat"/>
                <a:cs typeface="Montserrat"/>
                <a:sym typeface="Montserrat"/>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Montserrat"/>
                <a:ea typeface="Montserrat"/>
                <a:cs typeface="Montserrat"/>
                <a:sym typeface="Montserrat"/>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Montserrat"/>
                <a:ea typeface="Montserrat"/>
                <a:cs typeface="Montserrat"/>
                <a:sym typeface="Montserra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Montserrat"/>
                <a:ea typeface="Montserrat"/>
                <a:cs typeface="Montserrat"/>
                <a:sym typeface="Montserrat"/>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fi-FI"/>
              <a:t>‹#›</a:t>
            </a:fld>
            <a:endParaRPr/>
          </a:p>
        </p:txBody>
      </p:sp>
      <p:pic>
        <p:nvPicPr>
          <p:cNvPr id="3" name="Kuva 2">
            <a:extLst>
              <a:ext uri="{FF2B5EF4-FFF2-40B4-BE49-F238E27FC236}">
                <a16:creationId xmlns:a16="http://schemas.microsoft.com/office/drawing/2014/main" id="{B5EC1442-A83A-A2F0-F048-FE944971877B}"/>
              </a:ext>
            </a:extLst>
          </p:cNvPr>
          <p:cNvPicPr>
            <a:picLocks noChangeAspect="1"/>
          </p:cNvPicPr>
          <p:nvPr userDrawn="1"/>
        </p:nvPicPr>
        <p:blipFill>
          <a:blip r:embed="rId52" cstate="email">
            <a:extLst>
              <a:ext uri="{28A0092B-C50C-407E-A947-70E740481C1C}">
                <a14:useLocalDpi xmlns:a14="http://schemas.microsoft.com/office/drawing/2010/main"/>
              </a:ext>
              <a:ext uri="{96DAC541-7B7A-43D3-8B79-37D633B846F1}">
                <asvg:svgBlip xmlns:asvg="http://schemas.microsoft.com/office/drawing/2016/SVG/main" r:embed="rId53"/>
              </a:ext>
            </a:extLst>
          </a:blip>
          <a:stretch>
            <a:fillRect/>
          </a:stretch>
        </p:blipFill>
        <p:spPr>
          <a:xfrm>
            <a:off x="11596915" y="6035789"/>
            <a:ext cx="390723" cy="656658"/>
          </a:xfrm>
          <a:prstGeom prst="rect">
            <a:avLst/>
          </a:prstGeom>
        </p:spPr>
      </p:pic>
    </p:spTree>
    <p:extLst>
      <p:ext uri="{BB962C8B-B14F-4D97-AF65-F5344CB8AC3E}">
        <p14:creationId xmlns:p14="http://schemas.microsoft.com/office/powerpoint/2010/main" val="2539474759"/>
      </p:ext>
    </p:extLst>
  </p:cSld>
  <p:clrMap bg1="lt1" tx1="dk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6" r:id="rId22"/>
    <p:sldLayoutId id="2147483747" r:id="rId23"/>
    <p:sldLayoutId id="2147483748" r:id="rId24"/>
    <p:sldLayoutId id="2147483749" r:id="rId25"/>
    <p:sldLayoutId id="2147483750" r:id="rId26"/>
    <p:sldLayoutId id="2147483751" r:id="rId27"/>
    <p:sldLayoutId id="2147483752" r:id="rId28"/>
    <p:sldLayoutId id="2147483753" r:id="rId29"/>
    <p:sldLayoutId id="2147483754" r:id="rId30"/>
    <p:sldLayoutId id="2147483755" r:id="rId31"/>
    <p:sldLayoutId id="2147483756" r:id="rId32"/>
    <p:sldLayoutId id="2147483757" r:id="rId33"/>
    <p:sldLayoutId id="2147483758" r:id="rId34"/>
    <p:sldLayoutId id="2147483759" r:id="rId35"/>
    <p:sldLayoutId id="2147483760" r:id="rId36"/>
    <p:sldLayoutId id="2147483761" r:id="rId37"/>
    <p:sldLayoutId id="2147483762" r:id="rId38"/>
    <p:sldLayoutId id="2147483763" r:id="rId39"/>
    <p:sldLayoutId id="2147483764" r:id="rId40"/>
    <p:sldLayoutId id="2147483765" r:id="rId41"/>
    <p:sldLayoutId id="2147483766" r:id="rId42"/>
    <p:sldLayoutId id="2147483767" r:id="rId43"/>
    <p:sldLayoutId id="2147483768" r:id="rId44"/>
    <p:sldLayoutId id="2147483769" r:id="rId45"/>
    <p:sldLayoutId id="2147483770" r:id="rId46"/>
    <p:sldLayoutId id="2147483771" r:id="rId47"/>
    <p:sldLayoutId id="2147483772" r:id="rId48"/>
    <p:sldLayoutId id="2147483773" r:id="rId49"/>
    <p:sldLayoutId id="2147483775" r:id="rId50"/>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200" marR="0" lvl="0" indent="-406400" algn="l" rtl="0" eaLnBrk="1" hangingPunct="1">
        <a:lnSpc>
          <a:spcPct val="100000"/>
        </a:lnSpc>
        <a:spcBef>
          <a:spcPts val="0"/>
        </a:spcBef>
        <a:spcAft>
          <a:spcPts val="0"/>
        </a:spcAft>
        <a:buClr>
          <a:srgbClr val="000000"/>
        </a:buClr>
        <a:buSzPct val="80000"/>
        <a:buFont typeface="Normaali järjestelmäfontti"/>
        <a:buChar char="»"/>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2" pos="529">
          <p15:clr>
            <a:srgbClr val="A4A3A4"/>
          </p15:clr>
        </p15:guide>
        <p15:guide id="5" pos="2162">
          <p15:clr>
            <a:srgbClr val="A4A3A4"/>
          </p15:clr>
        </p15:guide>
        <p15:guide id="6" pos="2978">
          <p15:clr>
            <a:srgbClr val="A4A3A4"/>
          </p15:clr>
        </p15:guide>
        <p15:guide id="7" pos="3795">
          <p15:clr>
            <a:srgbClr val="A4A3A4"/>
          </p15:clr>
        </p15:guide>
        <p15:guide id="8" pos="4611">
          <p15:clr>
            <a:srgbClr val="A4A3A4"/>
          </p15:clr>
        </p15:guide>
        <p15:guide id="9" pos="5428">
          <p15:clr>
            <a:srgbClr val="A4A3A4"/>
          </p15:clr>
        </p15:guide>
        <p15:guide id="10" pos="6244">
          <p15:clr>
            <a:srgbClr val="A4A3A4"/>
          </p15:clr>
        </p15:guide>
        <p15:guide id="13" pos="2865">
          <p15:clr>
            <a:srgbClr val="FDE53C"/>
          </p15:clr>
        </p15:guide>
        <p15:guide id="15" pos="4815">
          <p15:clr>
            <a:srgbClr val="FDE53C"/>
          </p15:clr>
        </p15:guide>
        <p15:guide id="16" pos="1345">
          <p15:clr>
            <a:srgbClr val="A4A3A4"/>
          </p15:clr>
        </p15:guide>
        <p15:guide id="19" orient="horz" pos="1638">
          <p15:clr>
            <a:srgbClr val="FDE53C"/>
          </p15:clr>
        </p15:guide>
        <p15:guide id="21" orient="horz" pos="2682">
          <p15:clr>
            <a:srgbClr val="FDE53C"/>
          </p15:clr>
        </p15:guide>
        <p15:guide id="22" pos="7061">
          <p15:clr>
            <a:srgbClr val="A4A3A4"/>
          </p15:clr>
        </p15:guide>
        <p15:guide id="23" pos="7151">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48.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48.xml"/><Relationship Id="rId4" Type="http://schemas.openxmlformats.org/officeDocument/2006/relationships/chart" Target="../charts/char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xml"/><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6.xml"/><Relationship Id="rId1" Type="http://schemas.openxmlformats.org/officeDocument/2006/relationships/slideLayout" Target="../slideLayouts/slideLayout48.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chart" Target="../charts/chart8.xml"/></Relationships>
</file>

<file path=ppt/slides/_rels/slide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8.xml"/></Relationships>
</file>

<file path=ppt/slides/_rels/slide23.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notesSlide" Target="../notesSlides/notesSlide7.xml"/><Relationship Id="rId1" Type="http://schemas.openxmlformats.org/officeDocument/2006/relationships/slideLayout" Target="../slideLayouts/slideLayout49.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49.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_rels/slide2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49.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6.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notesSlide" Target="../notesSlides/notesSlide1.xml"/><Relationship Id="rId1" Type="http://schemas.openxmlformats.org/officeDocument/2006/relationships/slideLayout" Target="../slideLayouts/slideLayout49.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7C6F0-25B5-E090-135C-A630476093CE}"/>
              </a:ext>
            </a:extLst>
          </p:cNvPr>
          <p:cNvSpPr>
            <a:spLocks noGrp="1"/>
          </p:cNvSpPr>
          <p:nvPr>
            <p:ph type="ctrTitle"/>
          </p:nvPr>
        </p:nvSpPr>
        <p:spPr>
          <a:xfrm>
            <a:off x="949960" y="1947134"/>
            <a:ext cx="10292080" cy="1983732"/>
          </a:xfrm>
        </p:spPr>
        <p:txBody>
          <a:bodyPr>
            <a:normAutofit fontScale="90000"/>
          </a:bodyPr>
          <a:lstStyle/>
          <a:p>
            <a:r>
              <a:rPr lang="fi-FI" sz="6000" dirty="0"/>
              <a:t>GigaVaasa-alueen vaikuttavuusanalyysi</a:t>
            </a:r>
            <a:br>
              <a:rPr lang="fi-FI" sz="6000" dirty="0"/>
            </a:br>
            <a:r>
              <a:rPr lang="fi-FI" sz="2700" dirty="0">
                <a:solidFill>
                  <a:schemeClr val="tx1"/>
                </a:solidFill>
              </a:rPr>
              <a:t>GigaVaasa-alueelle suunniteltujen akkuklusterin investointien aluetaloudellisten vaikutusten mallinnus</a:t>
            </a:r>
            <a:endParaRPr lang="fi-FI" sz="1300" dirty="0">
              <a:solidFill>
                <a:schemeClr val="tx1"/>
              </a:solidFill>
            </a:endParaRPr>
          </a:p>
        </p:txBody>
      </p:sp>
      <p:sp>
        <p:nvSpPr>
          <p:cNvPr id="3" name="Subtitle 2">
            <a:extLst>
              <a:ext uri="{FF2B5EF4-FFF2-40B4-BE49-F238E27FC236}">
                <a16:creationId xmlns:a16="http://schemas.microsoft.com/office/drawing/2014/main" id="{D1E28928-9077-C7D1-C2BD-52D34C8BE693}"/>
              </a:ext>
            </a:extLst>
          </p:cNvPr>
          <p:cNvSpPr>
            <a:spLocks noGrp="1"/>
          </p:cNvSpPr>
          <p:nvPr>
            <p:ph type="subTitle" idx="1"/>
          </p:nvPr>
        </p:nvSpPr>
        <p:spPr>
          <a:xfrm>
            <a:off x="1524000" y="4399005"/>
            <a:ext cx="9144000" cy="1033024"/>
          </a:xfrm>
        </p:spPr>
        <p:txBody>
          <a:bodyPr>
            <a:normAutofit/>
          </a:bodyPr>
          <a:lstStyle/>
          <a:p>
            <a:r>
              <a:rPr lang="fi-FI" dirty="0"/>
              <a:t>Loppuraportti 18.1.2024</a:t>
            </a:r>
          </a:p>
          <a:p>
            <a:r>
              <a:rPr lang="fi-FI" dirty="0"/>
              <a:t>Tiivistelmä</a:t>
            </a:r>
          </a:p>
        </p:txBody>
      </p:sp>
      <p:pic>
        <p:nvPicPr>
          <p:cNvPr id="5" name="Picture 2" descr="Kaupunkitutkimus TA Oy - Urban Research TA Ltd | LinkedIn">
            <a:extLst>
              <a:ext uri="{FF2B5EF4-FFF2-40B4-BE49-F238E27FC236}">
                <a16:creationId xmlns:a16="http://schemas.microsoft.com/office/drawing/2014/main" id="{99C4255A-3755-2DBA-27A7-A3C487736F3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61950" y="5810251"/>
            <a:ext cx="95250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828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42DDCF4-FF94-0ED7-8118-5EF9365ACBC3}"/>
              </a:ext>
            </a:extLst>
          </p:cNvPr>
          <p:cNvSpPr>
            <a:spLocks noGrp="1"/>
          </p:cNvSpPr>
          <p:nvPr>
            <p:ph type="body" idx="1"/>
          </p:nvPr>
        </p:nvSpPr>
        <p:spPr>
          <a:xfrm>
            <a:off x="838200" y="1148080"/>
            <a:ext cx="10515600" cy="5028883"/>
          </a:xfrm>
        </p:spPr>
        <p:txBody>
          <a:bodyPr>
            <a:normAutofit lnSpcReduction="10000"/>
          </a:bodyPr>
          <a:lstStyle/>
          <a:p>
            <a:pPr marL="66040" indent="0">
              <a:buNone/>
            </a:pPr>
            <a:r>
              <a:rPr lang="fi-FI" sz="1100" b="1" dirty="0"/>
              <a:t>Yhteisöverotulot.</a:t>
            </a:r>
            <a:r>
              <a:rPr lang="fi-FI" sz="1100" dirty="0"/>
              <a:t> Yhteisövero peritään yritysten verotettavasta tulosta, joka lasketaan vähentämällä veronalaisista tuloista vähennyskelpoiset menot. Yhteisöveron tuotosta osansa saavat valtio ja kunnat. Yritysten tuloskehitystä arvioidaan tässä lähinnä kansantalouden tilinpidon toimintaylijäämän muutoksen avulla. Yritysten tuloskehitys ei täysin seuraa toimintaylijäämän muutoksia. Varsinkin voimakkaiden suhdannevaihteluiden oloissa toimintaylijäämän antama kuva yritysten tuloksista saattaa poiketa huomattavasti todellisuudesta. Mallinnuksen laadinnassa toimintaylijäämä tarjoaa kuitenkin luontevan lähtökohdan tarkasteltaessa yhteisöverokertymän kehitystä suhteessa koko talouden aktiviteettia kuvaavaan kasvuennusteeseen. Yhteisövero on yksi suhdanneherkimpiä veromuotoja ja sen tuotto vaihtelee monia muita veromuotoja enemmän. Muutokset talouden kehityksessä ja yritysten tulosnäkymissä voivat nopeasti aiheuttaa suuriakin muutoksia yhteisöveron tuottoon. Yhteisöveroprosentti on 20 %, joka jakautuu vuonna 2023 valtion ja kuntien välille suhteessa 76,09 (valtio) / 23,91 (kunnat).</a:t>
            </a:r>
          </a:p>
          <a:p>
            <a:pPr marL="66040" indent="0">
              <a:buNone/>
            </a:pPr>
            <a:r>
              <a:rPr lang="fi-FI" sz="1100" b="1" dirty="0"/>
              <a:t>Arvonlisäverot.</a:t>
            </a:r>
            <a:r>
              <a:rPr lang="fi-FI" sz="1100" dirty="0"/>
              <a:t> Arvonlisävero on yleinen kulutusvero, joka kohdistuu lähes kaikkien tavaroiden ja palvelujen kulutukseen. Veronkantajina toimivat verovelvolliset yritykset, jotka sisällyttävät veron määrän myyntihintoihinsa ja tilittävät veron valtiolle. Arvioinnissa on laskettu teoreettinen arvonlisäverokertymä, missä veron suuruus on laskettu kansantalouden tilinpidon mukaisen arvonlisäyksen ja keskiarvoisten arvonlisäverokantojen perusteella. Toiminnasta tilitettävien arvonlisäverojen määrään vaikuttaa kuitenkin myös se, minne tuotetut tuotteet myydään. Tällöin osa arvonlisäverokertymästä maksetaan kohdemaahan, jolloin tilitettävät arvonlisäverot saattavat olla arvioituja verotuloja pienemmät. Lisäksi lopulliseen arvonlisäverokertymään vaikuttaa arvonlisäverojen vähennysoikeus. Mallinnuksessa ei ole otettu kantaa, minne lopulliset tuotteet menevät ja tarkastelussa laskettiin teoreettinen arvonlisäveron kertymä koko arvoketjussa.</a:t>
            </a:r>
          </a:p>
          <a:p>
            <a:pPr marL="66040" indent="0">
              <a:buNone/>
            </a:pPr>
            <a:r>
              <a:rPr lang="fi-FI" sz="1100" b="1" dirty="0"/>
              <a:t>Kunnallisverot ja tuloverot</a:t>
            </a:r>
            <a:r>
              <a:rPr lang="fi-FI" sz="1100" dirty="0"/>
              <a:t>. Verotettava tulo määrätään bruttotulon ja siitä tehtävien vähennysten perusteella erikseen valtion- ja kunnallisverotuksessa. Maksettavat verot määräytyvät verotettavan tulon sekä siihen kohdistettavien veroprosenttien ja veroluonteisten maksujen perusteella. Soteuudistuksen myötä kaikkien Manner-Suomen kuntien tuloveroprosentteja alennettiin 12,64 prosenttiyksiköllä vuodelle 2023. Vastaava summa siirtyi valtion verotukseen. Vuonna 2023 kunnallisveroprosentti vaihteli 4,36–10,86 prosenttiin Manner-Suomessa. </a:t>
            </a:r>
          </a:p>
          <a:p>
            <a:pPr marL="66040" indent="0">
              <a:buNone/>
            </a:pPr>
            <a:r>
              <a:rPr lang="fi-FI" sz="1100" b="1" dirty="0"/>
              <a:t>Kiinteistöverot</a:t>
            </a:r>
            <a:r>
              <a:rPr lang="fi-FI" sz="1100" dirty="0"/>
              <a:t>. Kiinteistön verotusarvo määrätään erikseen rakennuksen ja maapohjan osalta. Kunnat päättävät kiinteistöveroprosenttien suuruuden laissa säädettyjen vaihteluvälien rajoissa. Arvioinnissa on käytetty verotoimiston laskelmaa, joka perustuu rakennusten pinta-alojen arvioiden mukaan laskettuihin karkeaan arvioon kiinteistöverotuotoista. Tässä on hyödynnetty karkeaa verotoimiston tekemää laskelmaa, jonka mukaan 100 000 m2 teollisuusrakennus merkitsee kunnalle n. 520 000 euroa/vuosi. Tarkempiin laskelmiin tarvittaisiin tarkempia tietoja toimijoiden kerrosneliöistä ja rakennusten arvoja. On huomioitava, että kiinteistövero on suurimmillaan rakennusten valmistuessa, jonka jälkeen kiinteistöverotuotto alenee.</a:t>
            </a:r>
          </a:p>
        </p:txBody>
      </p:sp>
      <p:sp>
        <p:nvSpPr>
          <p:cNvPr id="4" name="Text Placeholder 3">
            <a:extLst>
              <a:ext uri="{FF2B5EF4-FFF2-40B4-BE49-F238E27FC236}">
                <a16:creationId xmlns:a16="http://schemas.microsoft.com/office/drawing/2014/main" id="{7B32B62C-085C-17D9-7801-7AB22D9F33E0}"/>
              </a:ext>
            </a:extLst>
          </p:cNvPr>
          <p:cNvSpPr>
            <a:spLocks noGrp="1"/>
          </p:cNvSpPr>
          <p:nvPr>
            <p:ph type="body" sz="quarter" idx="13"/>
          </p:nvPr>
        </p:nvSpPr>
        <p:spPr/>
        <p:txBody>
          <a:bodyPr/>
          <a:lstStyle/>
          <a:p>
            <a:endParaRPr lang="fi-FI"/>
          </a:p>
        </p:txBody>
      </p:sp>
      <p:sp>
        <p:nvSpPr>
          <p:cNvPr id="7" name="Title 1">
            <a:extLst>
              <a:ext uri="{FF2B5EF4-FFF2-40B4-BE49-F238E27FC236}">
                <a16:creationId xmlns:a16="http://schemas.microsoft.com/office/drawing/2014/main" id="{54DB044C-3592-32F5-29D1-EDE37C995A43}"/>
              </a:ext>
            </a:extLst>
          </p:cNvPr>
          <p:cNvSpPr>
            <a:spLocks noGrp="1"/>
          </p:cNvSpPr>
          <p:nvPr>
            <p:ph type="title"/>
          </p:nvPr>
        </p:nvSpPr>
        <p:spPr>
          <a:xfrm>
            <a:off x="838200" y="365126"/>
            <a:ext cx="10515600" cy="711006"/>
          </a:xfrm>
        </p:spPr>
        <p:txBody>
          <a:bodyPr>
            <a:normAutofit/>
          </a:bodyPr>
          <a:lstStyle/>
          <a:p>
            <a:r>
              <a:rPr lang="fi-FI" sz="3200" dirty="0"/>
              <a:t>Keskeiset käsitteet (2/2)</a:t>
            </a:r>
          </a:p>
        </p:txBody>
      </p:sp>
    </p:spTree>
    <p:extLst>
      <p:ext uri="{BB962C8B-B14F-4D97-AF65-F5344CB8AC3E}">
        <p14:creationId xmlns:p14="http://schemas.microsoft.com/office/powerpoint/2010/main" val="827017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Dominoes falling in a row">
            <a:extLst>
              <a:ext uri="{FF2B5EF4-FFF2-40B4-BE49-F238E27FC236}">
                <a16:creationId xmlns:a16="http://schemas.microsoft.com/office/drawing/2014/main" id="{B4D02160-F12F-E98B-C464-0A253FAEFE33}"/>
              </a:ext>
            </a:extLst>
          </p:cNvPr>
          <p:cNvPicPr>
            <a:picLocks noGrp="1" noChangeAspect="1"/>
          </p:cNvPicPr>
          <p:nvPr>
            <p:ph type="pic" idx="2"/>
          </p:nvPr>
        </p:nvPicPr>
        <p:blipFill>
          <a:blip r:embed="rId2" cstate="email">
            <a:extLst>
              <a:ext uri="{28A0092B-C50C-407E-A947-70E740481C1C}">
                <a14:useLocalDpi xmlns:a14="http://schemas.microsoft.com/office/drawing/2010/main"/>
              </a:ext>
            </a:extLst>
          </a:blip>
          <a:srcRect/>
          <a:stretch>
            <a:fillRect/>
          </a:stretch>
        </p:blipFill>
        <p:spPr/>
      </p:pic>
      <p:sp>
        <p:nvSpPr>
          <p:cNvPr id="5" name="Title 4">
            <a:extLst>
              <a:ext uri="{FF2B5EF4-FFF2-40B4-BE49-F238E27FC236}">
                <a16:creationId xmlns:a16="http://schemas.microsoft.com/office/drawing/2014/main" id="{E9FAFCD8-0FEF-B5B4-79B7-B6382402752F}"/>
              </a:ext>
            </a:extLst>
          </p:cNvPr>
          <p:cNvSpPr>
            <a:spLocks noGrp="1"/>
          </p:cNvSpPr>
          <p:nvPr>
            <p:ph type="title"/>
          </p:nvPr>
        </p:nvSpPr>
        <p:spPr/>
        <p:txBody>
          <a:bodyPr>
            <a:normAutofit/>
          </a:bodyPr>
          <a:lstStyle/>
          <a:p>
            <a:r>
              <a:rPr lang="fi-FI" sz="4800" dirty="0">
                <a:highlight>
                  <a:srgbClr val="EA564F"/>
                </a:highlight>
              </a:rPr>
              <a:t>2. GigaVaasa-alueen </a:t>
            </a:r>
            <a:br>
              <a:rPr lang="fi-FI" sz="4800" dirty="0">
                <a:highlight>
                  <a:srgbClr val="EA564F"/>
                </a:highlight>
              </a:rPr>
            </a:br>
            <a:r>
              <a:rPr lang="fi-FI" sz="4800" dirty="0">
                <a:highlight>
                  <a:srgbClr val="EA564F"/>
                </a:highlight>
              </a:rPr>
              <a:t>investointien aluetalousvaikutukset</a:t>
            </a:r>
            <a:endParaRPr lang="fi-FI" sz="4000" dirty="0">
              <a:highlight>
                <a:srgbClr val="EA564F"/>
              </a:highlight>
            </a:endParaRPr>
          </a:p>
        </p:txBody>
      </p:sp>
      <p:sp>
        <p:nvSpPr>
          <p:cNvPr id="7" name="Text Placeholder 6">
            <a:extLst>
              <a:ext uri="{FF2B5EF4-FFF2-40B4-BE49-F238E27FC236}">
                <a16:creationId xmlns:a16="http://schemas.microsoft.com/office/drawing/2014/main" id="{9219E6AA-568C-A1B7-4943-47286F0CEA6E}"/>
              </a:ext>
            </a:extLst>
          </p:cNvPr>
          <p:cNvSpPr>
            <a:spLocks noGrp="1"/>
          </p:cNvSpPr>
          <p:nvPr>
            <p:ph type="body" sz="quarter" idx="13"/>
          </p:nvPr>
        </p:nvSpPr>
        <p:spPr/>
        <p:txBody>
          <a:bodyPr/>
          <a:lstStyle/>
          <a:p>
            <a:endParaRPr lang="fi-FI"/>
          </a:p>
        </p:txBody>
      </p:sp>
    </p:spTree>
    <p:extLst>
      <p:ext uri="{BB962C8B-B14F-4D97-AF65-F5344CB8AC3E}">
        <p14:creationId xmlns:p14="http://schemas.microsoft.com/office/powerpoint/2010/main" val="3866728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D7167-7446-5993-B510-AE9C8242CCCB}"/>
              </a:ext>
            </a:extLst>
          </p:cNvPr>
          <p:cNvSpPr>
            <a:spLocks noGrp="1"/>
          </p:cNvSpPr>
          <p:nvPr>
            <p:ph type="title"/>
          </p:nvPr>
        </p:nvSpPr>
        <p:spPr>
          <a:xfrm>
            <a:off x="6446066" y="365125"/>
            <a:ext cx="4907733" cy="1325563"/>
          </a:xfrm>
        </p:spPr>
        <p:txBody>
          <a:bodyPr>
            <a:noAutofit/>
          </a:bodyPr>
          <a:lstStyle/>
          <a:p>
            <a:r>
              <a:rPr lang="fi-FI" sz="3200" dirty="0"/>
              <a:t>Työpaikkavaikutus* – skenaario 1.</a:t>
            </a:r>
          </a:p>
        </p:txBody>
      </p:sp>
      <p:sp>
        <p:nvSpPr>
          <p:cNvPr id="3" name="Text Placeholder 2">
            <a:extLst>
              <a:ext uri="{FF2B5EF4-FFF2-40B4-BE49-F238E27FC236}">
                <a16:creationId xmlns:a16="http://schemas.microsoft.com/office/drawing/2014/main" id="{3E93B673-94E2-CBD8-1AF5-EB6D6AC6E475}"/>
              </a:ext>
            </a:extLst>
          </p:cNvPr>
          <p:cNvSpPr>
            <a:spLocks noGrp="1"/>
          </p:cNvSpPr>
          <p:nvPr>
            <p:ph type="body" idx="1"/>
          </p:nvPr>
        </p:nvSpPr>
        <p:spPr>
          <a:xfrm>
            <a:off x="6554708" y="1825625"/>
            <a:ext cx="5408692" cy="4558242"/>
          </a:xfrm>
        </p:spPr>
        <p:txBody>
          <a:bodyPr>
            <a:normAutofit fontScale="92500" lnSpcReduction="20000"/>
          </a:bodyPr>
          <a:lstStyle/>
          <a:p>
            <a:pPr marL="66040" indent="0">
              <a:buNone/>
            </a:pPr>
            <a:r>
              <a:rPr lang="fi-FI" sz="2000" b="1" dirty="0">
                <a:latin typeface="+mj-lt"/>
              </a:rPr>
              <a:t>Investointivaiheen työpaikat:</a:t>
            </a:r>
            <a:endParaRPr lang="fi-FI" sz="2000" dirty="0">
              <a:latin typeface="+mj-lt"/>
            </a:endParaRPr>
          </a:p>
          <a:p>
            <a:pPr>
              <a:buSzPct val="125000"/>
              <a:buFont typeface="Wingdings" panose="05000000000000000000" pitchFamily="2" charset="2"/>
              <a:buChar char="§"/>
            </a:pPr>
            <a:r>
              <a:rPr lang="fi-FI" sz="1400" dirty="0"/>
              <a:t>Suorat: </a:t>
            </a:r>
            <a:r>
              <a:rPr lang="fi-FI" sz="1400" b="1" dirty="0"/>
              <a:t>1</a:t>
            </a:r>
            <a:r>
              <a:rPr lang="fi-FI" sz="1400" dirty="0"/>
              <a:t> </a:t>
            </a:r>
            <a:r>
              <a:rPr lang="fi-FI" sz="1400" b="1" dirty="0"/>
              <a:t>998</a:t>
            </a:r>
            <a:r>
              <a:rPr lang="fi-FI" sz="1400" dirty="0"/>
              <a:t> </a:t>
            </a:r>
            <a:r>
              <a:rPr lang="fi-FI" sz="1400" b="1" dirty="0"/>
              <a:t>työpaikkaa</a:t>
            </a:r>
            <a:endParaRPr lang="fi-FI" sz="1400" dirty="0"/>
          </a:p>
          <a:p>
            <a:pPr>
              <a:buSzPct val="125000"/>
              <a:buFont typeface="Wingdings" panose="05000000000000000000" pitchFamily="2" charset="2"/>
              <a:buChar char="§"/>
            </a:pPr>
            <a:r>
              <a:rPr lang="fi-FI" sz="1400" dirty="0"/>
              <a:t>Välilliset: </a:t>
            </a:r>
            <a:r>
              <a:rPr lang="fi-FI" sz="1400" b="1" dirty="0"/>
              <a:t>1 465 työpaikkaa</a:t>
            </a:r>
            <a:endParaRPr lang="fi-FI" sz="1400" dirty="0"/>
          </a:p>
          <a:p>
            <a:pPr>
              <a:buSzPct val="125000"/>
              <a:buFont typeface="Wingdings" panose="05000000000000000000" pitchFamily="2" charset="2"/>
              <a:buChar char="§"/>
            </a:pPr>
            <a:r>
              <a:rPr lang="fi-FI" sz="1400" dirty="0"/>
              <a:t>Kulutuksen vaikutus: </a:t>
            </a:r>
            <a:r>
              <a:rPr lang="fi-FI" sz="1400" b="1" dirty="0"/>
              <a:t>615 työpaikkaa</a:t>
            </a:r>
            <a:endParaRPr lang="fi-FI" sz="1400" dirty="0"/>
          </a:p>
          <a:p>
            <a:pPr>
              <a:buSzPct val="125000"/>
              <a:buFont typeface="Wingdings" panose="05000000000000000000" pitchFamily="2" charset="2"/>
              <a:buChar char="à"/>
            </a:pPr>
            <a:r>
              <a:rPr lang="fi-FI" sz="1400" dirty="0">
                <a:sym typeface="Wingdings" panose="05000000000000000000" pitchFamily="2" charset="2"/>
              </a:rPr>
              <a:t>Yhteensä: </a:t>
            </a:r>
            <a:r>
              <a:rPr lang="fi-FI" sz="1400" b="1" dirty="0">
                <a:sym typeface="Wingdings" panose="05000000000000000000" pitchFamily="2" charset="2"/>
              </a:rPr>
              <a:t>4 077 työpaikkaa </a:t>
            </a:r>
            <a:r>
              <a:rPr lang="fi-FI" sz="1400" dirty="0">
                <a:sym typeface="Wingdings" panose="05000000000000000000" pitchFamily="2" charset="2"/>
              </a:rPr>
              <a:t>/ koko rakentamisvaihe</a:t>
            </a:r>
          </a:p>
          <a:p>
            <a:pPr>
              <a:buSzPct val="125000"/>
              <a:buFont typeface="Wingdings" panose="05000000000000000000" pitchFamily="2" charset="2"/>
              <a:buChar char="à"/>
            </a:pPr>
            <a:r>
              <a:rPr lang="fi-FI" sz="1400" dirty="0">
                <a:sym typeface="Wingdings" panose="05000000000000000000" pitchFamily="2" charset="2"/>
              </a:rPr>
              <a:t>Etenkin rakentamisen alalle, mutta myös suunnittelun ja välillisesti teollisuuden alalla vaikutus suuri. </a:t>
            </a:r>
            <a:endParaRPr lang="fi-FI" sz="2000" b="1" dirty="0">
              <a:latin typeface="+mj-lt"/>
            </a:endParaRPr>
          </a:p>
          <a:p>
            <a:pPr marL="66040" indent="0">
              <a:buNone/>
            </a:pPr>
            <a:r>
              <a:rPr lang="fi-FI" sz="2000" b="1" dirty="0">
                <a:latin typeface="+mj-lt"/>
              </a:rPr>
              <a:t>Tuotantovaiheen työpaikat:</a:t>
            </a:r>
            <a:endParaRPr lang="fi-FI" sz="2000" dirty="0">
              <a:latin typeface="+mj-lt"/>
            </a:endParaRPr>
          </a:p>
          <a:p>
            <a:pPr>
              <a:buSzPct val="125000"/>
              <a:buFont typeface="Wingdings" panose="05000000000000000000" pitchFamily="2" charset="2"/>
              <a:buChar char="§"/>
            </a:pPr>
            <a:r>
              <a:rPr lang="fi-FI" sz="1400" dirty="0"/>
              <a:t>Suora vaikutus: </a:t>
            </a:r>
            <a:r>
              <a:rPr lang="fi-FI" sz="1400" b="1" dirty="0"/>
              <a:t>1 522</a:t>
            </a:r>
            <a:r>
              <a:rPr lang="fi-FI" sz="1400" dirty="0"/>
              <a:t> </a:t>
            </a:r>
            <a:r>
              <a:rPr lang="fi-FI" sz="1400" b="1" dirty="0"/>
              <a:t>työpaikkaa</a:t>
            </a:r>
            <a:endParaRPr lang="fi-FI" sz="1400" dirty="0"/>
          </a:p>
          <a:p>
            <a:pPr>
              <a:buSzPct val="125000"/>
              <a:buFont typeface="Wingdings" panose="05000000000000000000" pitchFamily="2" charset="2"/>
              <a:buChar char="§"/>
            </a:pPr>
            <a:r>
              <a:rPr lang="fi-FI" sz="1400" dirty="0"/>
              <a:t>Välillinen vaikutus: </a:t>
            </a:r>
            <a:r>
              <a:rPr lang="fi-FI" sz="1400" b="1" dirty="0"/>
              <a:t>3 045 työpaikkaa</a:t>
            </a:r>
          </a:p>
          <a:p>
            <a:pPr>
              <a:buSzPct val="125000"/>
              <a:buFont typeface="Wingdings" panose="05000000000000000000" pitchFamily="2" charset="2"/>
              <a:buChar char="§"/>
            </a:pPr>
            <a:r>
              <a:rPr lang="fi-FI" sz="1400" dirty="0"/>
              <a:t>Kulutuksen vaikutus: </a:t>
            </a:r>
            <a:r>
              <a:rPr lang="fi-FI" sz="1400" b="1" dirty="0"/>
              <a:t>652 työpaikkaa</a:t>
            </a:r>
          </a:p>
          <a:p>
            <a:pPr>
              <a:buSzPct val="125000"/>
              <a:buFont typeface="Wingdings" panose="05000000000000000000" pitchFamily="2" charset="2"/>
              <a:buChar char="à"/>
            </a:pPr>
            <a:r>
              <a:rPr lang="fi-FI" sz="1400" dirty="0">
                <a:sym typeface="Wingdings" panose="05000000000000000000" pitchFamily="2" charset="2"/>
              </a:rPr>
              <a:t>Kokonaisvaikutus: </a:t>
            </a:r>
            <a:r>
              <a:rPr lang="fi-FI" sz="1400" b="1" dirty="0">
                <a:sym typeface="Wingdings" panose="05000000000000000000" pitchFamily="2" charset="2"/>
              </a:rPr>
              <a:t>5 219 </a:t>
            </a:r>
            <a:r>
              <a:rPr lang="fi-FI" sz="1400" b="1" dirty="0"/>
              <a:t>työpaikkaa </a:t>
            </a:r>
            <a:r>
              <a:rPr lang="fi-FI" sz="1400" b="1" dirty="0">
                <a:sym typeface="Wingdings" panose="05000000000000000000" pitchFamily="2" charset="2"/>
              </a:rPr>
              <a:t>/ vuosi</a:t>
            </a:r>
            <a:r>
              <a:rPr lang="fi-FI" sz="1400" dirty="0">
                <a:sym typeface="Wingdings" panose="05000000000000000000" pitchFamily="2" charset="2"/>
              </a:rPr>
              <a:t>, toiminnan ollessa huipussa. </a:t>
            </a:r>
          </a:p>
          <a:p>
            <a:pPr>
              <a:buSzPct val="125000"/>
              <a:buFont typeface="Wingdings" panose="05000000000000000000" pitchFamily="2" charset="2"/>
              <a:buChar char="à"/>
            </a:pPr>
            <a:r>
              <a:rPr lang="fi-FI" sz="1400" dirty="0"/>
              <a:t>Etenkin teollisuuden alalle työpaikkoja, mutta myös kuljetus- ja varastointi, kaivostoiminta jne.</a:t>
            </a:r>
          </a:p>
        </p:txBody>
      </p:sp>
      <p:graphicFrame>
        <p:nvGraphicFramePr>
          <p:cNvPr id="6" name="Kaavio 5">
            <a:extLst>
              <a:ext uri="{FF2B5EF4-FFF2-40B4-BE49-F238E27FC236}">
                <a16:creationId xmlns:a16="http://schemas.microsoft.com/office/drawing/2014/main" id="{7CE43917-0553-0773-B5B2-5B51BA28B7B6}"/>
              </a:ext>
            </a:extLst>
          </p:cNvPr>
          <p:cNvGraphicFramePr>
            <a:graphicFrameLocks/>
          </p:cNvGraphicFramePr>
          <p:nvPr>
            <p:extLst>
              <p:ext uri="{D42A27DB-BD31-4B8C-83A1-F6EECF244321}">
                <p14:modId xmlns:p14="http://schemas.microsoft.com/office/powerpoint/2010/main" val="1604623768"/>
              </p:ext>
            </p:extLst>
          </p:nvPr>
        </p:nvGraphicFramePr>
        <p:xfrm>
          <a:off x="-1" y="3429000"/>
          <a:ext cx="6446065" cy="3429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Kaavio 6">
            <a:extLst>
              <a:ext uri="{FF2B5EF4-FFF2-40B4-BE49-F238E27FC236}">
                <a16:creationId xmlns:a16="http://schemas.microsoft.com/office/drawing/2014/main" id="{ACD5F569-D9EC-A2BC-706A-846F811B5178}"/>
              </a:ext>
            </a:extLst>
          </p:cNvPr>
          <p:cNvGraphicFramePr>
            <a:graphicFrameLocks/>
          </p:cNvGraphicFramePr>
          <p:nvPr>
            <p:extLst>
              <p:ext uri="{D42A27DB-BD31-4B8C-83A1-F6EECF244321}">
                <p14:modId xmlns:p14="http://schemas.microsoft.com/office/powerpoint/2010/main" val="1548249885"/>
              </p:ext>
            </p:extLst>
          </p:nvPr>
        </p:nvGraphicFramePr>
        <p:xfrm>
          <a:off x="-2" y="0"/>
          <a:ext cx="6446067" cy="342900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 Placeholder 7">
            <a:extLst>
              <a:ext uri="{FF2B5EF4-FFF2-40B4-BE49-F238E27FC236}">
                <a16:creationId xmlns:a16="http://schemas.microsoft.com/office/drawing/2014/main" id="{7559227B-1C6F-CDEE-23D1-969CE2053EB3}"/>
              </a:ext>
            </a:extLst>
          </p:cNvPr>
          <p:cNvSpPr>
            <a:spLocks noGrp="1"/>
          </p:cNvSpPr>
          <p:nvPr>
            <p:ph type="body" sz="quarter" idx="13"/>
          </p:nvPr>
        </p:nvSpPr>
        <p:spPr>
          <a:xfrm>
            <a:off x="6446066" y="6258296"/>
            <a:ext cx="4874921" cy="463179"/>
          </a:xfrm>
        </p:spPr>
        <p:txBody>
          <a:bodyPr/>
          <a:lstStyle/>
          <a:p>
            <a:r>
              <a:rPr lang="fi-FI" sz="1050" dirty="0"/>
              <a:t>*Mallinnus tehtiin henkilötyövuosina, jotka muutettiin työpaikoiksi toimialoittaisen keskimääräisen työvuoden mukana.</a:t>
            </a:r>
          </a:p>
        </p:txBody>
      </p:sp>
    </p:spTree>
    <p:extLst>
      <p:ext uri="{BB962C8B-B14F-4D97-AF65-F5344CB8AC3E}">
        <p14:creationId xmlns:p14="http://schemas.microsoft.com/office/powerpoint/2010/main" val="7684450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D7167-7446-5993-B510-AE9C8242CCCB}"/>
              </a:ext>
            </a:extLst>
          </p:cNvPr>
          <p:cNvSpPr>
            <a:spLocks noGrp="1"/>
          </p:cNvSpPr>
          <p:nvPr>
            <p:ph type="title"/>
          </p:nvPr>
        </p:nvSpPr>
        <p:spPr>
          <a:xfrm>
            <a:off x="6446066" y="365125"/>
            <a:ext cx="4907733" cy="1325563"/>
          </a:xfrm>
        </p:spPr>
        <p:txBody>
          <a:bodyPr>
            <a:noAutofit/>
          </a:bodyPr>
          <a:lstStyle/>
          <a:p>
            <a:r>
              <a:rPr lang="fi-FI" sz="3200" dirty="0"/>
              <a:t>Työpaikkavaikutus* – skenaario 2.</a:t>
            </a:r>
          </a:p>
        </p:txBody>
      </p:sp>
      <p:sp>
        <p:nvSpPr>
          <p:cNvPr id="3" name="Text Placeholder 2">
            <a:extLst>
              <a:ext uri="{FF2B5EF4-FFF2-40B4-BE49-F238E27FC236}">
                <a16:creationId xmlns:a16="http://schemas.microsoft.com/office/drawing/2014/main" id="{3E93B673-94E2-CBD8-1AF5-EB6D6AC6E475}"/>
              </a:ext>
            </a:extLst>
          </p:cNvPr>
          <p:cNvSpPr>
            <a:spLocks noGrp="1"/>
          </p:cNvSpPr>
          <p:nvPr>
            <p:ph type="body" idx="1"/>
          </p:nvPr>
        </p:nvSpPr>
        <p:spPr>
          <a:xfrm>
            <a:off x="6554708" y="1825625"/>
            <a:ext cx="5408692" cy="4558242"/>
          </a:xfrm>
        </p:spPr>
        <p:txBody>
          <a:bodyPr>
            <a:normAutofit fontScale="92500" lnSpcReduction="20000"/>
          </a:bodyPr>
          <a:lstStyle/>
          <a:p>
            <a:pPr marL="66040" indent="0">
              <a:buNone/>
            </a:pPr>
            <a:r>
              <a:rPr lang="fi-FI" sz="2000" b="1" dirty="0">
                <a:latin typeface="+mj-lt"/>
              </a:rPr>
              <a:t>Investointivaiheen työpaikat:</a:t>
            </a:r>
            <a:endParaRPr lang="fi-FI" sz="2000" dirty="0">
              <a:latin typeface="+mj-lt"/>
            </a:endParaRPr>
          </a:p>
          <a:p>
            <a:pPr>
              <a:buSzPct val="125000"/>
              <a:buFont typeface="Wingdings" panose="05000000000000000000" pitchFamily="2" charset="2"/>
              <a:buChar char="§"/>
            </a:pPr>
            <a:r>
              <a:rPr lang="fi-FI" sz="1400" dirty="0"/>
              <a:t>Suorat: </a:t>
            </a:r>
            <a:r>
              <a:rPr lang="fi-FI" sz="1400" b="1" dirty="0"/>
              <a:t>3 995 työpaikkaa</a:t>
            </a:r>
            <a:endParaRPr lang="fi-FI" sz="1400" dirty="0"/>
          </a:p>
          <a:p>
            <a:pPr>
              <a:buSzPct val="125000"/>
              <a:buFont typeface="Wingdings" panose="05000000000000000000" pitchFamily="2" charset="2"/>
              <a:buChar char="§"/>
            </a:pPr>
            <a:r>
              <a:rPr lang="fi-FI" sz="1400" dirty="0"/>
              <a:t>Välilliset: </a:t>
            </a:r>
            <a:r>
              <a:rPr lang="fi-FI" sz="1400" b="1" dirty="0"/>
              <a:t>2 930 työpaikkaa</a:t>
            </a:r>
            <a:endParaRPr lang="fi-FI" sz="1400" dirty="0"/>
          </a:p>
          <a:p>
            <a:pPr>
              <a:buSzPct val="125000"/>
              <a:buFont typeface="Wingdings" panose="05000000000000000000" pitchFamily="2" charset="2"/>
              <a:buChar char="§"/>
            </a:pPr>
            <a:r>
              <a:rPr lang="fi-FI" sz="1400" dirty="0"/>
              <a:t>Kulutuksen vaikutus: </a:t>
            </a:r>
            <a:r>
              <a:rPr lang="fi-FI" sz="1400" b="1" dirty="0"/>
              <a:t>1 228 työpaikkaa</a:t>
            </a:r>
            <a:endParaRPr lang="fi-FI" sz="1400" dirty="0"/>
          </a:p>
          <a:p>
            <a:pPr>
              <a:buSzPct val="125000"/>
              <a:buFont typeface="Wingdings" panose="05000000000000000000" pitchFamily="2" charset="2"/>
              <a:buChar char="à"/>
            </a:pPr>
            <a:r>
              <a:rPr lang="fi-FI" sz="1400" dirty="0">
                <a:sym typeface="Wingdings" panose="05000000000000000000" pitchFamily="2" charset="2"/>
              </a:rPr>
              <a:t>Yhteensä: </a:t>
            </a:r>
            <a:r>
              <a:rPr lang="fi-FI" sz="1400" b="1" dirty="0">
                <a:sym typeface="Wingdings" panose="05000000000000000000" pitchFamily="2" charset="2"/>
              </a:rPr>
              <a:t>8 153 </a:t>
            </a:r>
            <a:r>
              <a:rPr lang="fi-FI" sz="1400" b="1" dirty="0"/>
              <a:t>työpaikkaa </a:t>
            </a:r>
            <a:r>
              <a:rPr lang="fi-FI" sz="1400" dirty="0">
                <a:sym typeface="Wingdings" panose="05000000000000000000" pitchFamily="2" charset="2"/>
              </a:rPr>
              <a:t>/ koko rakentamisvaihe</a:t>
            </a:r>
          </a:p>
          <a:p>
            <a:pPr>
              <a:buSzPct val="125000"/>
              <a:buFont typeface="Wingdings" panose="05000000000000000000" pitchFamily="2" charset="2"/>
              <a:buChar char="à"/>
            </a:pPr>
            <a:r>
              <a:rPr lang="fi-FI" sz="1400" dirty="0">
                <a:sym typeface="Wingdings" panose="05000000000000000000" pitchFamily="2" charset="2"/>
              </a:rPr>
              <a:t>Etenkin rakentamisen alalle, mutta myös suunnittelun ja välillisesti teollisuuden alalla vaikutus suuri. </a:t>
            </a:r>
            <a:endParaRPr lang="fi-FI" sz="2000" b="1" dirty="0">
              <a:latin typeface="+mj-lt"/>
            </a:endParaRPr>
          </a:p>
          <a:p>
            <a:pPr marL="66040" indent="0">
              <a:buNone/>
            </a:pPr>
            <a:r>
              <a:rPr lang="fi-FI" sz="2000" b="1" dirty="0">
                <a:latin typeface="+mj-lt"/>
              </a:rPr>
              <a:t>Tuotantovaiheen työpaikat:</a:t>
            </a:r>
            <a:endParaRPr lang="fi-FI" sz="2000" dirty="0">
              <a:latin typeface="+mj-lt"/>
            </a:endParaRPr>
          </a:p>
          <a:p>
            <a:pPr>
              <a:buSzPct val="125000"/>
              <a:buFont typeface="Wingdings" panose="05000000000000000000" pitchFamily="2" charset="2"/>
              <a:buChar char="§"/>
            </a:pPr>
            <a:r>
              <a:rPr lang="fi-FI" sz="1400" dirty="0"/>
              <a:t>Suora vaikutus: </a:t>
            </a:r>
            <a:r>
              <a:rPr lang="fi-FI" sz="1400" b="1" dirty="0"/>
              <a:t>3 049</a:t>
            </a:r>
            <a:r>
              <a:rPr lang="fi-FI" sz="1400" dirty="0"/>
              <a:t> </a:t>
            </a:r>
            <a:r>
              <a:rPr lang="fi-FI" sz="1400" b="1" dirty="0"/>
              <a:t>työpaikkaa</a:t>
            </a:r>
            <a:r>
              <a:rPr lang="fi-FI" sz="1400" dirty="0"/>
              <a:t> </a:t>
            </a:r>
          </a:p>
          <a:p>
            <a:pPr>
              <a:buSzPct val="125000"/>
              <a:buFont typeface="Wingdings" panose="05000000000000000000" pitchFamily="2" charset="2"/>
              <a:buChar char="§"/>
            </a:pPr>
            <a:r>
              <a:rPr lang="fi-FI" sz="1400" dirty="0"/>
              <a:t>Välillinen vaikutus: </a:t>
            </a:r>
            <a:r>
              <a:rPr lang="fi-FI" sz="1400" b="1" dirty="0"/>
              <a:t>6 101 työpaikkaa</a:t>
            </a:r>
            <a:endParaRPr lang="fi-FI" dirty="0"/>
          </a:p>
          <a:p>
            <a:pPr>
              <a:buSzPct val="125000"/>
              <a:buFont typeface="Wingdings" panose="05000000000000000000" pitchFamily="2" charset="2"/>
              <a:buChar char="§"/>
            </a:pPr>
            <a:r>
              <a:rPr lang="fi-FI" sz="1400" dirty="0"/>
              <a:t>Kulutuksen vaikutus: </a:t>
            </a:r>
            <a:r>
              <a:rPr lang="fi-FI" sz="1400" b="1" dirty="0"/>
              <a:t>1 305 työpaikkaa</a:t>
            </a:r>
            <a:endParaRPr lang="fi-FI" sz="1400" dirty="0"/>
          </a:p>
          <a:p>
            <a:pPr>
              <a:buSzPct val="125000"/>
              <a:buFont typeface="Wingdings" panose="05000000000000000000" pitchFamily="2" charset="2"/>
              <a:buChar char="à"/>
            </a:pPr>
            <a:r>
              <a:rPr lang="fi-FI" sz="1400" dirty="0">
                <a:sym typeface="Wingdings" panose="05000000000000000000" pitchFamily="2" charset="2"/>
              </a:rPr>
              <a:t>Kokonaisvaikutus: </a:t>
            </a:r>
            <a:r>
              <a:rPr lang="fi-FI" sz="1400" b="1" dirty="0">
                <a:sym typeface="Wingdings" panose="05000000000000000000" pitchFamily="2" charset="2"/>
              </a:rPr>
              <a:t>10 456 </a:t>
            </a:r>
            <a:r>
              <a:rPr lang="fi-FI" sz="1400" b="1" dirty="0"/>
              <a:t>työpaikkaa</a:t>
            </a:r>
            <a:r>
              <a:rPr lang="fi-FI" sz="1400" dirty="0">
                <a:sym typeface="Wingdings" panose="05000000000000000000" pitchFamily="2" charset="2"/>
              </a:rPr>
              <a:t>, toiminnan ollessa huipussa. </a:t>
            </a:r>
          </a:p>
          <a:p>
            <a:pPr>
              <a:buSzPct val="125000"/>
              <a:buFont typeface="Wingdings" panose="05000000000000000000" pitchFamily="2" charset="2"/>
              <a:buChar char="à"/>
            </a:pPr>
            <a:r>
              <a:rPr lang="fi-FI" sz="1400" dirty="0"/>
              <a:t>Etenkin teollisuuden alalle työpaikkoja, mutta myös kuljetus- ja varastointi, kaivostoiminta jne.</a:t>
            </a:r>
          </a:p>
        </p:txBody>
      </p:sp>
      <p:graphicFrame>
        <p:nvGraphicFramePr>
          <p:cNvPr id="4" name="Kaavio 3">
            <a:extLst>
              <a:ext uri="{FF2B5EF4-FFF2-40B4-BE49-F238E27FC236}">
                <a16:creationId xmlns:a16="http://schemas.microsoft.com/office/drawing/2014/main" id="{B77A8AF9-64AE-34D9-CF5B-2BF2128230DA}"/>
              </a:ext>
            </a:extLst>
          </p:cNvPr>
          <p:cNvGraphicFramePr>
            <a:graphicFrameLocks/>
          </p:cNvGraphicFramePr>
          <p:nvPr>
            <p:extLst>
              <p:ext uri="{D42A27DB-BD31-4B8C-83A1-F6EECF244321}">
                <p14:modId xmlns:p14="http://schemas.microsoft.com/office/powerpoint/2010/main" val="438882471"/>
              </p:ext>
            </p:extLst>
          </p:nvPr>
        </p:nvGraphicFramePr>
        <p:xfrm>
          <a:off x="0" y="3429000"/>
          <a:ext cx="6446066" cy="3429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Kaavio 4">
            <a:extLst>
              <a:ext uri="{FF2B5EF4-FFF2-40B4-BE49-F238E27FC236}">
                <a16:creationId xmlns:a16="http://schemas.microsoft.com/office/drawing/2014/main" id="{A6E7E792-7344-5191-C7B2-E3A3E70C1158}"/>
              </a:ext>
            </a:extLst>
          </p:cNvPr>
          <p:cNvGraphicFramePr>
            <a:graphicFrameLocks/>
          </p:cNvGraphicFramePr>
          <p:nvPr>
            <p:extLst>
              <p:ext uri="{D42A27DB-BD31-4B8C-83A1-F6EECF244321}">
                <p14:modId xmlns:p14="http://schemas.microsoft.com/office/powerpoint/2010/main" val="3330305638"/>
              </p:ext>
            </p:extLst>
          </p:nvPr>
        </p:nvGraphicFramePr>
        <p:xfrm>
          <a:off x="0" y="0"/>
          <a:ext cx="6446066" cy="342900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 Placeholder 7">
            <a:extLst>
              <a:ext uri="{FF2B5EF4-FFF2-40B4-BE49-F238E27FC236}">
                <a16:creationId xmlns:a16="http://schemas.microsoft.com/office/drawing/2014/main" id="{CEBA07A3-4799-68E6-2DFA-C16D19DEED1F}"/>
              </a:ext>
            </a:extLst>
          </p:cNvPr>
          <p:cNvSpPr>
            <a:spLocks noGrp="1"/>
          </p:cNvSpPr>
          <p:nvPr>
            <p:ph type="body" sz="quarter" idx="13"/>
          </p:nvPr>
        </p:nvSpPr>
        <p:spPr>
          <a:xfrm>
            <a:off x="6446066" y="6258296"/>
            <a:ext cx="4874921" cy="463179"/>
          </a:xfrm>
        </p:spPr>
        <p:txBody>
          <a:bodyPr/>
          <a:lstStyle/>
          <a:p>
            <a:r>
              <a:rPr lang="fi-FI" sz="1050" dirty="0"/>
              <a:t>*Mallinnus tehtiin henkilötyövuosina, jotka muutettiin työpaikoiksi toimialoittaisen keskimääräisen työvuoden mukana.</a:t>
            </a:r>
          </a:p>
        </p:txBody>
      </p:sp>
    </p:spTree>
    <p:extLst>
      <p:ext uri="{BB962C8B-B14F-4D97-AF65-F5344CB8AC3E}">
        <p14:creationId xmlns:p14="http://schemas.microsoft.com/office/powerpoint/2010/main" val="3005223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D7167-7446-5993-B510-AE9C8242CCCB}"/>
              </a:ext>
            </a:extLst>
          </p:cNvPr>
          <p:cNvSpPr>
            <a:spLocks noGrp="1"/>
          </p:cNvSpPr>
          <p:nvPr>
            <p:ph type="title"/>
          </p:nvPr>
        </p:nvSpPr>
        <p:spPr>
          <a:xfrm>
            <a:off x="191362" y="180068"/>
            <a:ext cx="4907733" cy="1325563"/>
          </a:xfrm>
        </p:spPr>
        <p:txBody>
          <a:bodyPr>
            <a:noAutofit/>
          </a:bodyPr>
          <a:lstStyle/>
          <a:p>
            <a:r>
              <a:rPr lang="fi-FI" sz="3200" dirty="0"/>
              <a:t>Työpaikkavaikutus</a:t>
            </a:r>
            <a:br>
              <a:rPr lang="fi-FI" sz="3200" dirty="0"/>
            </a:br>
            <a:r>
              <a:rPr lang="fi-FI" sz="3200" dirty="0"/>
              <a:t>Vaasan seudulla</a:t>
            </a:r>
          </a:p>
        </p:txBody>
      </p:sp>
      <p:sp>
        <p:nvSpPr>
          <p:cNvPr id="3" name="Text Placeholder 2">
            <a:extLst>
              <a:ext uri="{FF2B5EF4-FFF2-40B4-BE49-F238E27FC236}">
                <a16:creationId xmlns:a16="http://schemas.microsoft.com/office/drawing/2014/main" id="{3E93B673-94E2-CBD8-1AF5-EB6D6AC6E475}"/>
              </a:ext>
            </a:extLst>
          </p:cNvPr>
          <p:cNvSpPr>
            <a:spLocks noGrp="1"/>
          </p:cNvSpPr>
          <p:nvPr>
            <p:ph type="body" idx="1"/>
          </p:nvPr>
        </p:nvSpPr>
        <p:spPr>
          <a:xfrm>
            <a:off x="65098" y="1545999"/>
            <a:ext cx="4572000" cy="4558242"/>
          </a:xfrm>
        </p:spPr>
        <p:txBody>
          <a:bodyPr>
            <a:normAutofit lnSpcReduction="10000"/>
          </a:bodyPr>
          <a:lstStyle/>
          <a:p>
            <a:pPr marL="66040" indent="0">
              <a:buNone/>
            </a:pPr>
            <a:r>
              <a:rPr lang="fi-FI" sz="2000" b="1" dirty="0">
                <a:latin typeface="+mj-lt"/>
              </a:rPr>
              <a:t>Skenaariossa 1:</a:t>
            </a:r>
            <a:endParaRPr lang="fi-FI" sz="2000" dirty="0">
              <a:latin typeface="+mj-lt"/>
            </a:endParaRPr>
          </a:p>
          <a:p>
            <a:pPr>
              <a:buSzPct val="125000"/>
              <a:buFont typeface="Wingdings" panose="05000000000000000000" pitchFamily="2" charset="2"/>
              <a:buChar char="§"/>
            </a:pPr>
            <a:r>
              <a:rPr lang="fi-FI" sz="1200" b="1" dirty="0"/>
              <a:t>Investointivaiheessa seudulle syntyisi n. 940 työpaikkaa </a:t>
            </a:r>
            <a:r>
              <a:rPr lang="fi-FI" sz="1200" dirty="0"/>
              <a:t>koko vaiheen aikana. </a:t>
            </a:r>
            <a:endParaRPr lang="fi-FI" sz="1200" b="1" dirty="0"/>
          </a:p>
          <a:p>
            <a:pPr>
              <a:buSzPct val="125000"/>
              <a:buFont typeface="Wingdings" panose="05000000000000000000" pitchFamily="2" charset="2"/>
              <a:buChar char="à"/>
            </a:pPr>
            <a:r>
              <a:rPr lang="fi-FI" sz="1200" dirty="0"/>
              <a:t>Osuus on noin 22 prosenttia kaikista investointivaiheen työpaikoista. </a:t>
            </a:r>
          </a:p>
          <a:p>
            <a:pPr>
              <a:buSzPct val="125000"/>
              <a:buFont typeface="Wingdings" panose="05000000000000000000" pitchFamily="2" charset="2"/>
              <a:buChar char="§"/>
            </a:pPr>
            <a:r>
              <a:rPr lang="fi-FI" sz="1200" b="1" dirty="0"/>
              <a:t>Tuotantovaiheessa seudulle syntyisi n. 2 450 työpaikkaa </a:t>
            </a:r>
            <a:r>
              <a:rPr lang="fi-FI" sz="1200" dirty="0"/>
              <a:t>tuotannon ollessa huipussa.</a:t>
            </a:r>
            <a:endParaRPr lang="fi-FI" sz="1200" b="1" dirty="0"/>
          </a:p>
          <a:p>
            <a:pPr>
              <a:buSzPct val="125000"/>
              <a:buFont typeface="Wingdings" panose="05000000000000000000" pitchFamily="2" charset="2"/>
              <a:buChar char="à"/>
            </a:pPr>
            <a:r>
              <a:rPr lang="fi-FI" sz="1200" dirty="0">
                <a:sym typeface="Wingdings" panose="05000000000000000000" pitchFamily="2" charset="2"/>
              </a:rPr>
              <a:t>Osuus on noin 46 prosenttia kaikista tuotantovaiheen  työpaikoista.</a:t>
            </a:r>
            <a:endParaRPr lang="fi-FI" sz="2000" b="1" dirty="0">
              <a:latin typeface="+mj-lt"/>
            </a:endParaRPr>
          </a:p>
          <a:p>
            <a:pPr marL="66040" indent="0">
              <a:buNone/>
            </a:pPr>
            <a:r>
              <a:rPr lang="fi-FI" sz="2000" b="1" dirty="0">
                <a:latin typeface="+mj-lt"/>
              </a:rPr>
              <a:t>Skenaariossa 2: </a:t>
            </a:r>
            <a:endParaRPr lang="fi-FI" sz="2000" dirty="0">
              <a:latin typeface="+mj-lt"/>
            </a:endParaRPr>
          </a:p>
          <a:p>
            <a:pPr>
              <a:buSzPct val="125000"/>
              <a:buFont typeface="Wingdings" panose="05000000000000000000" pitchFamily="2" charset="2"/>
              <a:buChar char="§"/>
            </a:pPr>
            <a:r>
              <a:rPr lang="fi-FI" sz="1200" b="1" dirty="0"/>
              <a:t>Investointivaiheessa seudulle syntyisi n. 2 175 työpaikkaa </a:t>
            </a:r>
            <a:r>
              <a:rPr lang="fi-FI" sz="1200" dirty="0"/>
              <a:t>koko vaiheen aikana. </a:t>
            </a:r>
            <a:endParaRPr lang="fi-FI" sz="1200" b="1" dirty="0"/>
          </a:p>
          <a:p>
            <a:pPr>
              <a:buSzPct val="125000"/>
              <a:buFont typeface="Wingdings" panose="05000000000000000000" pitchFamily="2" charset="2"/>
              <a:buChar char="§"/>
            </a:pPr>
            <a:r>
              <a:rPr lang="fi-FI" sz="1200" b="1" dirty="0"/>
              <a:t>Tuotantovaiheessa seudulle syntyisi n. 4 900 työpaikkaa </a:t>
            </a:r>
            <a:r>
              <a:rPr lang="fi-FI" sz="1200" dirty="0"/>
              <a:t>tuotannon ollessa huipussa.</a:t>
            </a:r>
          </a:p>
          <a:p>
            <a:pPr>
              <a:buSzPct val="125000"/>
              <a:buFont typeface="Wingdings" panose="05000000000000000000" pitchFamily="2" charset="2"/>
              <a:buChar char="à"/>
            </a:pPr>
            <a:r>
              <a:rPr lang="fi-FI" sz="1200" dirty="0">
                <a:sym typeface="Wingdings" panose="05000000000000000000" pitchFamily="2" charset="2"/>
              </a:rPr>
              <a:t>Osuudet olisivat suhteellisen vastaavia kuin vaiheessa 1. </a:t>
            </a:r>
          </a:p>
          <a:p>
            <a:pPr marL="66040" indent="0">
              <a:buSzPct val="125000"/>
              <a:buNone/>
            </a:pPr>
            <a:endParaRPr lang="fi-FI" sz="1200" b="1" dirty="0"/>
          </a:p>
        </p:txBody>
      </p:sp>
      <p:graphicFrame>
        <p:nvGraphicFramePr>
          <p:cNvPr id="5" name="Taulukko 4">
            <a:extLst>
              <a:ext uri="{FF2B5EF4-FFF2-40B4-BE49-F238E27FC236}">
                <a16:creationId xmlns:a16="http://schemas.microsoft.com/office/drawing/2014/main" id="{56073A46-C548-55E5-E268-855B1A724F11}"/>
              </a:ext>
            </a:extLst>
          </p:cNvPr>
          <p:cNvGraphicFramePr>
            <a:graphicFrameLocks noGrp="1"/>
          </p:cNvGraphicFramePr>
          <p:nvPr>
            <p:extLst>
              <p:ext uri="{D42A27DB-BD31-4B8C-83A1-F6EECF244321}">
                <p14:modId xmlns:p14="http://schemas.microsoft.com/office/powerpoint/2010/main" val="1644340221"/>
              </p:ext>
            </p:extLst>
          </p:nvPr>
        </p:nvGraphicFramePr>
        <p:xfrm>
          <a:off x="4857008" y="463138"/>
          <a:ext cx="7143629" cy="5378861"/>
        </p:xfrm>
        <a:graphic>
          <a:graphicData uri="http://schemas.openxmlformats.org/drawingml/2006/table">
            <a:tbl>
              <a:tblPr/>
              <a:tblGrid>
                <a:gridCol w="2301229">
                  <a:extLst>
                    <a:ext uri="{9D8B030D-6E8A-4147-A177-3AD203B41FA5}">
                      <a16:colId xmlns:a16="http://schemas.microsoft.com/office/drawing/2014/main" val="2219893925"/>
                    </a:ext>
                  </a:extLst>
                </a:gridCol>
                <a:gridCol w="1123860">
                  <a:extLst>
                    <a:ext uri="{9D8B030D-6E8A-4147-A177-3AD203B41FA5}">
                      <a16:colId xmlns:a16="http://schemas.microsoft.com/office/drawing/2014/main" val="3493933650"/>
                    </a:ext>
                  </a:extLst>
                </a:gridCol>
                <a:gridCol w="1123860">
                  <a:extLst>
                    <a:ext uri="{9D8B030D-6E8A-4147-A177-3AD203B41FA5}">
                      <a16:colId xmlns:a16="http://schemas.microsoft.com/office/drawing/2014/main" val="1544797496"/>
                    </a:ext>
                  </a:extLst>
                </a:gridCol>
                <a:gridCol w="346960">
                  <a:extLst>
                    <a:ext uri="{9D8B030D-6E8A-4147-A177-3AD203B41FA5}">
                      <a16:colId xmlns:a16="http://schemas.microsoft.com/office/drawing/2014/main" val="856466822"/>
                    </a:ext>
                  </a:extLst>
                </a:gridCol>
                <a:gridCol w="1123860">
                  <a:extLst>
                    <a:ext uri="{9D8B030D-6E8A-4147-A177-3AD203B41FA5}">
                      <a16:colId xmlns:a16="http://schemas.microsoft.com/office/drawing/2014/main" val="817135912"/>
                    </a:ext>
                  </a:extLst>
                </a:gridCol>
                <a:gridCol w="1123860">
                  <a:extLst>
                    <a:ext uri="{9D8B030D-6E8A-4147-A177-3AD203B41FA5}">
                      <a16:colId xmlns:a16="http://schemas.microsoft.com/office/drawing/2014/main" val="1271837717"/>
                    </a:ext>
                  </a:extLst>
                </a:gridCol>
              </a:tblGrid>
              <a:tr h="234091">
                <a:tc>
                  <a:txBody>
                    <a:bodyPr/>
                    <a:lstStyle/>
                    <a:p>
                      <a:pPr algn="l" fontAlgn="b"/>
                      <a:endParaRPr lang="fi-FI" sz="1200" b="1" i="0" u="none" strike="noStrike" dirty="0">
                        <a:solidFill>
                          <a:srgbClr val="000000"/>
                        </a:solidFill>
                        <a:effectLst/>
                        <a:latin typeface="Calibri" panose="020F0502020204030204" pitchFamily="34" charset="0"/>
                      </a:endParaRPr>
                    </a:p>
                  </a:txBody>
                  <a:tcPr marL="2067" marR="2067" marT="2067" marB="0" anchor="b">
                    <a:lnL>
                      <a:noFill/>
                    </a:lnL>
                    <a:lnR w="12700" cap="flat" cmpd="sng" algn="ctr">
                      <a:solidFill>
                        <a:schemeClr val="tx1"/>
                      </a:solidFill>
                      <a:prstDash val="solid"/>
                      <a:round/>
                      <a:headEnd type="none" w="med" len="med"/>
                      <a:tailEnd type="none" w="med" len="med"/>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p>
                      <a:pPr algn="ctr" fontAlgn="b"/>
                      <a:r>
                        <a:rPr lang="fi-FI" sz="1200" b="1" i="0" u="none" strike="noStrike" dirty="0">
                          <a:solidFill>
                            <a:srgbClr val="000000"/>
                          </a:solidFill>
                          <a:effectLst/>
                          <a:latin typeface="Calibri" panose="020F0502020204030204" pitchFamily="34" charset="0"/>
                        </a:rPr>
                        <a:t>Skenaario 1.</a:t>
                      </a:r>
                    </a:p>
                  </a:txBody>
                  <a:tcPr marL="2067" marR="2067" marT="2067" marB="0" anchor="b">
                    <a:lnL w="12700" cap="flat" cmpd="sng" algn="ctr">
                      <a:solidFill>
                        <a:schemeClr val="tx1"/>
                      </a:solidFill>
                      <a:prstDash val="solid"/>
                      <a:round/>
                      <a:headEnd type="none" w="med" len="med"/>
                      <a:tailEnd type="none" w="med" len="med"/>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l" fontAlgn="b"/>
                      <a:endParaRPr lang="fi-FI" sz="1200" b="1" i="0" u="none" strike="noStrike" dirty="0">
                        <a:solidFill>
                          <a:srgbClr val="000000"/>
                        </a:solidFill>
                        <a:effectLst/>
                        <a:latin typeface="Calibri" panose="020F0502020204030204" pitchFamily="34" charset="0"/>
                      </a:endParaRPr>
                    </a:p>
                  </a:txBody>
                  <a:tcPr marL="2067" marR="2067" marT="2067"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endParaRPr lang="fi-FI" sz="1200" b="1" i="0" u="none" strike="noStrike" dirty="0">
                        <a:solidFill>
                          <a:srgbClr val="000000"/>
                        </a:solidFill>
                        <a:effectLst/>
                        <a:latin typeface="Calibri" panose="020F0502020204030204" pitchFamily="34" charset="0"/>
                      </a:endParaRPr>
                    </a:p>
                  </a:txBody>
                  <a:tcPr marL="2067" marR="2067" marT="2067"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p>
                      <a:pPr algn="ctr" fontAlgn="b"/>
                      <a:r>
                        <a:rPr lang="fi-FI" sz="1200" b="1" i="0" u="none" strike="noStrike" dirty="0">
                          <a:solidFill>
                            <a:srgbClr val="000000"/>
                          </a:solidFill>
                          <a:effectLst/>
                          <a:latin typeface="Calibri" panose="020F0502020204030204" pitchFamily="34" charset="0"/>
                        </a:rPr>
                        <a:t>Skenaario 2.</a:t>
                      </a:r>
                    </a:p>
                  </a:txBody>
                  <a:tcPr marL="2067" marR="2067" marT="2067"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l" fontAlgn="b"/>
                      <a:endParaRPr lang="fi-FI" sz="1200" b="1" i="0" u="none" strike="noStrike" dirty="0">
                        <a:solidFill>
                          <a:srgbClr val="000000"/>
                        </a:solidFill>
                        <a:effectLst/>
                        <a:latin typeface="Calibri" panose="020F0502020204030204" pitchFamily="34" charset="0"/>
                      </a:endParaRPr>
                    </a:p>
                  </a:txBody>
                  <a:tcPr marL="2067" marR="2067" marT="2067"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05605207"/>
                  </a:ext>
                </a:extLst>
              </a:tr>
              <a:tr h="234091">
                <a:tc>
                  <a:txBody>
                    <a:bodyPr/>
                    <a:lstStyle/>
                    <a:p>
                      <a:pPr algn="l" fontAlgn="b"/>
                      <a:r>
                        <a:rPr lang="fi-FI" sz="1200" b="1" i="0" u="none" strike="noStrike" dirty="0">
                          <a:solidFill>
                            <a:srgbClr val="000000"/>
                          </a:solidFill>
                          <a:effectLst/>
                          <a:latin typeface="Calibri" panose="020F0502020204030204" pitchFamily="34" charset="0"/>
                        </a:rPr>
                        <a:t> </a:t>
                      </a:r>
                    </a:p>
                  </a:txBody>
                  <a:tcPr marL="2067" marR="2067" marT="2067" marB="0" anchor="b">
                    <a:lnL>
                      <a:noFill/>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i-FI" sz="1200" b="1" i="0" u="none" strike="noStrike" dirty="0">
                          <a:solidFill>
                            <a:srgbClr val="000000"/>
                          </a:solidFill>
                          <a:effectLst/>
                          <a:latin typeface="Calibri" panose="020F0502020204030204" pitchFamily="34" charset="0"/>
                        </a:rPr>
                        <a:t>Investointivaihe</a:t>
                      </a:r>
                    </a:p>
                  </a:txBody>
                  <a:tcPr marL="2067" marR="2067" marT="2067" marB="0" anchor="b">
                    <a:lnL w="12700" cap="flat" cmpd="sng" algn="ctr">
                      <a:solidFill>
                        <a:schemeClr val="tx1"/>
                      </a:solidFill>
                      <a:prstDash val="solid"/>
                      <a:round/>
                      <a:headEnd type="none" w="med" len="med"/>
                      <a:tailEnd type="none" w="med" len="med"/>
                    </a:lnL>
                    <a:lnR>
                      <a:noFill/>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i-FI" sz="1200" b="1" i="0" u="none" strike="noStrike" dirty="0">
                          <a:solidFill>
                            <a:srgbClr val="000000"/>
                          </a:solidFill>
                          <a:effectLst/>
                          <a:latin typeface="Calibri" panose="020F0502020204030204" pitchFamily="34" charset="0"/>
                        </a:rPr>
                        <a:t>Tuotantovaihe</a:t>
                      </a:r>
                    </a:p>
                  </a:txBody>
                  <a:tcPr marL="2067" marR="2067" marT="2067" marB="0" anchor="b">
                    <a:lnL>
                      <a:noFill/>
                    </a:lnL>
                    <a:lnR>
                      <a:noFill/>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fi-FI" sz="1200" b="1" i="0" u="none" strike="noStrike" dirty="0">
                        <a:solidFill>
                          <a:srgbClr val="000000"/>
                        </a:solidFill>
                        <a:effectLst/>
                        <a:latin typeface="Calibri" panose="020F0502020204030204" pitchFamily="34" charset="0"/>
                      </a:endParaRPr>
                    </a:p>
                  </a:txBody>
                  <a:tcPr marL="2067" marR="2067" marT="2067" marB="0" anchor="b">
                    <a:lnL>
                      <a:noFill/>
                    </a:lnL>
                    <a:lnR>
                      <a:noFill/>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i-FI" sz="1200" b="1" i="0" u="none" strike="noStrike" dirty="0">
                          <a:solidFill>
                            <a:srgbClr val="000000"/>
                          </a:solidFill>
                          <a:effectLst/>
                          <a:latin typeface="Calibri" panose="020F0502020204030204" pitchFamily="34" charset="0"/>
                        </a:rPr>
                        <a:t>Investointivaihe</a:t>
                      </a:r>
                    </a:p>
                  </a:txBody>
                  <a:tcPr marL="2067" marR="2067" marT="2067" marB="0" anchor="b">
                    <a:lnL>
                      <a:noFill/>
                    </a:lnL>
                    <a:lnR>
                      <a:noFill/>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fi-FI" sz="1200" b="1" i="0" u="none" strike="noStrike" dirty="0">
                          <a:solidFill>
                            <a:srgbClr val="000000"/>
                          </a:solidFill>
                          <a:effectLst/>
                          <a:latin typeface="Calibri" panose="020F0502020204030204" pitchFamily="34" charset="0"/>
                        </a:rPr>
                        <a:t>Tuotantovaihe</a:t>
                      </a:r>
                    </a:p>
                  </a:txBody>
                  <a:tcPr marL="2067" marR="2067" marT="2067" marB="0" anchor="b">
                    <a:lnL>
                      <a:noFill/>
                    </a:lnL>
                    <a:lnR>
                      <a:noFill/>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11376600"/>
                  </a:ext>
                </a:extLst>
              </a:tr>
              <a:tr h="234091">
                <a:tc>
                  <a:txBody>
                    <a:bodyPr/>
                    <a:lstStyle/>
                    <a:p>
                      <a:pPr algn="l" fontAlgn="b"/>
                      <a:r>
                        <a:rPr lang="fi-FI" sz="1200" b="0" i="0" u="none" strike="noStrike" dirty="0">
                          <a:solidFill>
                            <a:srgbClr val="000000"/>
                          </a:solidFill>
                          <a:effectLst/>
                          <a:latin typeface="Calibri" panose="020F0502020204030204" pitchFamily="34" charset="0"/>
                        </a:rPr>
                        <a:t>A Maatalous, metsätalous</a:t>
                      </a:r>
                    </a:p>
                  </a:txBody>
                  <a:tcPr marL="2067" marR="2067" marT="2067" marB="0" anchor="b">
                    <a:lnL>
                      <a:noFill/>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i-FI" sz="1200" b="0" i="0" u="none" strike="noStrike">
                          <a:solidFill>
                            <a:srgbClr val="000000"/>
                          </a:solidFill>
                          <a:effectLst/>
                          <a:latin typeface="Calibri" panose="020F0502020204030204" pitchFamily="34" charset="0"/>
                        </a:rPr>
                        <a:t>0</a:t>
                      </a:r>
                    </a:p>
                  </a:txBody>
                  <a:tcPr marL="2067" marR="2067" marT="2067" marB="0" anchor="b">
                    <a:lnL w="12700" cap="flat" cmpd="sng" algn="ctr">
                      <a:solidFill>
                        <a:schemeClr val="tx1"/>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CFCFF"/>
                    </a:solidFill>
                  </a:tcPr>
                </a:tc>
                <a:tc>
                  <a:txBody>
                    <a:bodyPr/>
                    <a:lstStyle/>
                    <a:p>
                      <a:pPr algn="ctr" fontAlgn="b"/>
                      <a:r>
                        <a:rPr lang="fi-FI" sz="1200" b="0" i="0" u="none" strike="noStrike">
                          <a:solidFill>
                            <a:srgbClr val="000000"/>
                          </a:solidFill>
                          <a:effectLst/>
                          <a:latin typeface="Calibri" panose="020F0502020204030204" pitchFamily="34" charset="0"/>
                        </a:rPr>
                        <a:t>4</a:t>
                      </a:r>
                    </a:p>
                  </a:txBody>
                  <a:tcPr marL="2067" marR="2067" marT="2067" marB="0" anchor="b">
                    <a:lnL>
                      <a:noFill/>
                    </a:lnL>
                    <a:lnR>
                      <a:noFill/>
                    </a:lnR>
                    <a:lnT w="6350" cap="flat" cmpd="sng" algn="ctr">
                      <a:solidFill>
                        <a:srgbClr val="000000"/>
                      </a:solidFill>
                      <a:prstDash val="solid"/>
                      <a:round/>
                      <a:headEnd type="none" w="med" len="med"/>
                      <a:tailEnd type="none" w="med" len="med"/>
                    </a:lnT>
                    <a:lnB>
                      <a:noFill/>
                    </a:lnB>
                    <a:solidFill>
                      <a:srgbClr val="FCFCFF"/>
                    </a:solidFill>
                  </a:tcPr>
                </a:tc>
                <a:tc>
                  <a:txBody>
                    <a:bodyPr/>
                    <a:lstStyle/>
                    <a:p>
                      <a:pPr algn="ctr" fontAlgn="b"/>
                      <a:r>
                        <a:rPr lang="fi-FI" sz="1200" b="0" i="0" u="none" strike="noStrike">
                          <a:solidFill>
                            <a:srgbClr val="000000"/>
                          </a:solidFill>
                          <a:effectLst/>
                          <a:latin typeface="Calibri" panose="020F0502020204030204" pitchFamily="34" charset="0"/>
                        </a:rPr>
                        <a:t> </a:t>
                      </a:r>
                    </a:p>
                  </a:txBody>
                  <a:tcPr marL="2067" marR="2067" marT="2067"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fi-FI" sz="1200" b="0" i="0" u="none" strike="noStrike">
                          <a:solidFill>
                            <a:srgbClr val="000000"/>
                          </a:solidFill>
                          <a:effectLst/>
                          <a:latin typeface="Calibri" panose="020F0502020204030204" pitchFamily="34" charset="0"/>
                        </a:rPr>
                        <a:t>1</a:t>
                      </a:r>
                    </a:p>
                  </a:txBody>
                  <a:tcPr marL="2067" marR="2067" marT="2067" marB="0" anchor="b">
                    <a:lnL>
                      <a:noFill/>
                    </a:lnL>
                    <a:lnR>
                      <a:noFill/>
                    </a:lnR>
                    <a:lnT w="6350" cap="flat" cmpd="sng" algn="ctr">
                      <a:solidFill>
                        <a:srgbClr val="000000"/>
                      </a:solidFill>
                      <a:prstDash val="solid"/>
                      <a:round/>
                      <a:headEnd type="none" w="med" len="med"/>
                      <a:tailEnd type="none" w="med" len="med"/>
                    </a:lnT>
                    <a:lnB>
                      <a:noFill/>
                    </a:lnB>
                    <a:solidFill>
                      <a:srgbClr val="FCFCFF"/>
                    </a:solidFill>
                  </a:tcPr>
                </a:tc>
                <a:tc>
                  <a:txBody>
                    <a:bodyPr/>
                    <a:lstStyle/>
                    <a:p>
                      <a:pPr algn="ctr" fontAlgn="b"/>
                      <a:r>
                        <a:rPr lang="fi-FI" sz="1200" b="0" i="0" u="none" strike="noStrike">
                          <a:solidFill>
                            <a:srgbClr val="000000"/>
                          </a:solidFill>
                          <a:effectLst/>
                          <a:latin typeface="Calibri" panose="020F0502020204030204" pitchFamily="34" charset="0"/>
                        </a:rPr>
                        <a:t>8</a:t>
                      </a:r>
                    </a:p>
                  </a:txBody>
                  <a:tcPr marL="2067" marR="2067" marT="2067" marB="0" anchor="b">
                    <a:lnL>
                      <a:noFill/>
                    </a:lnL>
                    <a:lnR>
                      <a:noFill/>
                    </a:lnR>
                    <a:lnT w="6350" cap="flat" cmpd="sng" algn="ctr">
                      <a:solidFill>
                        <a:srgbClr val="000000"/>
                      </a:solidFill>
                      <a:prstDash val="solid"/>
                      <a:round/>
                      <a:headEnd type="none" w="med" len="med"/>
                      <a:tailEnd type="none" w="med" len="med"/>
                    </a:lnT>
                    <a:lnB>
                      <a:noFill/>
                    </a:lnB>
                    <a:solidFill>
                      <a:srgbClr val="FBFCFF"/>
                    </a:solidFill>
                  </a:tcPr>
                </a:tc>
                <a:extLst>
                  <a:ext uri="{0D108BD9-81ED-4DB2-BD59-A6C34878D82A}">
                    <a16:rowId xmlns:a16="http://schemas.microsoft.com/office/drawing/2014/main" val="870323937"/>
                  </a:ext>
                </a:extLst>
              </a:tr>
              <a:tr h="234091">
                <a:tc>
                  <a:txBody>
                    <a:bodyPr/>
                    <a:lstStyle/>
                    <a:p>
                      <a:pPr algn="l" fontAlgn="b"/>
                      <a:r>
                        <a:rPr lang="fi-FI" sz="1200" b="0" i="0" u="none" strike="noStrike">
                          <a:solidFill>
                            <a:srgbClr val="000000"/>
                          </a:solidFill>
                          <a:effectLst/>
                          <a:latin typeface="Calibri" panose="020F0502020204030204" pitchFamily="34" charset="0"/>
                        </a:rPr>
                        <a:t>B Kaivostoiminta</a:t>
                      </a:r>
                    </a:p>
                  </a:txBody>
                  <a:tcPr marL="2067" marR="2067" marT="2067" marB="0" anchor="b">
                    <a:lnL>
                      <a:noFill/>
                    </a:lnL>
                    <a:lnR w="12700" cap="flat" cmpd="sng" algn="ctr">
                      <a:solidFill>
                        <a:schemeClr val="tx1"/>
                      </a:solidFill>
                      <a:prstDash val="solid"/>
                      <a:round/>
                      <a:headEnd type="none" w="med" len="med"/>
                      <a:tailEnd type="none" w="med" len="med"/>
                    </a:lnR>
                    <a:lnT>
                      <a:noFill/>
                    </a:lnT>
                    <a:lnB>
                      <a:noFill/>
                    </a:lnB>
                    <a:solidFill>
                      <a:srgbClr val="FFFFFF"/>
                    </a:solidFill>
                  </a:tcPr>
                </a:tc>
                <a:tc>
                  <a:txBody>
                    <a:bodyPr/>
                    <a:lstStyle/>
                    <a:p>
                      <a:pPr algn="ctr" fontAlgn="b"/>
                      <a:r>
                        <a:rPr lang="fi-FI" sz="1200" b="0" i="0" u="none" strike="noStrike">
                          <a:solidFill>
                            <a:srgbClr val="000000"/>
                          </a:solidFill>
                          <a:effectLst/>
                          <a:latin typeface="Calibri" panose="020F0502020204030204" pitchFamily="34" charset="0"/>
                        </a:rPr>
                        <a:t>1</a:t>
                      </a:r>
                    </a:p>
                  </a:txBody>
                  <a:tcPr marL="2067" marR="2067" marT="2067" marB="0" anchor="b">
                    <a:lnL w="12700" cap="flat" cmpd="sng" algn="ctr">
                      <a:solidFill>
                        <a:schemeClr val="tx1"/>
                      </a:solidFill>
                      <a:prstDash val="solid"/>
                      <a:round/>
                      <a:headEnd type="none" w="med" len="med"/>
                      <a:tailEnd type="none" w="med" len="med"/>
                    </a:lnL>
                    <a:lnR>
                      <a:noFill/>
                    </a:lnR>
                    <a:lnT>
                      <a:noFill/>
                    </a:lnT>
                    <a:lnB>
                      <a:noFill/>
                    </a:lnB>
                    <a:solidFill>
                      <a:srgbClr val="FCFCFF"/>
                    </a:solidFill>
                  </a:tcPr>
                </a:tc>
                <a:tc>
                  <a:txBody>
                    <a:bodyPr/>
                    <a:lstStyle/>
                    <a:p>
                      <a:pPr algn="ctr" fontAlgn="b"/>
                      <a:r>
                        <a:rPr lang="fi-FI" sz="1200" b="0" i="0" u="none" strike="noStrike">
                          <a:solidFill>
                            <a:srgbClr val="000000"/>
                          </a:solidFill>
                          <a:effectLst/>
                          <a:latin typeface="Calibri" panose="020F0502020204030204" pitchFamily="34" charset="0"/>
                        </a:rPr>
                        <a:t>46</a:t>
                      </a:r>
                    </a:p>
                  </a:txBody>
                  <a:tcPr marL="2067" marR="2067" marT="2067" marB="0" anchor="b">
                    <a:lnL>
                      <a:noFill/>
                    </a:lnL>
                    <a:lnR>
                      <a:noFill/>
                    </a:lnR>
                    <a:lnT>
                      <a:noFill/>
                    </a:lnT>
                    <a:lnB>
                      <a:noFill/>
                    </a:lnB>
                    <a:solidFill>
                      <a:srgbClr val="F7F8FD"/>
                    </a:solidFill>
                  </a:tcPr>
                </a:tc>
                <a:tc>
                  <a:txBody>
                    <a:bodyPr/>
                    <a:lstStyle/>
                    <a:p>
                      <a:pPr algn="ctr" fontAlgn="b"/>
                      <a:r>
                        <a:rPr lang="fi-FI" sz="1200" b="0" i="0" u="none" strike="noStrike" dirty="0">
                          <a:solidFill>
                            <a:srgbClr val="000000"/>
                          </a:solidFill>
                          <a:effectLst/>
                          <a:latin typeface="Calibri" panose="020F0502020204030204" pitchFamily="34" charset="0"/>
                        </a:rPr>
                        <a:t> </a:t>
                      </a:r>
                    </a:p>
                  </a:txBody>
                  <a:tcPr marL="2067" marR="2067" marT="2067" marB="0" anchor="b">
                    <a:lnL>
                      <a:noFill/>
                    </a:lnL>
                    <a:lnR>
                      <a:noFill/>
                    </a:lnR>
                    <a:lnT>
                      <a:noFill/>
                    </a:lnT>
                    <a:lnB>
                      <a:noFill/>
                    </a:lnB>
                    <a:solidFill>
                      <a:srgbClr val="FFFFFF"/>
                    </a:solidFill>
                  </a:tcPr>
                </a:tc>
                <a:tc>
                  <a:txBody>
                    <a:bodyPr/>
                    <a:lstStyle/>
                    <a:p>
                      <a:pPr algn="ctr" fontAlgn="b"/>
                      <a:r>
                        <a:rPr lang="fi-FI" sz="1200" b="0" i="0" u="none" strike="noStrike">
                          <a:solidFill>
                            <a:srgbClr val="000000"/>
                          </a:solidFill>
                          <a:effectLst/>
                          <a:latin typeface="Calibri" panose="020F0502020204030204" pitchFamily="34" charset="0"/>
                        </a:rPr>
                        <a:t>3</a:t>
                      </a:r>
                    </a:p>
                  </a:txBody>
                  <a:tcPr marL="2067" marR="2067" marT="2067" marB="0" anchor="b">
                    <a:lnL>
                      <a:noFill/>
                    </a:lnL>
                    <a:lnR>
                      <a:noFill/>
                    </a:lnR>
                    <a:lnT>
                      <a:noFill/>
                    </a:lnT>
                    <a:lnB>
                      <a:noFill/>
                    </a:lnB>
                    <a:solidFill>
                      <a:srgbClr val="FCFCFF"/>
                    </a:solidFill>
                  </a:tcPr>
                </a:tc>
                <a:tc>
                  <a:txBody>
                    <a:bodyPr/>
                    <a:lstStyle/>
                    <a:p>
                      <a:pPr algn="ctr" fontAlgn="b"/>
                      <a:r>
                        <a:rPr lang="fi-FI" sz="1200" b="0" i="0" u="none" strike="noStrike">
                          <a:solidFill>
                            <a:srgbClr val="000000"/>
                          </a:solidFill>
                          <a:effectLst/>
                          <a:latin typeface="Calibri" panose="020F0502020204030204" pitchFamily="34" charset="0"/>
                        </a:rPr>
                        <a:t>92</a:t>
                      </a:r>
                    </a:p>
                  </a:txBody>
                  <a:tcPr marL="2067" marR="2067" marT="2067" marB="0" anchor="b">
                    <a:lnL>
                      <a:noFill/>
                    </a:lnL>
                    <a:lnR>
                      <a:noFill/>
                    </a:lnR>
                    <a:lnT>
                      <a:noFill/>
                    </a:lnT>
                    <a:lnB>
                      <a:noFill/>
                    </a:lnB>
                    <a:solidFill>
                      <a:srgbClr val="F1F4FB"/>
                    </a:solidFill>
                  </a:tcPr>
                </a:tc>
                <a:extLst>
                  <a:ext uri="{0D108BD9-81ED-4DB2-BD59-A6C34878D82A}">
                    <a16:rowId xmlns:a16="http://schemas.microsoft.com/office/drawing/2014/main" val="3640007765"/>
                  </a:ext>
                </a:extLst>
              </a:tr>
              <a:tr h="234091">
                <a:tc>
                  <a:txBody>
                    <a:bodyPr/>
                    <a:lstStyle/>
                    <a:p>
                      <a:pPr algn="l" fontAlgn="b"/>
                      <a:r>
                        <a:rPr lang="fi-FI" sz="1200" b="0" i="0" u="none" strike="noStrike">
                          <a:solidFill>
                            <a:srgbClr val="000000"/>
                          </a:solidFill>
                          <a:effectLst/>
                          <a:latin typeface="Calibri" panose="020F0502020204030204" pitchFamily="34" charset="0"/>
                        </a:rPr>
                        <a:t>C Teollisuus</a:t>
                      </a:r>
                    </a:p>
                  </a:txBody>
                  <a:tcPr marL="2067" marR="2067" marT="2067" marB="0" anchor="b">
                    <a:lnL>
                      <a:noFill/>
                    </a:lnL>
                    <a:lnR w="12700" cap="flat" cmpd="sng" algn="ctr">
                      <a:solidFill>
                        <a:schemeClr val="tx1"/>
                      </a:solidFill>
                      <a:prstDash val="solid"/>
                      <a:round/>
                      <a:headEnd type="none" w="med" len="med"/>
                      <a:tailEnd type="none" w="med" len="med"/>
                    </a:lnR>
                    <a:lnT>
                      <a:noFill/>
                    </a:lnT>
                    <a:lnB>
                      <a:noFill/>
                    </a:lnB>
                    <a:solidFill>
                      <a:srgbClr val="FFFFFF"/>
                    </a:solidFill>
                  </a:tcPr>
                </a:tc>
                <a:tc>
                  <a:txBody>
                    <a:bodyPr/>
                    <a:lstStyle/>
                    <a:p>
                      <a:pPr algn="ctr" fontAlgn="b"/>
                      <a:r>
                        <a:rPr lang="fi-FI" sz="1200" b="0" i="0" u="none" strike="noStrike">
                          <a:solidFill>
                            <a:srgbClr val="000000"/>
                          </a:solidFill>
                          <a:effectLst/>
                          <a:latin typeface="Calibri" panose="020F0502020204030204" pitchFamily="34" charset="0"/>
                        </a:rPr>
                        <a:t>109</a:t>
                      </a:r>
                    </a:p>
                  </a:txBody>
                  <a:tcPr marL="2067" marR="2067" marT="2067" marB="0" anchor="b">
                    <a:lnL w="12700" cap="flat" cmpd="sng" algn="ctr">
                      <a:solidFill>
                        <a:schemeClr val="tx1"/>
                      </a:solidFill>
                      <a:prstDash val="solid"/>
                      <a:round/>
                      <a:headEnd type="none" w="med" len="med"/>
                      <a:tailEnd type="none" w="med" len="med"/>
                    </a:lnL>
                    <a:lnR>
                      <a:noFill/>
                    </a:lnR>
                    <a:lnT>
                      <a:noFill/>
                    </a:lnT>
                    <a:lnB>
                      <a:noFill/>
                    </a:lnB>
                    <a:solidFill>
                      <a:srgbClr val="EFF3FB"/>
                    </a:solidFill>
                  </a:tcPr>
                </a:tc>
                <a:tc>
                  <a:txBody>
                    <a:bodyPr/>
                    <a:lstStyle/>
                    <a:p>
                      <a:pPr algn="ctr" fontAlgn="b"/>
                      <a:r>
                        <a:rPr lang="fi-FI" sz="1200" b="0" i="0" u="none" strike="noStrike">
                          <a:solidFill>
                            <a:srgbClr val="000000"/>
                          </a:solidFill>
                          <a:effectLst/>
                          <a:latin typeface="Calibri" panose="020F0502020204030204" pitchFamily="34" charset="0"/>
                        </a:rPr>
                        <a:t>1434</a:t>
                      </a:r>
                    </a:p>
                  </a:txBody>
                  <a:tcPr marL="2067" marR="2067" marT="2067" marB="0" anchor="b">
                    <a:lnL>
                      <a:noFill/>
                    </a:lnL>
                    <a:lnR>
                      <a:noFill/>
                    </a:lnR>
                    <a:lnT>
                      <a:noFill/>
                    </a:lnT>
                    <a:lnB>
                      <a:noFill/>
                    </a:lnB>
                    <a:solidFill>
                      <a:srgbClr val="5A8AC6"/>
                    </a:solidFill>
                  </a:tcPr>
                </a:tc>
                <a:tc>
                  <a:txBody>
                    <a:bodyPr/>
                    <a:lstStyle/>
                    <a:p>
                      <a:pPr algn="ctr" fontAlgn="b"/>
                      <a:r>
                        <a:rPr lang="fi-FI" sz="1200" b="0" i="0" u="none" strike="noStrike">
                          <a:solidFill>
                            <a:srgbClr val="000000"/>
                          </a:solidFill>
                          <a:effectLst/>
                          <a:latin typeface="Calibri" panose="020F0502020204030204" pitchFamily="34" charset="0"/>
                        </a:rPr>
                        <a:t> </a:t>
                      </a:r>
                    </a:p>
                  </a:txBody>
                  <a:tcPr marL="2067" marR="2067" marT="2067" marB="0" anchor="b">
                    <a:lnL>
                      <a:noFill/>
                    </a:lnL>
                    <a:lnR>
                      <a:noFill/>
                    </a:lnR>
                    <a:lnT>
                      <a:noFill/>
                    </a:lnT>
                    <a:lnB>
                      <a:noFill/>
                    </a:lnB>
                    <a:solidFill>
                      <a:srgbClr val="FFFFFF"/>
                    </a:solidFill>
                  </a:tcPr>
                </a:tc>
                <a:tc>
                  <a:txBody>
                    <a:bodyPr/>
                    <a:lstStyle/>
                    <a:p>
                      <a:pPr algn="ctr" fontAlgn="b"/>
                      <a:r>
                        <a:rPr lang="fi-FI" sz="1200" b="0" i="0" u="none" strike="noStrike">
                          <a:solidFill>
                            <a:srgbClr val="000000"/>
                          </a:solidFill>
                          <a:effectLst/>
                          <a:latin typeface="Calibri" panose="020F0502020204030204" pitchFamily="34" charset="0"/>
                        </a:rPr>
                        <a:t>243</a:t>
                      </a:r>
                    </a:p>
                  </a:txBody>
                  <a:tcPr marL="2067" marR="2067" marT="2067" marB="0" anchor="b">
                    <a:lnL>
                      <a:noFill/>
                    </a:lnL>
                    <a:lnR>
                      <a:noFill/>
                    </a:lnR>
                    <a:lnT>
                      <a:noFill/>
                    </a:lnT>
                    <a:lnB>
                      <a:noFill/>
                    </a:lnB>
                    <a:solidFill>
                      <a:srgbClr val="DEE7F5"/>
                    </a:solidFill>
                  </a:tcPr>
                </a:tc>
                <a:tc>
                  <a:txBody>
                    <a:bodyPr/>
                    <a:lstStyle/>
                    <a:p>
                      <a:pPr algn="ctr" fontAlgn="b"/>
                      <a:r>
                        <a:rPr lang="fi-FI" sz="1200" b="0" i="0" u="none" strike="noStrike">
                          <a:solidFill>
                            <a:srgbClr val="000000"/>
                          </a:solidFill>
                          <a:effectLst/>
                          <a:latin typeface="Calibri" panose="020F0502020204030204" pitchFamily="34" charset="0"/>
                        </a:rPr>
                        <a:t>2873</a:t>
                      </a:r>
                    </a:p>
                  </a:txBody>
                  <a:tcPr marL="2067" marR="2067" marT="2067" marB="0" anchor="b">
                    <a:lnL>
                      <a:noFill/>
                    </a:lnL>
                    <a:lnR>
                      <a:noFill/>
                    </a:lnR>
                    <a:lnT>
                      <a:noFill/>
                    </a:lnT>
                    <a:lnB>
                      <a:noFill/>
                    </a:lnB>
                    <a:solidFill>
                      <a:srgbClr val="5A8AC6"/>
                    </a:solidFill>
                  </a:tcPr>
                </a:tc>
                <a:extLst>
                  <a:ext uri="{0D108BD9-81ED-4DB2-BD59-A6C34878D82A}">
                    <a16:rowId xmlns:a16="http://schemas.microsoft.com/office/drawing/2014/main" val="1443639311"/>
                  </a:ext>
                </a:extLst>
              </a:tr>
              <a:tr h="234091">
                <a:tc>
                  <a:txBody>
                    <a:bodyPr/>
                    <a:lstStyle/>
                    <a:p>
                      <a:pPr algn="l" fontAlgn="b"/>
                      <a:r>
                        <a:rPr lang="fi-FI" sz="1200" b="0" i="0" u="none" strike="noStrike">
                          <a:solidFill>
                            <a:srgbClr val="000000"/>
                          </a:solidFill>
                          <a:effectLst/>
                          <a:latin typeface="Calibri" panose="020F0502020204030204" pitchFamily="34" charset="0"/>
                        </a:rPr>
                        <a:t>D Sähkö-, kaasu- ja lämpöhuolto</a:t>
                      </a:r>
                    </a:p>
                  </a:txBody>
                  <a:tcPr marL="2067" marR="2067" marT="2067" marB="0" anchor="b">
                    <a:lnL>
                      <a:noFill/>
                    </a:lnL>
                    <a:lnR w="12700" cap="flat" cmpd="sng" algn="ctr">
                      <a:solidFill>
                        <a:schemeClr val="tx1"/>
                      </a:solidFill>
                      <a:prstDash val="solid"/>
                      <a:round/>
                      <a:headEnd type="none" w="med" len="med"/>
                      <a:tailEnd type="none" w="med" len="med"/>
                    </a:lnR>
                    <a:lnT>
                      <a:noFill/>
                    </a:lnT>
                    <a:lnB>
                      <a:noFill/>
                    </a:lnB>
                    <a:solidFill>
                      <a:srgbClr val="FFFFFF"/>
                    </a:solidFill>
                  </a:tcPr>
                </a:tc>
                <a:tc>
                  <a:txBody>
                    <a:bodyPr/>
                    <a:lstStyle/>
                    <a:p>
                      <a:pPr algn="ctr" fontAlgn="b"/>
                      <a:r>
                        <a:rPr lang="fi-FI" sz="1200" b="0" i="0" u="none" strike="noStrike">
                          <a:solidFill>
                            <a:srgbClr val="000000"/>
                          </a:solidFill>
                          <a:effectLst/>
                          <a:latin typeface="Calibri" panose="020F0502020204030204" pitchFamily="34" charset="0"/>
                        </a:rPr>
                        <a:t>1</a:t>
                      </a:r>
                    </a:p>
                  </a:txBody>
                  <a:tcPr marL="2067" marR="2067" marT="2067" marB="0" anchor="b">
                    <a:lnL w="12700" cap="flat" cmpd="sng" algn="ctr">
                      <a:solidFill>
                        <a:schemeClr val="tx1"/>
                      </a:solidFill>
                      <a:prstDash val="solid"/>
                      <a:round/>
                      <a:headEnd type="none" w="med" len="med"/>
                      <a:tailEnd type="none" w="med" len="med"/>
                    </a:lnL>
                    <a:lnR>
                      <a:noFill/>
                    </a:lnR>
                    <a:lnT>
                      <a:noFill/>
                    </a:lnT>
                    <a:lnB>
                      <a:noFill/>
                    </a:lnB>
                    <a:solidFill>
                      <a:srgbClr val="FCFCFF"/>
                    </a:solidFill>
                  </a:tcPr>
                </a:tc>
                <a:tc>
                  <a:txBody>
                    <a:bodyPr/>
                    <a:lstStyle/>
                    <a:p>
                      <a:pPr algn="ctr" fontAlgn="b"/>
                      <a:r>
                        <a:rPr lang="fi-FI" sz="1200" b="0" i="0" u="none" strike="noStrike">
                          <a:solidFill>
                            <a:srgbClr val="000000"/>
                          </a:solidFill>
                          <a:effectLst/>
                          <a:latin typeface="Calibri" panose="020F0502020204030204" pitchFamily="34" charset="0"/>
                        </a:rPr>
                        <a:t>7</a:t>
                      </a:r>
                    </a:p>
                  </a:txBody>
                  <a:tcPr marL="2067" marR="2067" marT="2067" marB="0" anchor="b">
                    <a:lnL>
                      <a:noFill/>
                    </a:lnL>
                    <a:lnR>
                      <a:noFill/>
                    </a:lnR>
                    <a:lnT>
                      <a:noFill/>
                    </a:lnT>
                    <a:lnB>
                      <a:noFill/>
                    </a:lnB>
                    <a:solidFill>
                      <a:srgbClr val="FCFCFF"/>
                    </a:solidFill>
                  </a:tcPr>
                </a:tc>
                <a:tc>
                  <a:txBody>
                    <a:bodyPr/>
                    <a:lstStyle/>
                    <a:p>
                      <a:pPr algn="ctr" fontAlgn="b"/>
                      <a:r>
                        <a:rPr lang="fi-FI" sz="1200" b="0" i="0" u="none" strike="noStrike">
                          <a:solidFill>
                            <a:srgbClr val="000000"/>
                          </a:solidFill>
                          <a:effectLst/>
                          <a:latin typeface="Calibri" panose="020F0502020204030204" pitchFamily="34" charset="0"/>
                        </a:rPr>
                        <a:t> </a:t>
                      </a:r>
                    </a:p>
                  </a:txBody>
                  <a:tcPr marL="2067" marR="2067" marT="2067" marB="0" anchor="b">
                    <a:lnL>
                      <a:noFill/>
                    </a:lnL>
                    <a:lnR>
                      <a:noFill/>
                    </a:lnR>
                    <a:lnT>
                      <a:noFill/>
                    </a:lnT>
                    <a:lnB>
                      <a:noFill/>
                    </a:lnB>
                    <a:solidFill>
                      <a:srgbClr val="FFFFFF"/>
                    </a:solidFill>
                  </a:tcPr>
                </a:tc>
                <a:tc>
                  <a:txBody>
                    <a:bodyPr/>
                    <a:lstStyle/>
                    <a:p>
                      <a:pPr algn="ctr" fontAlgn="b"/>
                      <a:r>
                        <a:rPr lang="fi-FI" sz="1200" b="0" i="0" u="none" strike="noStrike">
                          <a:solidFill>
                            <a:srgbClr val="000000"/>
                          </a:solidFill>
                          <a:effectLst/>
                          <a:latin typeface="Calibri" panose="020F0502020204030204" pitchFamily="34" charset="0"/>
                        </a:rPr>
                        <a:t>2</a:t>
                      </a:r>
                    </a:p>
                  </a:txBody>
                  <a:tcPr marL="2067" marR="2067" marT="2067" marB="0" anchor="b">
                    <a:lnL>
                      <a:noFill/>
                    </a:lnL>
                    <a:lnR>
                      <a:noFill/>
                    </a:lnR>
                    <a:lnT>
                      <a:noFill/>
                    </a:lnT>
                    <a:lnB>
                      <a:noFill/>
                    </a:lnB>
                    <a:solidFill>
                      <a:srgbClr val="FCFCFF"/>
                    </a:solidFill>
                  </a:tcPr>
                </a:tc>
                <a:tc>
                  <a:txBody>
                    <a:bodyPr/>
                    <a:lstStyle/>
                    <a:p>
                      <a:pPr algn="ctr" fontAlgn="b"/>
                      <a:r>
                        <a:rPr lang="fi-FI" sz="1200" b="0" i="0" u="none" strike="noStrike">
                          <a:solidFill>
                            <a:srgbClr val="000000"/>
                          </a:solidFill>
                          <a:effectLst/>
                          <a:latin typeface="Calibri" panose="020F0502020204030204" pitchFamily="34" charset="0"/>
                        </a:rPr>
                        <a:t>14</a:t>
                      </a:r>
                    </a:p>
                  </a:txBody>
                  <a:tcPr marL="2067" marR="2067" marT="2067" marB="0" anchor="b">
                    <a:lnL>
                      <a:noFill/>
                    </a:lnL>
                    <a:lnR>
                      <a:noFill/>
                    </a:lnR>
                    <a:lnT>
                      <a:noFill/>
                    </a:lnT>
                    <a:lnB>
                      <a:noFill/>
                    </a:lnB>
                    <a:solidFill>
                      <a:srgbClr val="FBFBFF"/>
                    </a:solidFill>
                  </a:tcPr>
                </a:tc>
                <a:extLst>
                  <a:ext uri="{0D108BD9-81ED-4DB2-BD59-A6C34878D82A}">
                    <a16:rowId xmlns:a16="http://schemas.microsoft.com/office/drawing/2014/main" val="2731432155"/>
                  </a:ext>
                </a:extLst>
              </a:tr>
              <a:tr h="465566">
                <a:tc>
                  <a:txBody>
                    <a:bodyPr/>
                    <a:lstStyle/>
                    <a:p>
                      <a:pPr algn="l" fontAlgn="b"/>
                      <a:r>
                        <a:rPr lang="fi-FI" sz="1200" b="0" i="0" u="none" strike="noStrike">
                          <a:solidFill>
                            <a:srgbClr val="000000"/>
                          </a:solidFill>
                          <a:effectLst/>
                          <a:latin typeface="Calibri" panose="020F0502020204030204" pitchFamily="34" charset="0"/>
                        </a:rPr>
                        <a:t>E Vesihuolto, viemäri- ja jätevesihuolto</a:t>
                      </a:r>
                    </a:p>
                  </a:txBody>
                  <a:tcPr marL="2067" marR="2067" marT="2067" marB="0" anchor="b">
                    <a:lnL>
                      <a:noFill/>
                    </a:lnL>
                    <a:lnR w="12700" cap="flat" cmpd="sng" algn="ctr">
                      <a:solidFill>
                        <a:schemeClr val="tx1"/>
                      </a:solidFill>
                      <a:prstDash val="solid"/>
                      <a:round/>
                      <a:headEnd type="none" w="med" len="med"/>
                      <a:tailEnd type="none" w="med" len="med"/>
                    </a:lnR>
                    <a:lnT>
                      <a:noFill/>
                    </a:lnT>
                    <a:lnB>
                      <a:noFill/>
                    </a:lnB>
                    <a:solidFill>
                      <a:srgbClr val="FFFFFF"/>
                    </a:solidFill>
                  </a:tcPr>
                </a:tc>
                <a:tc>
                  <a:txBody>
                    <a:bodyPr/>
                    <a:lstStyle/>
                    <a:p>
                      <a:pPr algn="ctr" fontAlgn="b"/>
                      <a:r>
                        <a:rPr lang="fi-FI" sz="1200" b="0" i="0" u="none" strike="noStrike" dirty="0">
                          <a:solidFill>
                            <a:srgbClr val="000000"/>
                          </a:solidFill>
                          <a:effectLst/>
                          <a:latin typeface="Calibri" panose="020F0502020204030204" pitchFamily="34" charset="0"/>
                        </a:rPr>
                        <a:t>3</a:t>
                      </a:r>
                    </a:p>
                  </a:txBody>
                  <a:tcPr marL="2067" marR="2067" marT="2067" marB="0" anchor="b">
                    <a:lnL w="12700" cap="flat" cmpd="sng" algn="ctr">
                      <a:solidFill>
                        <a:schemeClr val="tx1"/>
                      </a:solidFill>
                      <a:prstDash val="solid"/>
                      <a:round/>
                      <a:headEnd type="none" w="med" len="med"/>
                      <a:tailEnd type="none" w="med" len="med"/>
                    </a:lnL>
                    <a:lnR>
                      <a:noFill/>
                    </a:lnR>
                    <a:lnT>
                      <a:noFill/>
                    </a:lnT>
                    <a:lnB>
                      <a:noFill/>
                    </a:lnB>
                    <a:solidFill>
                      <a:srgbClr val="FCFCFF"/>
                    </a:solidFill>
                  </a:tcPr>
                </a:tc>
                <a:tc>
                  <a:txBody>
                    <a:bodyPr/>
                    <a:lstStyle/>
                    <a:p>
                      <a:pPr algn="ctr" fontAlgn="b"/>
                      <a:r>
                        <a:rPr lang="fi-FI" sz="1200" b="0" i="0" u="none" strike="noStrike">
                          <a:solidFill>
                            <a:srgbClr val="000000"/>
                          </a:solidFill>
                          <a:effectLst/>
                          <a:latin typeface="Calibri" panose="020F0502020204030204" pitchFamily="34" charset="0"/>
                        </a:rPr>
                        <a:t>4</a:t>
                      </a:r>
                    </a:p>
                  </a:txBody>
                  <a:tcPr marL="2067" marR="2067" marT="2067" marB="0" anchor="b">
                    <a:lnL>
                      <a:noFill/>
                    </a:lnL>
                    <a:lnR>
                      <a:noFill/>
                    </a:lnR>
                    <a:lnT>
                      <a:noFill/>
                    </a:lnT>
                    <a:lnB>
                      <a:noFill/>
                    </a:lnB>
                    <a:solidFill>
                      <a:srgbClr val="FCFCFF"/>
                    </a:solidFill>
                  </a:tcPr>
                </a:tc>
                <a:tc>
                  <a:txBody>
                    <a:bodyPr/>
                    <a:lstStyle/>
                    <a:p>
                      <a:pPr algn="ctr" fontAlgn="b"/>
                      <a:r>
                        <a:rPr lang="fi-FI" sz="1200" b="0" i="0" u="none" strike="noStrike">
                          <a:solidFill>
                            <a:srgbClr val="000000"/>
                          </a:solidFill>
                          <a:effectLst/>
                          <a:latin typeface="Calibri" panose="020F0502020204030204" pitchFamily="34" charset="0"/>
                        </a:rPr>
                        <a:t> </a:t>
                      </a:r>
                    </a:p>
                  </a:txBody>
                  <a:tcPr marL="2067" marR="2067" marT="2067" marB="0" anchor="b">
                    <a:lnL>
                      <a:noFill/>
                    </a:lnL>
                    <a:lnR>
                      <a:noFill/>
                    </a:lnR>
                    <a:lnT>
                      <a:noFill/>
                    </a:lnT>
                    <a:lnB>
                      <a:noFill/>
                    </a:lnB>
                    <a:solidFill>
                      <a:srgbClr val="FFFFFF"/>
                    </a:solidFill>
                  </a:tcPr>
                </a:tc>
                <a:tc>
                  <a:txBody>
                    <a:bodyPr/>
                    <a:lstStyle/>
                    <a:p>
                      <a:pPr algn="ctr" fontAlgn="b"/>
                      <a:r>
                        <a:rPr lang="fi-FI" sz="1200" b="0" i="0" u="none" strike="noStrike">
                          <a:solidFill>
                            <a:srgbClr val="000000"/>
                          </a:solidFill>
                          <a:effectLst/>
                          <a:latin typeface="Calibri" panose="020F0502020204030204" pitchFamily="34" charset="0"/>
                        </a:rPr>
                        <a:t>6</a:t>
                      </a:r>
                    </a:p>
                  </a:txBody>
                  <a:tcPr marL="2067" marR="2067" marT="2067" marB="0" anchor="b">
                    <a:lnL>
                      <a:noFill/>
                    </a:lnL>
                    <a:lnR>
                      <a:noFill/>
                    </a:lnR>
                    <a:lnT>
                      <a:noFill/>
                    </a:lnT>
                    <a:lnB>
                      <a:noFill/>
                    </a:lnB>
                    <a:solidFill>
                      <a:srgbClr val="FCFCFF"/>
                    </a:solidFill>
                  </a:tcPr>
                </a:tc>
                <a:tc>
                  <a:txBody>
                    <a:bodyPr/>
                    <a:lstStyle/>
                    <a:p>
                      <a:pPr algn="ctr" fontAlgn="b"/>
                      <a:r>
                        <a:rPr lang="fi-FI" sz="1200" b="0" i="0" u="none" strike="noStrike" dirty="0">
                          <a:solidFill>
                            <a:srgbClr val="000000"/>
                          </a:solidFill>
                          <a:effectLst/>
                          <a:latin typeface="Calibri" panose="020F0502020204030204" pitchFamily="34" charset="0"/>
                        </a:rPr>
                        <a:t>8</a:t>
                      </a:r>
                    </a:p>
                  </a:txBody>
                  <a:tcPr marL="2067" marR="2067" marT="2067" marB="0" anchor="b">
                    <a:lnL>
                      <a:noFill/>
                    </a:lnL>
                    <a:lnR>
                      <a:noFill/>
                    </a:lnR>
                    <a:lnT>
                      <a:noFill/>
                    </a:lnT>
                    <a:lnB>
                      <a:noFill/>
                    </a:lnB>
                    <a:solidFill>
                      <a:srgbClr val="FBFCFF"/>
                    </a:solidFill>
                  </a:tcPr>
                </a:tc>
                <a:extLst>
                  <a:ext uri="{0D108BD9-81ED-4DB2-BD59-A6C34878D82A}">
                    <a16:rowId xmlns:a16="http://schemas.microsoft.com/office/drawing/2014/main" val="2019806461"/>
                  </a:ext>
                </a:extLst>
              </a:tr>
              <a:tr h="234091">
                <a:tc>
                  <a:txBody>
                    <a:bodyPr/>
                    <a:lstStyle/>
                    <a:p>
                      <a:pPr algn="l" fontAlgn="b"/>
                      <a:r>
                        <a:rPr lang="fi-FI" sz="1200" b="0" i="0" u="none" strike="noStrike">
                          <a:solidFill>
                            <a:srgbClr val="000000"/>
                          </a:solidFill>
                          <a:effectLst/>
                          <a:latin typeface="Calibri" panose="020F0502020204030204" pitchFamily="34" charset="0"/>
                        </a:rPr>
                        <a:t>F Rakentaminen</a:t>
                      </a:r>
                    </a:p>
                  </a:txBody>
                  <a:tcPr marL="2067" marR="2067" marT="2067" marB="0" anchor="b">
                    <a:lnL>
                      <a:noFill/>
                    </a:lnL>
                    <a:lnR w="12700" cap="flat" cmpd="sng" algn="ctr">
                      <a:solidFill>
                        <a:schemeClr val="tx1"/>
                      </a:solidFill>
                      <a:prstDash val="solid"/>
                      <a:round/>
                      <a:headEnd type="none" w="med" len="med"/>
                      <a:tailEnd type="none" w="med" len="med"/>
                    </a:lnR>
                    <a:lnT>
                      <a:noFill/>
                    </a:lnT>
                    <a:lnB>
                      <a:noFill/>
                    </a:lnB>
                    <a:solidFill>
                      <a:srgbClr val="FFFFFF"/>
                    </a:solidFill>
                  </a:tcPr>
                </a:tc>
                <a:tc>
                  <a:txBody>
                    <a:bodyPr/>
                    <a:lstStyle/>
                    <a:p>
                      <a:pPr algn="ctr" fontAlgn="b"/>
                      <a:r>
                        <a:rPr lang="fi-FI" sz="1200" b="0" i="0" u="none" strike="noStrike">
                          <a:solidFill>
                            <a:srgbClr val="000000"/>
                          </a:solidFill>
                          <a:effectLst/>
                          <a:latin typeface="Calibri" panose="020F0502020204030204" pitchFamily="34" charset="0"/>
                        </a:rPr>
                        <a:t>432</a:t>
                      </a:r>
                    </a:p>
                  </a:txBody>
                  <a:tcPr marL="2067" marR="2067" marT="2067" marB="0" anchor="b">
                    <a:lnL w="12700" cap="flat" cmpd="sng" algn="ctr">
                      <a:solidFill>
                        <a:schemeClr val="tx1"/>
                      </a:solidFill>
                      <a:prstDash val="solid"/>
                      <a:round/>
                      <a:headEnd type="none" w="med" len="med"/>
                      <a:tailEnd type="none" w="med" len="med"/>
                    </a:lnL>
                    <a:lnR>
                      <a:noFill/>
                    </a:lnR>
                    <a:lnT>
                      <a:noFill/>
                    </a:lnT>
                    <a:lnB>
                      <a:noFill/>
                    </a:lnB>
                    <a:solidFill>
                      <a:srgbClr val="C7D7ED"/>
                    </a:solidFill>
                  </a:tcPr>
                </a:tc>
                <a:tc>
                  <a:txBody>
                    <a:bodyPr/>
                    <a:lstStyle/>
                    <a:p>
                      <a:pPr algn="ctr" fontAlgn="b"/>
                      <a:r>
                        <a:rPr lang="fi-FI" sz="1200" b="0" i="0" u="none" strike="noStrike">
                          <a:solidFill>
                            <a:srgbClr val="000000"/>
                          </a:solidFill>
                          <a:effectLst/>
                          <a:latin typeface="Calibri" panose="020F0502020204030204" pitchFamily="34" charset="0"/>
                        </a:rPr>
                        <a:t>34</a:t>
                      </a:r>
                    </a:p>
                  </a:txBody>
                  <a:tcPr marL="2067" marR="2067" marT="2067" marB="0" anchor="b">
                    <a:lnL>
                      <a:noFill/>
                    </a:lnL>
                    <a:lnR>
                      <a:noFill/>
                    </a:lnR>
                    <a:lnT>
                      <a:noFill/>
                    </a:lnT>
                    <a:lnB>
                      <a:noFill/>
                    </a:lnB>
                    <a:solidFill>
                      <a:srgbClr val="F8F9FE"/>
                    </a:solidFill>
                  </a:tcPr>
                </a:tc>
                <a:tc>
                  <a:txBody>
                    <a:bodyPr/>
                    <a:lstStyle/>
                    <a:p>
                      <a:pPr algn="ctr" fontAlgn="b"/>
                      <a:r>
                        <a:rPr lang="fi-FI" sz="1200" b="0" i="0" u="none" strike="noStrike">
                          <a:solidFill>
                            <a:srgbClr val="000000"/>
                          </a:solidFill>
                          <a:effectLst/>
                          <a:latin typeface="Calibri" panose="020F0502020204030204" pitchFamily="34" charset="0"/>
                        </a:rPr>
                        <a:t> </a:t>
                      </a:r>
                    </a:p>
                  </a:txBody>
                  <a:tcPr marL="2067" marR="2067" marT="2067" marB="0" anchor="b">
                    <a:lnL>
                      <a:noFill/>
                    </a:lnL>
                    <a:lnR>
                      <a:noFill/>
                    </a:lnR>
                    <a:lnT>
                      <a:noFill/>
                    </a:lnT>
                    <a:lnB>
                      <a:noFill/>
                    </a:lnB>
                    <a:solidFill>
                      <a:srgbClr val="FFFFFF"/>
                    </a:solidFill>
                  </a:tcPr>
                </a:tc>
                <a:tc>
                  <a:txBody>
                    <a:bodyPr/>
                    <a:lstStyle/>
                    <a:p>
                      <a:pPr algn="ctr" fontAlgn="b"/>
                      <a:r>
                        <a:rPr lang="fi-FI" sz="1200" b="0" i="0" u="none" strike="noStrike">
                          <a:solidFill>
                            <a:srgbClr val="000000"/>
                          </a:solidFill>
                          <a:effectLst/>
                          <a:latin typeface="Calibri" panose="020F0502020204030204" pitchFamily="34" charset="0"/>
                        </a:rPr>
                        <a:t>1042</a:t>
                      </a:r>
                    </a:p>
                  </a:txBody>
                  <a:tcPr marL="2067" marR="2067" marT="2067" marB="0" anchor="b">
                    <a:lnL>
                      <a:noFill/>
                    </a:lnL>
                    <a:lnR>
                      <a:noFill/>
                    </a:lnR>
                    <a:lnT>
                      <a:noFill/>
                    </a:lnT>
                    <a:lnB>
                      <a:noFill/>
                    </a:lnB>
                    <a:solidFill>
                      <a:srgbClr val="7BA1D2"/>
                    </a:solidFill>
                  </a:tcPr>
                </a:tc>
                <a:tc>
                  <a:txBody>
                    <a:bodyPr/>
                    <a:lstStyle/>
                    <a:p>
                      <a:pPr algn="ctr" fontAlgn="b"/>
                      <a:r>
                        <a:rPr lang="fi-FI" sz="1200" b="0" i="0" u="none" strike="noStrike" dirty="0">
                          <a:solidFill>
                            <a:srgbClr val="000000"/>
                          </a:solidFill>
                          <a:effectLst/>
                          <a:latin typeface="Calibri" panose="020F0502020204030204" pitchFamily="34" charset="0"/>
                        </a:rPr>
                        <a:t>69</a:t>
                      </a:r>
                    </a:p>
                  </a:txBody>
                  <a:tcPr marL="2067" marR="2067" marT="2067" marB="0" anchor="b">
                    <a:lnL>
                      <a:noFill/>
                    </a:lnL>
                    <a:lnR>
                      <a:noFill/>
                    </a:lnR>
                    <a:lnT>
                      <a:noFill/>
                    </a:lnT>
                    <a:lnB>
                      <a:noFill/>
                    </a:lnB>
                    <a:solidFill>
                      <a:srgbClr val="F4F6FC"/>
                    </a:solidFill>
                  </a:tcPr>
                </a:tc>
                <a:extLst>
                  <a:ext uri="{0D108BD9-81ED-4DB2-BD59-A6C34878D82A}">
                    <a16:rowId xmlns:a16="http://schemas.microsoft.com/office/drawing/2014/main" val="2840585766"/>
                  </a:ext>
                </a:extLst>
              </a:tr>
              <a:tr h="234091">
                <a:tc>
                  <a:txBody>
                    <a:bodyPr/>
                    <a:lstStyle/>
                    <a:p>
                      <a:pPr algn="l" fontAlgn="b"/>
                      <a:r>
                        <a:rPr lang="fi-FI" sz="1200" b="0" i="0" u="none" strike="noStrike">
                          <a:solidFill>
                            <a:srgbClr val="000000"/>
                          </a:solidFill>
                          <a:effectLst/>
                          <a:latin typeface="Calibri" panose="020F0502020204030204" pitchFamily="34" charset="0"/>
                        </a:rPr>
                        <a:t>G Tukku- ja vähittäiskauppa</a:t>
                      </a:r>
                    </a:p>
                  </a:txBody>
                  <a:tcPr marL="2067" marR="2067" marT="2067" marB="0" anchor="b">
                    <a:lnL>
                      <a:noFill/>
                    </a:lnL>
                    <a:lnR w="12700" cap="flat" cmpd="sng" algn="ctr">
                      <a:solidFill>
                        <a:schemeClr val="tx1"/>
                      </a:solidFill>
                      <a:prstDash val="solid"/>
                      <a:round/>
                      <a:headEnd type="none" w="med" len="med"/>
                      <a:tailEnd type="none" w="med" len="med"/>
                    </a:lnR>
                    <a:lnT>
                      <a:noFill/>
                    </a:lnT>
                    <a:lnB>
                      <a:noFill/>
                    </a:lnB>
                    <a:solidFill>
                      <a:srgbClr val="FFFFFF"/>
                    </a:solidFill>
                  </a:tcPr>
                </a:tc>
                <a:tc>
                  <a:txBody>
                    <a:bodyPr/>
                    <a:lstStyle/>
                    <a:p>
                      <a:pPr algn="ctr" fontAlgn="b"/>
                      <a:r>
                        <a:rPr lang="fi-FI" sz="1200" b="0" i="0" u="none" strike="noStrike">
                          <a:solidFill>
                            <a:srgbClr val="000000"/>
                          </a:solidFill>
                          <a:effectLst/>
                          <a:latin typeface="Calibri" panose="020F0502020204030204" pitchFamily="34" charset="0"/>
                        </a:rPr>
                        <a:t>80</a:t>
                      </a:r>
                    </a:p>
                  </a:txBody>
                  <a:tcPr marL="2067" marR="2067" marT="2067" marB="0" anchor="b">
                    <a:lnL w="12700" cap="flat" cmpd="sng" algn="ctr">
                      <a:solidFill>
                        <a:schemeClr val="tx1"/>
                      </a:solidFill>
                      <a:prstDash val="solid"/>
                      <a:round/>
                      <a:headEnd type="none" w="med" len="med"/>
                      <a:tailEnd type="none" w="med" len="med"/>
                    </a:lnL>
                    <a:lnR>
                      <a:noFill/>
                    </a:lnR>
                    <a:lnT>
                      <a:noFill/>
                    </a:lnT>
                    <a:lnB>
                      <a:noFill/>
                    </a:lnB>
                    <a:solidFill>
                      <a:srgbClr val="F2F5FC"/>
                    </a:solidFill>
                  </a:tcPr>
                </a:tc>
                <a:tc>
                  <a:txBody>
                    <a:bodyPr/>
                    <a:lstStyle/>
                    <a:p>
                      <a:pPr algn="ctr" fontAlgn="b"/>
                      <a:r>
                        <a:rPr lang="fi-FI" sz="1200" b="0" i="0" u="none" strike="noStrike">
                          <a:solidFill>
                            <a:srgbClr val="000000"/>
                          </a:solidFill>
                          <a:effectLst/>
                          <a:latin typeface="Calibri" panose="020F0502020204030204" pitchFamily="34" charset="0"/>
                        </a:rPr>
                        <a:t>120</a:t>
                      </a:r>
                    </a:p>
                  </a:txBody>
                  <a:tcPr marL="2067" marR="2067" marT="2067" marB="0" anchor="b">
                    <a:lnL>
                      <a:noFill/>
                    </a:lnL>
                    <a:lnR>
                      <a:noFill/>
                    </a:lnR>
                    <a:lnT>
                      <a:noFill/>
                    </a:lnT>
                    <a:lnB>
                      <a:noFill/>
                    </a:lnB>
                    <a:solidFill>
                      <a:srgbClr val="EEF2FA"/>
                    </a:solidFill>
                  </a:tcPr>
                </a:tc>
                <a:tc>
                  <a:txBody>
                    <a:bodyPr/>
                    <a:lstStyle/>
                    <a:p>
                      <a:pPr algn="ctr" fontAlgn="b"/>
                      <a:r>
                        <a:rPr lang="fi-FI" sz="1200" b="0" i="0" u="none" strike="noStrike">
                          <a:solidFill>
                            <a:srgbClr val="000000"/>
                          </a:solidFill>
                          <a:effectLst/>
                          <a:latin typeface="Calibri" panose="020F0502020204030204" pitchFamily="34" charset="0"/>
                        </a:rPr>
                        <a:t> </a:t>
                      </a:r>
                    </a:p>
                  </a:txBody>
                  <a:tcPr marL="2067" marR="2067" marT="2067" marB="0" anchor="b">
                    <a:lnL>
                      <a:noFill/>
                    </a:lnL>
                    <a:lnR>
                      <a:noFill/>
                    </a:lnR>
                    <a:lnT>
                      <a:noFill/>
                    </a:lnT>
                    <a:lnB>
                      <a:noFill/>
                    </a:lnB>
                    <a:solidFill>
                      <a:srgbClr val="FFFFFF"/>
                    </a:solidFill>
                  </a:tcPr>
                </a:tc>
                <a:tc>
                  <a:txBody>
                    <a:bodyPr/>
                    <a:lstStyle/>
                    <a:p>
                      <a:pPr algn="ctr" fontAlgn="b"/>
                      <a:r>
                        <a:rPr lang="fi-FI" sz="1200" b="0" i="0" u="none" strike="noStrike">
                          <a:solidFill>
                            <a:srgbClr val="000000"/>
                          </a:solidFill>
                          <a:effectLst/>
                          <a:latin typeface="Calibri" panose="020F0502020204030204" pitchFamily="34" charset="0"/>
                        </a:rPr>
                        <a:t>177</a:t>
                      </a:r>
                    </a:p>
                  </a:txBody>
                  <a:tcPr marL="2067" marR="2067" marT="2067" marB="0" anchor="b">
                    <a:lnL>
                      <a:noFill/>
                    </a:lnL>
                    <a:lnR>
                      <a:noFill/>
                    </a:lnR>
                    <a:lnT>
                      <a:noFill/>
                    </a:lnT>
                    <a:lnB>
                      <a:noFill/>
                    </a:lnB>
                    <a:solidFill>
                      <a:srgbClr val="E7EDF8"/>
                    </a:solidFill>
                  </a:tcPr>
                </a:tc>
                <a:tc>
                  <a:txBody>
                    <a:bodyPr/>
                    <a:lstStyle/>
                    <a:p>
                      <a:pPr algn="ctr" fontAlgn="b"/>
                      <a:r>
                        <a:rPr lang="fi-FI" sz="1200" b="0" i="0" u="none" strike="noStrike">
                          <a:solidFill>
                            <a:srgbClr val="000000"/>
                          </a:solidFill>
                          <a:effectLst/>
                          <a:latin typeface="Calibri" panose="020F0502020204030204" pitchFamily="34" charset="0"/>
                        </a:rPr>
                        <a:t>240</a:t>
                      </a:r>
                    </a:p>
                  </a:txBody>
                  <a:tcPr marL="2067" marR="2067" marT="2067" marB="0" anchor="b">
                    <a:lnL>
                      <a:noFill/>
                    </a:lnL>
                    <a:lnR>
                      <a:noFill/>
                    </a:lnR>
                    <a:lnT>
                      <a:noFill/>
                    </a:lnT>
                    <a:lnB>
                      <a:noFill/>
                    </a:lnB>
                    <a:solidFill>
                      <a:srgbClr val="DFE7F5"/>
                    </a:solidFill>
                  </a:tcPr>
                </a:tc>
                <a:extLst>
                  <a:ext uri="{0D108BD9-81ED-4DB2-BD59-A6C34878D82A}">
                    <a16:rowId xmlns:a16="http://schemas.microsoft.com/office/drawing/2014/main" val="1603067337"/>
                  </a:ext>
                </a:extLst>
              </a:tr>
              <a:tr h="234091">
                <a:tc>
                  <a:txBody>
                    <a:bodyPr/>
                    <a:lstStyle/>
                    <a:p>
                      <a:pPr algn="l" fontAlgn="b"/>
                      <a:r>
                        <a:rPr lang="fi-FI" sz="1200" b="0" i="0" u="none" strike="noStrike" dirty="0">
                          <a:solidFill>
                            <a:srgbClr val="000000"/>
                          </a:solidFill>
                          <a:effectLst/>
                          <a:latin typeface="Calibri" panose="020F0502020204030204" pitchFamily="34" charset="0"/>
                        </a:rPr>
                        <a:t>H Kuljetus ja varastointi</a:t>
                      </a:r>
                    </a:p>
                  </a:txBody>
                  <a:tcPr marL="2067" marR="2067" marT="2067" marB="0" anchor="b">
                    <a:lnL>
                      <a:noFill/>
                    </a:lnL>
                    <a:lnR w="12700" cap="flat" cmpd="sng" algn="ctr">
                      <a:solidFill>
                        <a:schemeClr val="tx1"/>
                      </a:solidFill>
                      <a:prstDash val="solid"/>
                      <a:round/>
                      <a:headEnd type="none" w="med" len="med"/>
                      <a:tailEnd type="none" w="med" len="med"/>
                    </a:lnR>
                    <a:lnT>
                      <a:noFill/>
                    </a:lnT>
                    <a:lnB>
                      <a:noFill/>
                    </a:lnB>
                    <a:solidFill>
                      <a:srgbClr val="FFFFFF"/>
                    </a:solidFill>
                  </a:tcPr>
                </a:tc>
                <a:tc>
                  <a:txBody>
                    <a:bodyPr/>
                    <a:lstStyle/>
                    <a:p>
                      <a:pPr algn="ctr" fontAlgn="b"/>
                      <a:r>
                        <a:rPr lang="fi-FI" sz="1200" b="0" i="0" u="none" strike="noStrike" dirty="0">
                          <a:solidFill>
                            <a:srgbClr val="000000"/>
                          </a:solidFill>
                          <a:effectLst/>
                          <a:latin typeface="Calibri" panose="020F0502020204030204" pitchFamily="34" charset="0"/>
                        </a:rPr>
                        <a:t>35</a:t>
                      </a:r>
                    </a:p>
                  </a:txBody>
                  <a:tcPr marL="2067" marR="2067" marT="2067" marB="0" anchor="b">
                    <a:lnL w="12700" cap="flat" cmpd="sng" algn="ctr">
                      <a:solidFill>
                        <a:schemeClr val="tx1"/>
                      </a:solidFill>
                      <a:prstDash val="solid"/>
                      <a:round/>
                      <a:headEnd type="none" w="med" len="med"/>
                      <a:tailEnd type="none" w="med" len="med"/>
                    </a:lnL>
                    <a:lnR>
                      <a:noFill/>
                    </a:lnR>
                    <a:lnT>
                      <a:noFill/>
                    </a:lnT>
                    <a:lnB>
                      <a:noFill/>
                    </a:lnB>
                    <a:solidFill>
                      <a:srgbClr val="F8F9FE"/>
                    </a:solidFill>
                  </a:tcPr>
                </a:tc>
                <a:tc>
                  <a:txBody>
                    <a:bodyPr/>
                    <a:lstStyle/>
                    <a:p>
                      <a:pPr algn="ctr" fontAlgn="b"/>
                      <a:r>
                        <a:rPr lang="fi-FI" sz="1200" b="0" i="0" u="none" strike="noStrike">
                          <a:solidFill>
                            <a:srgbClr val="000000"/>
                          </a:solidFill>
                          <a:effectLst/>
                          <a:latin typeface="Calibri" panose="020F0502020204030204" pitchFamily="34" charset="0"/>
                        </a:rPr>
                        <a:t>319</a:t>
                      </a:r>
                    </a:p>
                  </a:txBody>
                  <a:tcPr marL="2067" marR="2067" marT="2067" marB="0" anchor="b">
                    <a:lnL>
                      <a:noFill/>
                    </a:lnL>
                    <a:lnR>
                      <a:noFill/>
                    </a:lnR>
                    <a:lnT>
                      <a:noFill/>
                    </a:lnT>
                    <a:lnB>
                      <a:noFill/>
                    </a:lnB>
                    <a:solidFill>
                      <a:srgbClr val="D5E1F2"/>
                    </a:solidFill>
                  </a:tcPr>
                </a:tc>
                <a:tc>
                  <a:txBody>
                    <a:bodyPr/>
                    <a:lstStyle/>
                    <a:p>
                      <a:pPr algn="ctr" fontAlgn="b"/>
                      <a:r>
                        <a:rPr lang="fi-FI" sz="1200" b="0" i="0" u="none" strike="noStrike">
                          <a:solidFill>
                            <a:srgbClr val="000000"/>
                          </a:solidFill>
                          <a:effectLst/>
                          <a:latin typeface="Calibri" panose="020F0502020204030204" pitchFamily="34" charset="0"/>
                        </a:rPr>
                        <a:t> </a:t>
                      </a:r>
                    </a:p>
                  </a:txBody>
                  <a:tcPr marL="2067" marR="2067" marT="2067" marB="0" anchor="b">
                    <a:lnL>
                      <a:noFill/>
                    </a:lnL>
                    <a:lnR>
                      <a:noFill/>
                    </a:lnR>
                    <a:lnT>
                      <a:noFill/>
                    </a:lnT>
                    <a:lnB>
                      <a:noFill/>
                    </a:lnB>
                    <a:solidFill>
                      <a:srgbClr val="FFFFFF"/>
                    </a:solidFill>
                  </a:tcPr>
                </a:tc>
                <a:tc>
                  <a:txBody>
                    <a:bodyPr/>
                    <a:lstStyle/>
                    <a:p>
                      <a:pPr algn="ctr" fontAlgn="b"/>
                      <a:r>
                        <a:rPr lang="fi-FI" sz="1200" b="0" i="0" u="none" strike="noStrike">
                          <a:solidFill>
                            <a:srgbClr val="000000"/>
                          </a:solidFill>
                          <a:effectLst/>
                          <a:latin typeface="Calibri" panose="020F0502020204030204" pitchFamily="34" charset="0"/>
                        </a:rPr>
                        <a:t>84</a:t>
                      </a:r>
                    </a:p>
                  </a:txBody>
                  <a:tcPr marL="2067" marR="2067" marT="2067" marB="0" anchor="b">
                    <a:lnL>
                      <a:noFill/>
                    </a:lnL>
                    <a:lnR>
                      <a:noFill/>
                    </a:lnR>
                    <a:lnT>
                      <a:noFill/>
                    </a:lnT>
                    <a:lnB>
                      <a:noFill/>
                    </a:lnB>
                    <a:solidFill>
                      <a:srgbClr val="F2F5FC"/>
                    </a:solidFill>
                  </a:tcPr>
                </a:tc>
                <a:tc>
                  <a:txBody>
                    <a:bodyPr/>
                    <a:lstStyle/>
                    <a:p>
                      <a:pPr algn="ctr" fontAlgn="b"/>
                      <a:r>
                        <a:rPr lang="fi-FI" sz="1200" b="0" i="0" u="none" strike="noStrike">
                          <a:solidFill>
                            <a:srgbClr val="000000"/>
                          </a:solidFill>
                          <a:effectLst/>
                          <a:latin typeface="Calibri" panose="020F0502020204030204" pitchFamily="34" charset="0"/>
                        </a:rPr>
                        <a:t>640</a:t>
                      </a:r>
                    </a:p>
                  </a:txBody>
                  <a:tcPr marL="2067" marR="2067" marT="2067" marB="0" anchor="b">
                    <a:lnL>
                      <a:noFill/>
                    </a:lnL>
                    <a:lnR>
                      <a:noFill/>
                    </a:lnR>
                    <a:lnT>
                      <a:noFill/>
                    </a:lnT>
                    <a:lnB>
                      <a:noFill/>
                    </a:lnB>
                    <a:solidFill>
                      <a:srgbClr val="ADC4E3"/>
                    </a:solidFill>
                  </a:tcPr>
                </a:tc>
                <a:extLst>
                  <a:ext uri="{0D108BD9-81ED-4DB2-BD59-A6C34878D82A}">
                    <a16:rowId xmlns:a16="http://schemas.microsoft.com/office/drawing/2014/main" val="2395024790"/>
                  </a:ext>
                </a:extLst>
              </a:tr>
              <a:tr h="234091">
                <a:tc>
                  <a:txBody>
                    <a:bodyPr/>
                    <a:lstStyle/>
                    <a:p>
                      <a:pPr algn="l" fontAlgn="b"/>
                      <a:r>
                        <a:rPr lang="fi-FI" sz="1200" b="0" i="0" u="none" strike="noStrike">
                          <a:solidFill>
                            <a:srgbClr val="000000"/>
                          </a:solidFill>
                          <a:effectLst/>
                          <a:latin typeface="Calibri" panose="020F0502020204030204" pitchFamily="34" charset="0"/>
                        </a:rPr>
                        <a:t>I Majoitus- ja ravitsemistoiminta</a:t>
                      </a:r>
                    </a:p>
                  </a:txBody>
                  <a:tcPr marL="2067" marR="2067" marT="2067" marB="0" anchor="b">
                    <a:lnL>
                      <a:noFill/>
                    </a:lnL>
                    <a:lnR w="12700" cap="flat" cmpd="sng" algn="ctr">
                      <a:solidFill>
                        <a:schemeClr val="tx1"/>
                      </a:solidFill>
                      <a:prstDash val="solid"/>
                      <a:round/>
                      <a:headEnd type="none" w="med" len="med"/>
                      <a:tailEnd type="none" w="med" len="med"/>
                    </a:lnR>
                    <a:lnT>
                      <a:noFill/>
                    </a:lnT>
                    <a:lnB>
                      <a:noFill/>
                    </a:lnB>
                    <a:solidFill>
                      <a:srgbClr val="FFFFFF"/>
                    </a:solidFill>
                  </a:tcPr>
                </a:tc>
                <a:tc>
                  <a:txBody>
                    <a:bodyPr/>
                    <a:lstStyle/>
                    <a:p>
                      <a:pPr algn="ctr" fontAlgn="b"/>
                      <a:r>
                        <a:rPr lang="fi-FI" sz="1200" b="0" i="0" u="none" strike="noStrike">
                          <a:solidFill>
                            <a:srgbClr val="000000"/>
                          </a:solidFill>
                          <a:effectLst/>
                          <a:latin typeface="Calibri" panose="020F0502020204030204" pitchFamily="34" charset="0"/>
                        </a:rPr>
                        <a:t>9</a:t>
                      </a:r>
                    </a:p>
                  </a:txBody>
                  <a:tcPr marL="2067" marR="2067" marT="2067" marB="0" anchor="b">
                    <a:lnL w="12700" cap="flat" cmpd="sng" algn="ctr">
                      <a:solidFill>
                        <a:schemeClr val="tx1"/>
                      </a:solidFill>
                      <a:prstDash val="solid"/>
                      <a:round/>
                      <a:headEnd type="none" w="med" len="med"/>
                      <a:tailEnd type="none" w="med" len="med"/>
                    </a:lnL>
                    <a:lnR>
                      <a:noFill/>
                    </a:lnR>
                    <a:lnT>
                      <a:noFill/>
                    </a:lnT>
                    <a:lnB>
                      <a:noFill/>
                    </a:lnB>
                    <a:solidFill>
                      <a:srgbClr val="FBFCFF"/>
                    </a:solidFill>
                  </a:tcPr>
                </a:tc>
                <a:tc>
                  <a:txBody>
                    <a:bodyPr/>
                    <a:lstStyle/>
                    <a:p>
                      <a:pPr algn="ctr" fontAlgn="b"/>
                      <a:r>
                        <a:rPr lang="fi-FI" sz="1200" b="0" i="0" u="none" strike="noStrike">
                          <a:solidFill>
                            <a:srgbClr val="000000"/>
                          </a:solidFill>
                          <a:effectLst/>
                          <a:latin typeface="Calibri" panose="020F0502020204030204" pitchFamily="34" charset="0"/>
                        </a:rPr>
                        <a:t>14</a:t>
                      </a:r>
                    </a:p>
                  </a:txBody>
                  <a:tcPr marL="2067" marR="2067" marT="2067" marB="0" anchor="b">
                    <a:lnL>
                      <a:noFill/>
                    </a:lnL>
                    <a:lnR>
                      <a:noFill/>
                    </a:lnR>
                    <a:lnT>
                      <a:noFill/>
                    </a:lnT>
                    <a:lnB>
                      <a:noFill/>
                    </a:lnB>
                    <a:solidFill>
                      <a:srgbClr val="FBFBFF"/>
                    </a:solidFill>
                  </a:tcPr>
                </a:tc>
                <a:tc>
                  <a:txBody>
                    <a:bodyPr/>
                    <a:lstStyle/>
                    <a:p>
                      <a:pPr algn="ctr" fontAlgn="b"/>
                      <a:r>
                        <a:rPr lang="fi-FI" sz="1200" b="0" i="0" u="none" strike="noStrike">
                          <a:solidFill>
                            <a:srgbClr val="000000"/>
                          </a:solidFill>
                          <a:effectLst/>
                          <a:latin typeface="Calibri" panose="020F0502020204030204" pitchFamily="34" charset="0"/>
                        </a:rPr>
                        <a:t> </a:t>
                      </a:r>
                    </a:p>
                  </a:txBody>
                  <a:tcPr marL="2067" marR="2067" marT="2067" marB="0" anchor="b">
                    <a:lnL>
                      <a:noFill/>
                    </a:lnL>
                    <a:lnR>
                      <a:noFill/>
                    </a:lnR>
                    <a:lnT>
                      <a:noFill/>
                    </a:lnT>
                    <a:lnB>
                      <a:noFill/>
                    </a:lnB>
                    <a:solidFill>
                      <a:srgbClr val="FFFFFF"/>
                    </a:solidFill>
                  </a:tcPr>
                </a:tc>
                <a:tc>
                  <a:txBody>
                    <a:bodyPr/>
                    <a:lstStyle/>
                    <a:p>
                      <a:pPr algn="ctr" fontAlgn="b"/>
                      <a:r>
                        <a:rPr lang="fi-FI" sz="1200" b="0" i="0" u="none" strike="noStrike">
                          <a:solidFill>
                            <a:srgbClr val="000000"/>
                          </a:solidFill>
                          <a:effectLst/>
                          <a:latin typeface="Calibri" panose="020F0502020204030204" pitchFamily="34" charset="0"/>
                        </a:rPr>
                        <a:t>15</a:t>
                      </a:r>
                    </a:p>
                  </a:txBody>
                  <a:tcPr marL="2067" marR="2067" marT="2067" marB="0" anchor="b">
                    <a:lnL>
                      <a:noFill/>
                    </a:lnL>
                    <a:lnR>
                      <a:noFill/>
                    </a:lnR>
                    <a:lnT>
                      <a:noFill/>
                    </a:lnT>
                    <a:lnB>
                      <a:noFill/>
                    </a:lnB>
                    <a:solidFill>
                      <a:srgbClr val="FBFBFF"/>
                    </a:solidFill>
                  </a:tcPr>
                </a:tc>
                <a:tc>
                  <a:txBody>
                    <a:bodyPr/>
                    <a:lstStyle/>
                    <a:p>
                      <a:pPr algn="ctr" fontAlgn="b"/>
                      <a:r>
                        <a:rPr lang="fi-FI" sz="1200" b="0" i="0" u="none" strike="noStrike">
                          <a:solidFill>
                            <a:srgbClr val="000000"/>
                          </a:solidFill>
                          <a:effectLst/>
                          <a:latin typeface="Calibri" panose="020F0502020204030204" pitchFamily="34" charset="0"/>
                        </a:rPr>
                        <a:t>20</a:t>
                      </a:r>
                    </a:p>
                  </a:txBody>
                  <a:tcPr marL="2067" marR="2067" marT="2067" marB="0" anchor="b">
                    <a:lnL>
                      <a:noFill/>
                    </a:lnL>
                    <a:lnR>
                      <a:noFill/>
                    </a:lnR>
                    <a:lnT>
                      <a:noFill/>
                    </a:lnT>
                    <a:lnB>
                      <a:noFill/>
                    </a:lnB>
                    <a:solidFill>
                      <a:srgbClr val="FAFBFF"/>
                    </a:solidFill>
                  </a:tcPr>
                </a:tc>
                <a:extLst>
                  <a:ext uri="{0D108BD9-81ED-4DB2-BD59-A6C34878D82A}">
                    <a16:rowId xmlns:a16="http://schemas.microsoft.com/office/drawing/2014/main" val="3327293678"/>
                  </a:ext>
                </a:extLst>
              </a:tr>
              <a:tr h="234091">
                <a:tc>
                  <a:txBody>
                    <a:bodyPr/>
                    <a:lstStyle/>
                    <a:p>
                      <a:pPr algn="l" fontAlgn="b"/>
                      <a:r>
                        <a:rPr lang="fi-FI" sz="1200" b="0" i="0" u="none" strike="noStrike">
                          <a:solidFill>
                            <a:srgbClr val="000000"/>
                          </a:solidFill>
                          <a:effectLst/>
                          <a:latin typeface="Calibri" panose="020F0502020204030204" pitchFamily="34" charset="0"/>
                        </a:rPr>
                        <a:t>J Informaatio ja viestintä</a:t>
                      </a:r>
                    </a:p>
                  </a:txBody>
                  <a:tcPr marL="2067" marR="2067" marT="2067" marB="0" anchor="b">
                    <a:lnL>
                      <a:noFill/>
                    </a:lnL>
                    <a:lnR w="12700" cap="flat" cmpd="sng" algn="ctr">
                      <a:solidFill>
                        <a:schemeClr val="tx1"/>
                      </a:solidFill>
                      <a:prstDash val="solid"/>
                      <a:round/>
                      <a:headEnd type="none" w="med" len="med"/>
                      <a:tailEnd type="none" w="med" len="med"/>
                    </a:lnR>
                    <a:lnT>
                      <a:noFill/>
                    </a:lnT>
                    <a:lnB>
                      <a:noFill/>
                    </a:lnB>
                    <a:solidFill>
                      <a:srgbClr val="FFFFFF"/>
                    </a:solidFill>
                  </a:tcPr>
                </a:tc>
                <a:tc>
                  <a:txBody>
                    <a:bodyPr/>
                    <a:lstStyle/>
                    <a:p>
                      <a:pPr algn="ctr" fontAlgn="b"/>
                      <a:r>
                        <a:rPr lang="fi-FI" sz="1200" b="0" i="0" u="none" strike="noStrike">
                          <a:solidFill>
                            <a:srgbClr val="000000"/>
                          </a:solidFill>
                          <a:effectLst/>
                          <a:latin typeface="Calibri" panose="020F0502020204030204" pitchFamily="34" charset="0"/>
                        </a:rPr>
                        <a:t>7</a:t>
                      </a:r>
                    </a:p>
                  </a:txBody>
                  <a:tcPr marL="2067" marR="2067" marT="2067" marB="0" anchor="b">
                    <a:lnL w="12700" cap="flat" cmpd="sng" algn="ctr">
                      <a:solidFill>
                        <a:schemeClr val="tx1"/>
                      </a:solidFill>
                      <a:prstDash val="solid"/>
                      <a:round/>
                      <a:headEnd type="none" w="med" len="med"/>
                      <a:tailEnd type="none" w="med" len="med"/>
                    </a:lnL>
                    <a:lnR>
                      <a:noFill/>
                    </a:lnR>
                    <a:lnT>
                      <a:noFill/>
                    </a:lnT>
                    <a:lnB>
                      <a:noFill/>
                    </a:lnB>
                    <a:solidFill>
                      <a:srgbClr val="FCFCFF"/>
                    </a:solidFill>
                  </a:tcPr>
                </a:tc>
                <a:tc>
                  <a:txBody>
                    <a:bodyPr/>
                    <a:lstStyle/>
                    <a:p>
                      <a:pPr algn="ctr" fontAlgn="b"/>
                      <a:r>
                        <a:rPr lang="fi-FI" sz="1200" b="0" i="0" u="none" strike="noStrike">
                          <a:solidFill>
                            <a:srgbClr val="000000"/>
                          </a:solidFill>
                          <a:effectLst/>
                          <a:latin typeface="Calibri" panose="020F0502020204030204" pitchFamily="34" charset="0"/>
                        </a:rPr>
                        <a:t>17</a:t>
                      </a:r>
                    </a:p>
                  </a:txBody>
                  <a:tcPr marL="2067" marR="2067" marT="2067" marB="0" anchor="b">
                    <a:lnL>
                      <a:noFill/>
                    </a:lnL>
                    <a:lnR>
                      <a:noFill/>
                    </a:lnR>
                    <a:lnT>
                      <a:noFill/>
                    </a:lnT>
                    <a:lnB>
                      <a:noFill/>
                    </a:lnB>
                    <a:solidFill>
                      <a:srgbClr val="FAFBFF"/>
                    </a:solidFill>
                  </a:tcPr>
                </a:tc>
                <a:tc>
                  <a:txBody>
                    <a:bodyPr/>
                    <a:lstStyle/>
                    <a:p>
                      <a:pPr algn="ctr" fontAlgn="b"/>
                      <a:r>
                        <a:rPr lang="fi-FI" sz="1200" b="0" i="0" u="none" strike="noStrike">
                          <a:solidFill>
                            <a:srgbClr val="000000"/>
                          </a:solidFill>
                          <a:effectLst/>
                          <a:latin typeface="Calibri" panose="020F0502020204030204" pitchFamily="34" charset="0"/>
                        </a:rPr>
                        <a:t> </a:t>
                      </a:r>
                    </a:p>
                  </a:txBody>
                  <a:tcPr marL="2067" marR="2067" marT="2067" marB="0" anchor="b">
                    <a:lnL>
                      <a:noFill/>
                    </a:lnL>
                    <a:lnR>
                      <a:noFill/>
                    </a:lnR>
                    <a:lnT>
                      <a:noFill/>
                    </a:lnT>
                    <a:lnB>
                      <a:noFill/>
                    </a:lnB>
                    <a:solidFill>
                      <a:srgbClr val="FFFFFF"/>
                    </a:solidFill>
                  </a:tcPr>
                </a:tc>
                <a:tc>
                  <a:txBody>
                    <a:bodyPr/>
                    <a:lstStyle/>
                    <a:p>
                      <a:pPr algn="ctr" fontAlgn="b"/>
                      <a:r>
                        <a:rPr lang="fi-FI" sz="1200" b="0" i="0" u="none" strike="noStrike">
                          <a:solidFill>
                            <a:srgbClr val="000000"/>
                          </a:solidFill>
                          <a:effectLst/>
                          <a:latin typeface="Calibri" panose="020F0502020204030204" pitchFamily="34" charset="0"/>
                        </a:rPr>
                        <a:t>15</a:t>
                      </a:r>
                    </a:p>
                  </a:txBody>
                  <a:tcPr marL="2067" marR="2067" marT="2067" marB="0" anchor="b">
                    <a:lnL>
                      <a:noFill/>
                    </a:lnL>
                    <a:lnR>
                      <a:noFill/>
                    </a:lnR>
                    <a:lnT>
                      <a:noFill/>
                    </a:lnT>
                    <a:lnB>
                      <a:noFill/>
                    </a:lnB>
                    <a:solidFill>
                      <a:srgbClr val="FBFBFF"/>
                    </a:solidFill>
                  </a:tcPr>
                </a:tc>
                <a:tc>
                  <a:txBody>
                    <a:bodyPr/>
                    <a:lstStyle/>
                    <a:p>
                      <a:pPr algn="ctr" fontAlgn="b"/>
                      <a:r>
                        <a:rPr lang="fi-FI" sz="1200" b="0" i="0" u="none" strike="noStrike">
                          <a:solidFill>
                            <a:srgbClr val="000000"/>
                          </a:solidFill>
                          <a:effectLst/>
                          <a:latin typeface="Calibri" panose="020F0502020204030204" pitchFamily="34" charset="0"/>
                        </a:rPr>
                        <a:t>40</a:t>
                      </a:r>
                    </a:p>
                  </a:txBody>
                  <a:tcPr marL="2067" marR="2067" marT="2067" marB="0" anchor="b">
                    <a:lnL>
                      <a:noFill/>
                    </a:lnL>
                    <a:lnR>
                      <a:noFill/>
                    </a:lnR>
                    <a:lnT>
                      <a:noFill/>
                    </a:lnT>
                    <a:lnB>
                      <a:noFill/>
                    </a:lnB>
                    <a:solidFill>
                      <a:srgbClr val="F8F9FE"/>
                    </a:solidFill>
                  </a:tcPr>
                </a:tc>
                <a:extLst>
                  <a:ext uri="{0D108BD9-81ED-4DB2-BD59-A6C34878D82A}">
                    <a16:rowId xmlns:a16="http://schemas.microsoft.com/office/drawing/2014/main" val="3599935170"/>
                  </a:ext>
                </a:extLst>
              </a:tr>
              <a:tr h="234091">
                <a:tc>
                  <a:txBody>
                    <a:bodyPr/>
                    <a:lstStyle/>
                    <a:p>
                      <a:pPr algn="l" fontAlgn="b"/>
                      <a:r>
                        <a:rPr lang="fi-FI" sz="1200" b="0" i="0" u="none" strike="noStrike">
                          <a:solidFill>
                            <a:srgbClr val="000000"/>
                          </a:solidFill>
                          <a:effectLst/>
                          <a:latin typeface="Calibri" panose="020F0502020204030204" pitchFamily="34" charset="0"/>
                        </a:rPr>
                        <a:t>K Rahoitus- ja vakuutustoiminta</a:t>
                      </a:r>
                    </a:p>
                  </a:txBody>
                  <a:tcPr marL="2067" marR="2067" marT="2067" marB="0" anchor="b">
                    <a:lnL>
                      <a:noFill/>
                    </a:lnL>
                    <a:lnR w="12700" cap="flat" cmpd="sng" algn="ctr">
                      <a:solidFill>
                        <a:schemeClr val="tx1"/>
                      </a:solidFill>
                      <a:prstDash val="solid"/>
                      <a:round/>
                      <a:headEnd type="none" w="med" len="med"/>
                      <a:tailEnd type="none" w="med" len="med"/>
                    </a:lnR>
                    <a:lnT>
                      <a:noFill/>
                    </a:lnT>
                    <a:lnB>
                      <a:noFill/>
                    </a:lnB>
                    <a:solidFill>
                      <a:srgbClr val="FFFFFF"/>
                    </a:solidFill>
                  </a:tcPr>
                </a:tc>
                <a:tc>
                  <a:txBody>
                    <a:bodyPr/>
                    <a:lstStyle/>
                    <a:p>
                      <a:pPr algn="ctr" fontAlgn="b"/>
                      <a:r>
                        <a:rPr lang="fi-FI" sz="1200" b="0" i="0" u="none" strike="noStrike">
                          <a:solidFill>
                            <a:srgbClr val="000000"/>
                          </a:solidFill>
                          <a:effectLst/>
                          <a:latin typeface="Calibri" panose="020F0502020204030204" pitchFamily="34" charset="0"/>
                        </a:rPr>
                        <a:t>3</a:t>
                      </a:r>
                    </a:p>
                  </a:txBody>
                  <a:tcPr marL="2067" marR="2067" marT="2067" marB="0" anchor="b">
                    <a:lnL w="12700" cap="flat" cmpd="sng" algn="ctr">
                      <a:solidFill>
                        <a:schemeClr val="tx1"/>
                      </a:solidFill>
                      <a:prstDash val="solid"/>
                      <a:round/>
                      <a:headEnd type="none" w="med" len="med"/>
                      <a:tailEnd type="none" w="med" len="med"/>
                    </a:lnL>
                    <a:lnR>
                      <a:noFill/>
                    </a:lnR>
                    <a:lnT>
                      <a:noFill/>
                    </a:lnT>
                    <a:lnB>
                      <a:noFill/>
                    </a:lnB>
                    <a:solidFill>
                      <a:srgbClr val="FCFCFF"/>
                    </a:solidFill>
                  </a:tcPr>
                </a:tc>
                <a:tc>
                  <a:txBody>
                    <a:bodyPr/>
                    <a:lstStyle/>
                    <a:p>
                      <a:pPr algn="ctr" fontAlgn="b"/>
                      <a:r>
                        <a:rPr lang="fi-FI" sz="1200" b="0" i="0" u="none" strike="noStrike">
                          <a:solidFill>
                            <a:srgbClr val="000000"/>
                          </a:solidFill>
                          <a:effectLst/>
                          <a:latin typeface="Calibri" panose="020F0502020204030204" pitchFamily="34" charset="0"/>
                        </a:rPr>
                        <a:t>12</a:t>
                      </a:r>
                    </a:p>
                  </a:txBody>
                  <a:tcPr marL="2067" marR="2067" marT="2067" marB="0" anchor="b">
                    <a:lnL>
                      <a:noFill/>
                    </a:lnL>
                    <a:lnR>
                      <a:noFill/>
                    </a:lnR>
                    <a:lnT>
                      <a:noFill/>
                    </a:lnT>
                    <a:lnB>
                      <a:noFill/>
                    </a:lnB>
                    <a:solidFill>
                      <a:srgbClr val="FBFBFF"/>
                    </a:solidFill>
                  </a:tcPr>
                </a:tc>
                <a:tc>
                  <a:txBody>
                    <a:bodyPr/>
                    <a:lstStyle/>
                    <a:p>
                      <a:pPr algn="ctr" fontAlgn="b"/>
                      <a:r>
                        <a:rPr lang="fi-FI" sz="1200" b="0" i="0" u="none" strike="noStrike">
                          <a:solidFill>
                            <a:srgbClr val="000000"/>
                          </a:solidFill>
                          <a:effectLst/>
                          <a:latin typeface="Calibri" panose="020F0502020204030204" pitchFamily="34" charset="0"/>
                        </a:rPr>
                        <a:t> </a:t>
                      </a:r>
                    </a:p>
                  </a:txBody>
                  <a:tcPr marL="2067" marR="2067" marT="2067" marB="0" anchor="b">
                    <a:lnL>
                      <a:noFill/>
                    </a:lnL>
                    <a:lnR>
                      <a:noFill/>
                    </a:lnR>
                    <a:lnT>
                      <a:noFill/>
                    </a:lnT>
                    <a:lnB>
                      <a:noFill/>
                    </a:lnB>
                    <a:solidFill>
                      <a:srgbClr val="FFFFFF"/>
                    </a:solidFill>
                  </a:tcPr>
                </a:tc>
                <a:tc>
                  <a:txBody>
                    <a:bodyPr/>
                    <a:lstStyle/>
                    <a:p>
                      <a:pPr algn="ctr" fontAlgn="b"/>
                      <a:r>
                        <a:rPr lang="fi-FI" sz="1200" b="0" i="0" u="none" strike="noStrike">
                          <a:solidFill>
                            <a:srgbClr val="000000"/>
                          </a:solidFill>
                          <a:effectLst/>
                          <a:latin typeface="Calibri" panose="020F0502020204030204" pitchFamily="34" charset="0"/>
                        </a:rPr>
                        <a:t>6</a:t>
                      </a:r>
                    </a:p>
                  </a:txBody>
                  <a:tcPr marL="2067" marR="2067" marT="2067" marB="0" anchor="b">
                    <a:lnL>
                      <a:noFill/>
                    </a:lnL>
                    <a:lnR>
                      <a:noFill/>
                    </a:lnR>
                    <a:lnT>
                      <a:noFill/>
                    </a:lnT>
                    <a:lnB>
                      <a:noFill/>
                    </a:lnB>
                    <a:solidFill>
                      <a:srgbClr val="FCFCFF"/>
                    </a:solidFill>
                  </a:tcPr>
                </a:tc>
                <a:tc>
                  <a:txBody>
                    <a:bodyPr/>
                    <a:lstStyle/>
                    <a:p>
                      <a:pPr algn="ctr" fontAlgn="b"/>
                      <a:r>
                        <a:rPr lang="fi-FI" sz="1200" b="0" i="0" u="none" strike="noStrike">
                          <a:solidFill>
                            <a:srgbClr val="000000"/>
                          </a:solidFill>
                          <a:effectLst/>
                          <a:latin typeface="Calibri" panose="020F0502020204030204" pitchFamily="34" charset="0"/>
                        </a:rPr>
                        <a:t>24</a:t>
                      </a:r>
                    </a:p>
                  </a:txBody>
                  <a:tcPr marL="2067" marR="2067" marT="2067" marB="0" anchor="b">
                    <a:lnL>
                      <a:noFill/>
                    </a:lnL>
                    <a:lnR>
                      <a:noFill/>
                    </a:lnR>
                    <a:lnT>
                      <a:noFill/>
                    </a:lnT>
                    <a:lnB>
                      <a:noFill/>
                    </a:lnB>
                    <a:solidFill>
                      <a:srgbClr val="F9FAFE"/>
                    </a:solidFill>
                  </a:tcPr>
                </a:tc>
                <a:extLst>
                  <a:ext uri="{0D108BD9-81ED-4DB2-BD59-A6C34878D82A}">
                    <a16:rowId xmlns:a16="http://schemas.microsoft.com/office/drawing/2014/main" val="2258637266"/>
                  </a:ext>
                </a:extLst>
              </a:tr>
              <a:tr h="234091">
                <a:tc>
                  <a:txBody>
                    <a:bodyPr/>
                    <a:lstStyle/>
                    <a:p>
                      <a:pPr algn="l" fontAlgn="b"/>
                      <a:r>
                        <a:rPr lang="fi-FI" sz="1200" b="0" i="0" u="none" strike="noStrike">
                          <a:solidFill>
                            <a:srgbClr val="000000"/>
                          </a:solidFill>
                          <a:effectLst/>
                          <a:latin typeface="Calibri" panose="020F0502020204030204" pitchFamily="34" charset="0"/>
                        </a:rPr>
                        <a:t>L Kiinteistöalan toiminta</a:t>
                      </a:r>
                    </a:p>
                  </a:txBody>
                  <a:tcPr marL="2067" marR="2067" marT="2067" marB="0" anchor="b">
                    <a:lnL>
                      <a:noFill/>
                    </a:lnL>
                    <a:lnR w="12700" cap="flat" cmpd="sng" algn="ctr">
                      <a:solidFill>
                        <a:schemeClr val="tx1"/>
                      </a:solidFill>
                      <a:prstDash val="solid"/>
                      <a:round/>
                      <a:headEnd type="none" w="med" len="med"/>
                      <a:tailEnd type="none" w="med" len="med"/>
                    </a:lnR>
                    <a:lnT>
                      <a:noFill/>
                    </a:lnT>
                    <a:lnB>
                      <a:noFill/>
                    </a:lnB>
                    <a:solidFill>
                      <a:srgbClr val="FFFFFF"/>
                    </a:solidFill>
                  </a:tcPr>
                </a:tc>
                <a:tc>
                  <a:txBody>
                    <a:bodyPr/>
                    <a:lstStyle/>
                    <a:p>
                      <a:pPr algn="ctr" fontAlgn="b"/>
                      <a:r>
                        <a:rPr lang="fi-FI" sz="1200" b="0" i="0" u="none" strike="noStrike">
                          <a:solidFill>
                            <a:srgbClr val="000000"/>
                          </a:solidFill>
                          <a:effectLst/>
                          <a:latin typeface="Calibri" panose="020F0502020204030204" pitchFamily="34" charset="0"/>
                        </a:rPr>
                        <a:t>4</a:t>
                      </a:r>
                    </a:p>
                  </a:txBody>
                  <a:tcPr marL="2067" marR="2067" marT="2067" marB="0" anchor="b">
                    <a:lnL w="12700" cap="flat" cmpd="sng" algn="ctr">
                      <a:solidFill>
                        <a:schemeClr val="tx1"/>
                      </a:solidFill>
                      <a:prstDash val="solid"/>
                      <a:round/>
                      <a:headEnd type="none" w="med" len="med"/>
                      <a:tailEnd type="none" w="med" len="med"/>
                    </a:lnL>
                    <a:lnR>
                      <a:noFill/>
                    </a:lnR>
                    <a:lnT>
                      <a:noFill/>
                    </a:lnT>
                    <a:lnB>
                      <a:noFill/>
                    </a:lnB>
                    <a:solidFill>
                      <a:srgbClr val="FCFCFF"/>
                    </a:solidFill>
                  </a:tcPr>
                </a:tc>
                <a:tc>
                  <a:txBody>
                    <a:bodyPr/>
                    <a:lstStyle/>
                    <a:p>
                      <a:pPr algn="ctr" fontAlgn="b"/>
                      <a:r>
                        <a:rPr lang="fi-FI" sz="1200" b="0" i="0" u="none" strike="noStrike">
                          <a:solidFill>
                            <a:srgbClr val="000000"/>
                          </a:solidFill>
                          <a:effectLst/>
                          <a:latin typeface="Calibri" panose="020F0502020204030204" pitchFamily="34" charset="0"/>
                        </a:rPr>
                        <a:t>8</a:t>
                      </a:r>
                    </a:p>
                  </a:txBody>
                  <a:tcPr marL="2067" marR="2067" marT="2067" marB="0" anchor="b">
                    <a:lnL>
                      <a:noFill/>
                    </a:lnL>
                    <a:lnR>
                      <a:noFill/>
                    </a:lnR>
                    <a:lnT>
                      <a:noFill/>
                    </a:lnT>
                    <a:lnB>
                      <a:noFill/>
                    </a:lnB>
                    <a:solidFill>
                      <a:srgbClr val="FCFCFF"/>
                    </a:solidFill>
                  </a:tcPr>
                </a:tc>
                <a:tc>
                  <a:txBody>
                    <a:bodyPr/>
                    <a:lstStyle/>
                    <a:p>
                      <a:pPr algn="ctr" fontAlgn="b"/>
                      <a:r>
                        <a:rPr lang="fi-FI" sz="1200" b="0" i="0" u="none" strike="noStrike">
                          <a:solidFill>
                            <a:srgbClr val="000000"/>
                          </a:solidFill>
                          <a:effectLst/>
                          <a:latin typeface="Calibri" panose="020F0502020204030204" pitchFamily="34" charset="0"/>
                        </a:rPr>
                        <a:t> </a:t>
                      </a:r>
                    </a:p>
                  </a:txBody>
                  <a:tcPr marL="2067" marR="2067" marT="2067" marB="0" anchor="b">
                    <a:lnL>
                      <a:noFill/>
                    </a:lnL>
                    <a:lnR>
                      <a:noFill/>
                    </a:lnR>
                    <a:lnT>
                      <a:noFill/>
                    </a:lnT>
                    <a:lnB>
                      <a:noFill/>
                    </a:lnB>
                    <a:solidFill>
                      <a:srgbClr val="FFFFFF"/>
                    </a:solidFill>
                  </a:tcPr>
                </a:tc>
                <a:tc>
                  <a:txBody>
                    <a:bodyPr/>
                    <a:lstStyle/>
                    <a:p>
                      <a:pPr algn="ctr" fontAlgn="b"/>
                      <a:r>
                        <a:rPr lang="fi-FI" sz="1200" b="0" i="0" u="none" strike="noStrike">
                          <a:solidFill>
                            <a:srgbClr val="000000"/>
                          </a:solidFill>
                          <a:effectLst/>
                          <a:latin typeface="Calibri" panose="020F0502020204030204" pitchFamily="34" charset="0"/>
                        </a:rPr>
                        <a:t>8</a:t>
                      </a:r>
                    </a:p>
                  </a:txBody>
                  <a:tcPr marL="2067" marR="2067" marT="2067" marB="0" anchor="b">
                    <a:lnL>
                      <a:noFill/>
                    </a:lnL>
                    <a:lnR>
                      <a:noFill/>
                    </a:lnR>
                    <a:lnT>
                      <a:noFill/>
                    </a:lnT>
                    <a:lnB>
                      <a:noFill/>
                    </a:lnB>
                    <a:solidFill>
                      <a:srgbClr val="FBFCFF"/>
                    </a:solidFill>
                  </a:tcPr>
                </a:tc>
                <a:tc>
                  <a:txBody>
                    <a:bodyPr/>
                    <a:lstStyle/>
                    <a:p>
                      <a:pPr algn="ctr" fontAlgn="b"/>
                      <a:r>
                        <a:rPr lang="fi-FI" sz="1200" b="0" i="0" u="none" strike="noStrike" dirty="0">
                          <a:solidFill>
                            <a:srgbClr val="000000"/>
                          </a:solidFill>
                          <a:effectLst/>
                          <a:latin typeface="Calibri" panose="020F0502020204030204" pitchFamily="34" charset="0"/>
                        </a:rPr>
                        <a:t>16</a:t>
                      </a:r>
                    </a:p>
                  </a:txBody>
                  <a:tcPr marL="2067" marR="2067" marT="2067" marB="0" anchor="b">
                    <a:lnL>
                      <a:noFill/>
                    </a:lnL>
                    <a:lnR>
                      <a:noFill/>
                    </a:lnR>
                    <a:lnT>
                      <a:noFill/>
                    </a:lnT>
                    <a:lnB>
                      <a:noFill/>
                    </a:lnB>
                    <a:solidFill>
                      <a:srgbClr val="FBFBFF"/>
                    </a:solidFill>
                  </a:tcPr>
                </a:tc>
                <a:extLst>
                  <a:ext uri="{0D108BD9-81ED-4DB2-BD59-A6C34878D82A}">
                    <a16:rowId xmlns:a16="http://schemas.microsoft.com/office/drawing/2014/main" val="2471853539"/>
                  </a:ext>
                </a:extLst>
              </a:tr>
              <a:tr h="234091">
                <a:tc>
                  <a:txBody>
                    <a:bodyPr/>
                    <a:lstStyle/>
                    <a:p>
                      <a:pPr algn="l" fontAlgn="b"/>
                      <a:r>
                        <a:rPr lang="fi-FI" sz="1200" b="0" i="0" u="none" strike="noStrike">
                          <a:solidFill>
                            <a:srgbClr val="000000"/>
                          </a:solidFill>
                          <a:effectLst/>
                          <a:latin typeface="Calibri" panose="020F0502020204030204" pitchFamily="34" charset="0"/>
                        </a:rPr>
                        <a:t>M Ammatillinen, tieteeln. ja tekn.</a:t>
                      </a:r>
                    </a:p>
                  </a:txBody>
                  <a:tcPr marL="2067" marR="2067" marT="2067" marB="0" anchor="b">
                    <a:lnL>
                      <a:noFill/>
                    </a:lnL>
                    <a:lnR w="12700" cap="flat" cmpd="sng" algn="ctr">
                      <a:solidFill>
                        <a:schemeClr val="tx1"/>
                      </a:solidFill>
                      <a:prstDash val="solid"/>
                      <a:round/>
                      <a:headEnd type="none" w="med" len="med"/>
                      <a:tailEnd type="none" w="med" len="med"/>
                    </a:lnR>
                    <a:lnT>
                      <a:noFill/>
                    </a:lnT>
                    <a:lnB>
                      <a:noFill/>
                    </a:lnB>
                    <a:solidFill>
                      <a:srgbClr val="FFFFFF"/>
                    </a:solidFill>
                  </a:tcPr>
                </a:tc>
                <a:tc>
                  <a:txBody>
                    <a:bodyPr/>
                    <a:lstStyle/>
                    <a:p>
                      <a:pPr algn="ctr" fontAlgn="b"/>
                      <a:r>
                        <a:rPr lang="fi-FI" sz="1200" b="0" i="0" u="none" strike="noStrike">
                          <a:solidFill>
                            <a:srgbClr val="000000"/>
                          </a:solidFill>
                          <a:effectLst/>
                          <a:latin typeface="Calibri" panose="020F0502020204030204" pitchFamily="34" charset="0"/>
                        </a:rPr>
                        <a:t>107</a:t>
                      </a:r>
                    </a:p>
                  </a:txBody>
                  <a:tcPr marL="2067" marR="2067" marT="2067" marB="0" anchor="b">
                    <a:lnL w="12700" cap="flat" cmpd="sng" algn="ctr">
                      <a:solidFill>
                        <a:schemeClr val="tx1"/>
                      </a:solidFill>
                      <a:prstDash val="solid"/>
                      <a:round/>
                      <a:headEnd type="none" w="med" len="med"/>
                      <a:tailEnd type="none" w="med" len="med"/>
                    </a:lnL>
                    <a:lnR>
                      <a:noFill/>
                    </a:lnR>
                    <a:lnT>
                      <a:noFill/>
                    </a:lnT>
                    <a:lnB>
                      <a:noFill/>
                    </a:lnB>
                    <a:solidFill>
                      <a:srgbClr val="EFF3FB"/>
                    </a:solidFill>
                  </a:tcPr>
                </a:tc>
                <a:tc>
                  <a:txBody>
                    <a:bodyPr/>
                    <a:lstStyle/>
                    <a:p>
                      <a:pPr algn="ctr" fontAlgn="b"/>
                      <a:r>
                        <a:rPr lang="fi-FI" sz="1200" b="0" i="0" u="none" strike="noStrike">
                          <a:solidFill>
                            <a:srgbClr val="000000"/>
                          </a:solidFill>
                          <a:effectLst/>
                          <a:latin typeface="Calibri" panose="020F0502020204030204" pitchFamily="34" charset="0"/>
                        </a:rPr>
                        <a:t>34</a:t>
                      </a:r>
                    </a:p>
                  </a:txBody>
                  <a:tcPr marL="2067" marR="2067" marT="2067" marB="0" anchor="b">
                    <a:lnL>
                      <a:noFill/>
                    </a:lnL>
                    <a:lnR>
                      <a:noFill/>
                    </a:lnR>
                    <a:lnT>
                      <a:noFill/>
                    </a:lnT>
                    <a:lnB>
                      <a:noFill/>
                    </a:lnB>
                    <a:solidFill>
                      <a:srgbClr val="F8F9FE"/>
                    </a:solidFill>
                  </a:tcPr>
                </a:tc>
                <a:tc>
                  <a:txBody>
                    <a:bodyPr/>
                    <a:lstStyle/>
                    <a:p>
                      <a:pPr algn="ctr" fontAlgn="b"/>
                      <a:r>
                        <a:rPr lang="fi-FI" sz="1200" b="0" i="0" u="none" strike="noStrike">
                          <a:solidFill>
                            <a:srgbClr val="000000"/>
                          </a:solidFill>
                          <a:effectLst/>
                          <a:latin typeface="Calibri" panose="020F0502020204030204" pitchFamily="34" charset="0"/>
                        </a:rPr>
                        <a:t> </a:t>
                      </a:r>
                    </a:p>
                  </a:txBody>
                  <a:tcPr marL="2067" marR="2067" marT="2067" marB="0" anchor="b">
                    <a:lnL>
                      <a:noFill/>
                    </a:lnL>
                    <a:lnR>
                      <a:noFill/>
                    </a:lnR>
                    <a:lnT>
                      <a:noFill/>
                    </a:lnT>
                    <a:lnB>
                      <a:noFill/>
                    </a:lnB>
                    <a:solidFill>
                      <a:srgbClr val="FFFFFF"/>
                    </a:solidFill>
                  </a:tcPr>
                </a:tc>
                <a:tc>
                  <a:txBody>
                    <a:bodyPr/>
                    <a:lstStyle/>
                    <a:p>
                      <a:pPr algn="ctr" fontAlgn="b"/>
                      <a:r>
                        <a:rPr lang="fi-FI" sz="1200" b="0" i="0" u="none" strike="noStrike">
                          <a:solidFill>
                            <a:srgbClr val="000000"/>
                          </a:solidFill>
                          <a:effectLst/>
                          <a:latin typeface="Calibri" panose="020F0502020204030204" pitchFamily="34" charset="0"/>
                        </a:rPr>
                        <a:t>245</a:t>
                      </a:r>
                    </a:p>
                  </a:txBody>
                  <a:tcPr marL="2067" marR="2067" marT="2067" marB="0" anchor="b">
                    <a:lnL>
                      <a:noFill/>
                    </a:lnL>
                    <a:lnR>
                      <a:noFill/>
                    </a:lnR>
                    <a:lnT>
                      <a:noFill/>
                    </a:lnT>
                    <a:lnB>
                      <a:noFill/>
                    </a:lnB>
                    <a:solidFill>
                      <a:srgbClr val="DEE7F5"/>
                    </a:solidFill>
                  </a:tcPr>
                </a:tc>
                <a:tc>
                  <a:txBody>
                    <a:bodyPr/>
                    <a:lstStyle/>
                    <a:p>
                      <a:pPr algn="ctr" fontAlgn="b"/>
                      <a:r>
                        <a:rPr lang="fi-FI" sz="1200" b="0" i="0" u="none" strike="noStrike">
                          <a:solidFill>
                            <a:srgbClr val="000000"/>
                          </a:solidFill>
                          <a:effectLst/>
                          <a:latin typeface="Calibri" panose="020F0502020204030204" pitchFamily="34" charset="0"/>
                        </a:rPr>
                        <a:t>69</a:t>
                      </a:r>
                    </a:p>
                  </a:txBody>
                  <a:tcPr marL="2067" marR="2067" marT="2067" marB="0" anchor="b">
                    <a:lnL>
                      <a:noFill/>
                    </a:lnL>
                    <a:lnR>
                      <a:noFill/>
                    </a:lnR>
                    <a:lnT>
                      <a:noFill/>
                    </a:lnT>
                    <a:lnB>
                      <a:noFill/>
                    </a:lnB>
                    <a:solidFill>
                      <a:srgbClr val="F4F6FC"/>
                    </a:solidFill>
                  </a:tcPr>
                </a:tc>
                <a:extLst>
                  <a:ext uri="{0D108BD9-81ED-4DB2-BD59-A6C34878D82A}">
                    <a16:rowId xmlns:a16="http://schemas.microsoft.com/office/drawing/2014/main" val="2357956205"/>
                  </a:ext>
                </a:extLst>
              </a:tr>
              <a:tr h="234091">
                <a:tc>
                  <a:txBody>
                    <a:bodyPr/>
                    <a:lstStyle/>
                    <a:p>
                      <a:pPr algn="l" fontAlgn="b"/>
                      <a:r>
                        <a:rPr lang="fi-FI" sz="1200" b="0" i="0" u="none" strike="noStrike" dirty="0">
                          <a:solidFill>
                            <a:srgbClr val="000000"/>
                          </a:solidFill>
                          <a:effectLst/>
                          <a:latin typeface="Calibri" panose="020F0502020204030204" pitchFamily="34" charset="0"/>
                        </a:rPr>
                        <a:t>N Hallinto- ja tukipalvelutoiminta</a:t>
                      </a:r>
                    </a:p>
                  </a:txBody>
                  <a:tcPr marL="2067" marR="2067" marT="2067" marB="0" anchor="b">
                    <a:lnL>
                      <a:noFill/>
                    </a:lnL>
                    <a:lnR w="12700" cap="flat" cmpd="sng" algn="ctr">
                      <a:solidFill>
                        <a:schemeClr val="tx1"/>
                      </a:solidFill>
                      <a:prstDash val="solid"/>
                      <a:round/>
                      <a:headEnd type="none" w="med" len="med"/>
                      <a:tailEnd type="none" w="med" len="med"/>
                    </a:lnR>
                    <a:lnT>
                      <a:noFill/>
                    </a:lnT>
                    <a:lnB>
                      <a:noFill/>
                    </a:lnB>
                    <a:solidFill>
                      <a:srgbClr val="FFFFFF"/>
                    </a:solidFill>
                  </a:tcPr>
                </a:tc>
                <a:tc>
                  <a:txBody>
                    <a:bodyPr/>
                    <a:lstStyle/>
                    <a:p>
                      <a:pPr algn="ctr" fontAlgn="b"/>
                      <a:r>
                        <a:rPr lang="fi-FI" sz="1200" b="0" i="0" u="none" strike="noStrike">
                          <a:solidFill>
                            <a:srgbClr val="000000"/>
                          </a:solidFill>
                          <a:effectLst/>
                          <a:latin typeface="Calibri" panose="020F0502020204030204" pitchFamily="34" charset="0"/>
                        </a:rPr>
                        <a:t>89</a:t>
                      </a:r>
                    </a:p>
                  </a:txBody>
                  <a:tcPr marL="2067" marR="2067" marT="2067" marB="0" anchor="b">
                    <a:lnL w="12700" cap="flat" cmpd="sng" algn="ctr">
                      <a:solidFill>
                        <a:schemeClr val="tx1"/>
                      </a:solidFill>
                      <a:prstDash val="solid"/>
                      <a:round/>
                      <a:headEnd type="none" w="med" len="med"/>
                      <a:tailEnd type="none" w="med" len="med"/>
                    </a:lnL>
                    <a:lnR>
                      <a:noFill/>
                    </a:lnR>
                    <a:lnT>
                      <a:noFill/>
                    </a:lnT>
                    <a:lnB>
                      <a:noFill/>
                    </a:lnB>
                    <a:solidFill>
                      <a:srgbClr val="F1F5FC"/>
                    </a:solidFill>
                  </a:tcPr>
                </a:tc>
                <a:tc>
                  <a:txBody>
                    <a:bodyPr/>
                    <a:lstStyle/>
                    <a:p>
                      <a:pPr algn="ctr" fontAlgn="b"/>
                      <a:r>
                        <a:rPr lang="fi-FI" sz="1200" b="0" i="0" u="none" strike="noStrike">
                          <a:solidFill>
                            <a:srgbClr val="000000"/>
                          </a:solidFill>
                          <a:effectLst/>
                          <a:latin typeface="Calibri" panose="020F0502020204030204" pitchFamily="34" charset="0"/>
                        </a:rPr>
                        <a:t>195</a:t>
                      </a:r>
                    </a:p>
                  </a:txBody>
                  <a:tcPr marL="2067" marR="2067" marT="2067" marB="0" anchor="b">
                    <a:lnL>
                      <a:noFill/>
                    </a:lnL>
                    <a:lnR>
                      <a:noFill/>
                    </a:lnR>
                    <a:lnT>
                      <a:noFill/>
                    </a:lnT>
                    <a:lnB>
                      <a:noFill/>
                    </a:lnB>
                    <a:solidFill>
                      <a:srgbClr val="E4EBF7"/>
                    </a:solidFill>
                  </a:tcPr>
                </a:tc>
                <a:tc>
                  <a:txBody>
                    <a:bodyPr/>
                    <a:lstStyle/>
                    <a:p>
                      <a:pPr algn="ctr" fontAlgn="b"/>
                      <a:r>
                        <a:rPr lang="fi-FI" sz="1200" b="0" i="0" u="none" strike="noStrike">
                          <a:solidFill>
                            <a:srgbClr val="000000"/>
                          </a:solidFill>
                          <a:effectLst/>
                          <a:latin typeface="Calibri" panose="020F0502020204030204" pitchFamily="34" charset="0"/>
                        </a:rPr>
                        <a:t> </a:t>
                      </a:r>
                    </a:p>
                  </a:txBody>
                  <a:tcPr marL="2067" marR="2067" marT="2067" marB="0" anchor="b">
                    <a:lnL>
                      <a:noFill/>
                    </a:lnL>
                    <a:lnR>
                      <a:noFill/>
                    </a:lnR>
                    <a:lnT>
                      <a:noFill/>
                    </a:lnT>
                    <a:lnB>
                      <a:noFill/>
                    </a:lnB>
                    <a:solidFill>
                      <a:srgbClr val="FFFFFF"/>
                    </a:solidFill>
                  </a:tcPr>
                </a:tc>
                <a:tc>
                  <a:txBody>
                    <a:bodyPr/>
                    <a:lstStyle/>
                    <a:p>
                      <a:pPr algn="ctr" fontAlgn="b"/>
                      <a:r>
                        <a:rPr lang="fi-FI" sz="1200" b="0" i="0" u="none" strike="noStrike">
                          <a:solidFill>
                            <a:srgbClr val="000000"/>
                          </a:solidFill>
                          <a:effectLst/>
                          <a:latin typeface="Calibri" panose="020F0502020204030204" pitchFamily="34" charset="0"/>
                        </a:rPr>
                        <a:t>190</a:t>
                      </a:r>
                    </a:p>
                  </a:txBody>
                  <a:tcPr marL="2067" marR="2067" marT="2067" marB="0" anchor="b">
                    <a:lnL>
                      <a:noFill/>
                    </a:lnL>
                    <a:lnR>
                      <a:noFill/>
                    </a:lnR>
                    <a:lnT>
                      <a:noFill/>
                    </a:lnT>
                    <a:lnB>
                      <a:noFill/>
                    </a:lnB>
                    <a:solidFill>
                      <a:srgbClr val="E5ECF7"/>
                    </a:solidFill>
                  </a:tcPr>
                </a:tc>
                <a:tc>
                  <a:txBody>
                    <a:bodyPr/>
                    <a:lstStyle/>
                    <a:p>
                      <a:pPr algn="ctr" fontAlgn="b"/>
                      <a:r>
                        <a:rPr lang="fi-FI" sz="1200" b="0" i="0" u="none" strike="noStrike" dirty="0">
                          <a:solidFill>
                            <a:srgbClr val="000000"/>
                          </a:solidFill>
                          <a:effectLst/>
                          <a:latin typeface="Calibri" panose="020F0502020204030204" pitchFamily="34" charset="0"/>
                        </a:rPr>
                        <a:t>391</a:t>
                      </a:r>
                    </a:p>
                  </a:txBody>
                  <a:tcPr marL="2067" marR="2067" marT="2067" marB="0" anchor="b">
                    <a:lnL>
                      <a:noFill/>
                    </a:lnL>
                    <a:lnR>
                      <a:noFill/>
                    </a:lnR>
                    <a:lnT>
                      <a:noFill/>
                    </a:lnT>
                    <a:lnB>
                      <a:noFill/>
                    </a:lnB>
                    <a:solidFill>
                      <a:srgbClr val="CCDAEE"/>
                    </a:solidFill>
                  </a:tcPr>
                </a:tc>
                <a:extLst>
                  <a:ext uri="{0D108BD9-81ED-4DB2-BD59-A6C34878D82A}">
                    <a16:rowId xmlns:a16="http://schemas.microsoft.com/office/drawing/2014/main" val="3229869905"/>
                  </a:ext>
                </a:extLst>
              </a:tr>
              <a:tr h="465566">
                <a:tc>
                  <a:txBody>
                    <a:bodyPr/>
                    <a:lstStyle/>
                    <a:p>
                      <a:pPr algn="l" fontAlgn="b"/>
                      <a:r>
                        <a:rPr lang="fi-FI" sz="1200" b="0" i="0" u="none" strike="noStrike" dirty="0">
                          <a:solidFill>
                            <a:srgbClr val="000000"/>
                          </a:solidFill>
                          <a:effectLst/>
                          <a:latin typeface="Calibri" panose="020F0502020204030204" pitchFamily="34" charset="0"/>
                        </a:rPr>
                        <a:t>O Julkinen hallinto ja maanpuolustus</a:t>
                      </a:r>
                    </a:p>
                  </a:txBody>
                  <a:tcPr marL="2067" marR="2067" marT="2067" marB="0" anchor="b">
                    <a:lnL>
                      <a:noFill/>
                    </a:lnL>
                    <a:lnR w="12700" cap="flat" cmpd="sng" algn="ctr">
                      <a:solidFill>
                        <a:schemeClr val="tx1"/>
                      </a:solidFill>
                      <a:prstDash val="solid"/>
                      <a:round/>
                      <a:headEnd type="none" w="med" len="med"/>
                      <a:tailEnd type="none" w="med" len="med"/>
                    </a:lnR>
                    <a:lnT>
                      <a:noFill/>
                    </a:lnT>
                    <a:lnB>
                      <a:noFill/>
                    </a:lnB>
                    <a:solidFill>
                      <a:srgbClr val="FFFFFF"/>
                    </a:solidFill>
                  </a:tcPr>
                </a:tc>
                <a:tc>
                  <a:txBody>
                    <a:bodyPr/>
                    <a:lstStyle/>
                    <a:p>
                      <a:pPr algn="ctr" fontAlgn="b"/>
                      <a:r>
                        <a:rPr lang="fi-FI" sz="1200" b="0" i="0" u="none" strike="noStrike">
                          <a:solidFill>
                            <a:srgbClr val="000000"/>
                          </a:solidFill>
                          <a:effectLst/>
                          <a:latin typeface="Calibri" panose="020F0502020204030204" pitchFamily="34" charset="0"/>
                        </a:rPr>
                        <a:t>29</a:t>
                      </a:r>
                    </a:p>
                  </a:txBody>
                  <a:tcPr marL="2067" marR="2067" marT="2067" marB="0" anchor="b">
                    <a:lnL w="12700" cap="flat" cmpd="sng" algn="ctr">
                      <a:solidFill>
                        <a:schemeClr val="tx1"/>
                      </a:solidFill>
                      <a:prstDash val="solid"/>
                      <a:round/>
                      <a:headEnd type="none" w="med" len="med"/>
                      <a:tailEnd type="none" w="med" len="med"/>
                    </a:lnL>
                    <a:lnR>
                      <a:noFill/>
                    </a:lnR>
                    <a:lnT>
                      <a:noFill/>
                    </a:lnT>
                    <a:lnB>
                      <a:noFill/>
                    </a:lnB>
                    <a:solidFill>
                      <a:srgbClr val="F9FAFE"/>
                    </a:solidFill>
                  </a:tcPr>
                </a:tc>
                <a:tc>
                  <a:txBody>
                    <a:bodyPr/>
                    <a:lstStyle/>
                    <a:p>
                      <a:pPr algn="ctr" fontAlgn="b"/>
                      <a:r>
                        <a:rPr lang="fi-FI" sz="1200" b="0" i="0" u="none" strike="noStrike">
                          <a:solidFill>
                            <a:srgbClr val="000000"/>
                          </a:solidFill>
                          <a:effectLst/>
                          <a:latin typeface="Calibri" panose="020F0502020204030204" pitchFamily="34" charset="0"/>
                        </a:rPr>
                        <a:t>119</a:t>
                      </a:r>
                    </a:p>
                  </a:txBody>
                  <a:tcPr marL="2067" marR="2067" marT="2067" marB="0" anchor="b">
                    <a:lnL>
                      <a:noFill/>
                    </a:lnL>
                    <a:lnR>
                      <a:noFill/>
                    </a:lnR>
                    <a:lnT>
                      <a:noFill/>
                    </a:lnT>
                    <a:lnB>
                      <a:noFill/>
                    </a:lnB>
                    <a:solidFill>
                      <a:srgbClr val="EEF2FA"/>
                    </a:solidFill>
                  </a:tcPr>
                </a:tc>
                <a:tc>
                  <a:txBody>
                    <a:bodyPr/>
                    <a:lstStyle/>
                    <a:p>
                      <a:pPr algn="ctr" fontAlgn="b"/>
                      <a:r>
                        <a:rPr lang="fi-FI" sz="1200" b="0" i="0" u="none" strike="noStrike">
                          <a:solidFill>
                            <a:srgbClr val="000000"/>
                          </a:solidFill>
                          <a:effectLst/>
                          <a:latin typeface="Calibri" panose="020F0502020204030204" pitchFamily="34" charset="0"/>
                        </a:rPr>
                        <a:t> </a:t>
                      </a:r>
                    </a:p>
                  </a:txBody>
                  <a:tcPr marL="2067" marR="2067" marT="2067" marB="0" anchor="b">
                    <a:lnL>
                      <a:noFill/>
                    </a:lnL>
                    <a:lnR>
                      <a:noFill/>
                    </a:lnR>
                    <a:lnT>
                      <a:noFill/>
                    </a:lnT>
                    <a:lnB>
                      <a:noFill/>
                    </a:lnB>
                    <a:solidFill>
                      <a:srgbClr val="FFFFFF"/>
                    </a:solidFill>
                  </a:tcPr>
                </a:tc>
                <a:tc>
                  <a:txBody>
                    <a:bodyPr/>
                    <a:lstStyle/>
                    <a:p>
                      <a:pPr algn="ctr" fontAlgn="b"/>
                      <a:r>
                        <a:rPr lang="fi-FI" sz="1200" b="0" i="0" u="none" strike="noStrike">
                          <a:solidFill>
                            <a:srgbClr val="000000"/>
                          </a:solidFill>
                          <a:effectLst/>
                          <a:latin typeface="Calibri" panose="020F0502020204030204" pitchFamily="34" charset="0"/>
                        </a:rPr>
                        <a:t>69</a:t>
                      </a:r>
                    </a:p>
                  </a:txBody>
                  <a:tcPr marL="2067" marR="2067" marT="2067" marB="0" anchor="b">
                    <a:lnL>
                      <a:noFill/>
                    </a:lnL>
                    <a:lnR>
                      <a:noFill/>
                    </a:lnR>
                    <a:lnT>
                      <a:noFill/>
                    </a:lnT>
                    <a:lnB>
                      <a:noFill/>
                    </a:lnB>
                    <a:solidFill>
                      <a:srgbClr val="F4F6FC"/>
                    </a:solidFill>
                  </a:tcPr>
                </a:tc>
                <a:tc>
                  <a:txBody>
                    <a:bodyPr/>
                    <a:lstStyle/>
                    <a:p>
                      <a:pPr algn="ctr" fontAlgn="b"/>
                      <a:r>
                        <a:rPr lang="fi-FI" sz="1200" b="0" i="0" u="none" strike="noStrike" dirty="0">
                          <a:solidFill>
                            <a:srgbClr val="000000"/>
                          </a:solidFill>
                          <a:effectLst/>
                          <a:latin typeface="Calibri" panose="020F0502020204030204" pitchFamily="34" charset="0"/>
                        </a:rPr>
                        <a:t>237</a:t>
                      </a:r>
                    </a:p>
                  </a:txBody>
                  <a:tcPr marL="2067" marR="2067" marT="2067" marB="0" anchor="b">
                    <a:lnL>
                      <a:noFill/>
                    </a:lnL>
                    <a:lnR>
                      <a:noFill/>
                    </a:lnR>
                    <a:lnT>
                      <a:noFill/>
                    </a:lnT>
                    <a:lnB>
                      <a:noFill/>
                    </a:lnB>
                    <a:solidFill>
                      <a:srgbClr val="DFE8F5"/>
                    </a:solidFill>
                  </a:tcPr>
                </a:tc>
                <a:extLst>
                  <a:ext uri="{0D108BD9-81ED-4DB2-BD59-A6C34878D82A}">
                    <a16:rowId xmlns:a16="http://schemas.microsoft.com/office/drawing/2014/main" val="2413066635"/>
                  </a:ext>
                </a:extLst>
              </a:tr>
              <a:tr h="234091">
                <a:tc>
                  <a:txBody>
                    <a:bodyPr/>
                    <a:lstStyle/>
                    <a:p>
                      <a:pPr algn="l" fontAlgn="b"/>
                      <a:r>
                        <a:rPr lang="fi-FI" sz="1200" b="0" i="0" u="none" strike="noStrike" dirty="0">
                          <a:solidFill>
                            <a:srgbClr val="000000"/>
                          </a:solidFill>
                          <a:effectLst/>
                          <a:latin typeface="Calibri" panose="020F0502020204030204" pitchFamily="34" charset="0"/>
                        </a:rPr>
                        <a:t>P Koulutus*</a:t>
                      </a:r>
                    </a:p>
                  </a:txBody>
                  <a:tcPr marL="2067" marR="2067" marT="2067" marB="0" anchor="b">
                    <a:lnL>
                      <a:noFill/>
                    </a:lnL>
                    <a:lnR w="12700" cap="flat" cmpd="sng" algn="ctr">
                      <a:solidFill>
                        <a:schemeClr val="tx1"/>
                      </a:solidFill>
                      <a:prstDash val="solid"/>
                      <a:round/>
                      <a:headEnd type="none" w="med" len="med"/>
                      <a:tailEnd type="none" w="med" len="med"/>
                    </a:lnR>
                    <a:lnT>
                      <a:noFill/>
                    </a:lnT>
                    <a:lnB>
                      <a:noFill/>
                    </a:lnB>
                    <a:solidFill>
                      <a:srgbClr val="FFFFFF"/>
                    </a:solidFill>
                  </a:tcPr>
                </a:tc>
                <a:tc>
                  <a:txBody>
                    <a:bodyPr/>
                    <a:lstStyle/>
                    <a:p>
                      <a:pPr algn="ctr" fontAlgn="b"/>
                      <a:r>
                        <a:rPr lang="fi-FI" sz="1200" b="0" i="0" u="none" strike="noStrike">
                          <a:solidFill>
                            <a:srgbClr val="000000"/>
                          </a:solidFill>
                          <a:effectLst/>
                          <a:latin typeface="Calibri" panose="020F0502020204030204" pitchFamily="34" charset="0"/>
                        </a:rPr>
                        <a:t>11</a:t>
                      </a:r>
                    </a:p>
                  </a:txBody>
                  <a:tcPr marL="2067" marR="2067" marT="2067" marB="0" anchor="b">
                    <a:lnL w="12700" cap="flat" cmpd="sng" algn="ctr">
                      <a:solidFill>
                        <a:schemeClr val="tx1"/>
                      </a:solidFill>
                      <a:prstDash val="solid"/>
                      <a:round/>
                      <a:headEnd type="none" w="med" len="med"/>
                      <a:tailEnd type="none" w="med" len="med"/>
                    </a:lnL>
                    <a:lnR>
                      <a:noFill/>
                    </a:lnR>
                    <a:lnT>
                      <a:noFill/>
                    </a:lnT>
                    <a:lnB>
                      <a:noFill/>
                    </a:lnB>
                    <a:solidFill>
                      <a:srgbClr val="FBFCFF"/>
                    </a:solidFill>
                  </a:tcPr>
                </a:tc>
                <a:tc>
                  <a:txBody>
                    <a:bodyPr/>
                    <a:lstStyle/>
                    <a:p>
                      <a:pPr algn="ctr" fontAlgn="b"/>
                      <a:r>
                        <a:rPr lang="fi-FI" sz="1200" b="0" i="0" u="none" strike="noStrike">
                          <a:solidFill>
                            <a:srgbClr val="000000"/>
                          </a:solidFill>
                          <a:effectLst/>
                          <a:latin typeface="Calibri" panose="020F0502020204030204" pitchFamily="34" charset="0"/>
                        </a:rPr>
                        <a:t>40</a:t>
                      </a:r>
                    </a:p>
                  </a:txBody>
                  <a:tcPr marL="2067" marR="2067" marT="2067" marB="0" anchor="b">
                    <a:lnL>
                      <a:noFill/>
                    </a:lnL>
                    <a:lnR>
                      <a:noFill/>
                    </a:lnR>
                    <a:lnT>
                      <a:noFill/>
                    </a:lnT>
                    <a:lnB>
                      <a:noFill/>
                    </a:lnB>
                    <a:solidFill>
                      <a:srgbClr val="F7F9FE"/>
                    </a:solidFill>
                  </a:tcPr>
                </a:tc>
                <a:tc>
                  <a:txBody>
                    <a:bodyPr/>
                    <a:lstStyle/>
                    <a:p>
                      <a:pPr algn="ctr" fontAlgn="b"/>
                      <a:r>
                        <a:rPr lang="fi-FI" sz="1200" b="0" i="0" u="none" strike="noStrike">
                          <a:solidFill>
                            <a:srgbClr val="000000"/>
                          </a:solidFill>
                          <a:effectLst/>
                          <a:latin typeface="Calibri" panose="020F0502020204030204" pitchFamily="34" charset="0"/>
                        </a:rPr>
                        <a:t> </a:t>
                      </a:r>
                    </a:p>
                  </a:txBody>
                  <a:tcPr marL="2067" marR="2067" marT="2067" marB="0" anchor="b">
                    <a:lnL>
                      <a:noFill/>
                    </a:lnL>
                    <a:lnR>
                      <a:noFill/>
                    </a:lnR>
                    <a:lnT>
                      <a:noFill/>
                    </a:lnT>
                    <a:lnB>
                      <a:noFill/>
                    </a:lnB>
                    <a:solidFill>
                      <a:srgbClr val="FFFFFF"/>
                    </a:solidFill>
                  </a:tcPr>
                </a:tc>
                <a:tc>
                  <a:txBody>
                    <a:bodyPr/>
                    <a:lstStyle/>
                    <a:p>
                      <a:pPr algn="ctr" fontAlgn="b"/>
                      <a:r>
                        <a:rPr lang="fi-FI" sz="1200" b="0" i="0" u="none" strike="noStrike">
                          <a:solidFill>
                            <a:srgbClr val="000000"/>
                          </a:solidFill>
                          <a:effectLst/>
                          <a:latin typeface="Calibri" panose="020F0502020204030204" pitchFamily="34" charset="0"/>
                        </a:rPr>
                        <a:t>26</a:t>
                      </a:r>
                    </a:p>
                  </a:txBody>
                  <a:tcPr marL="2067" marR="2067" marT="2067" marB="0" anchor="b">
                    <a:lnL>
                      <a:noFill/>
                    </a:lnL>
                    <a:lnR>
                      <a:noFill/>
                    </a:lnR>
                    <a:lnT>
                      <a:noFill/>
                    </a:lnT>
                    <a:lnB>
                      <a:noFill/>
                    </a:lnB>
                    <a:solidFill>
                      <a:srgbClr val="F9FAFE"/>
                    </a:solidFill>
                  </a:tcPr>
                </a:tc>
                <a:tc>
                  <a:txBody>
                    <a:bodyPr/>
                    <a:lstStyle/>
                    <a:p>
                      <a:pPr algn="ctr" fontAlgn="b"/>
                      <a:r>
                        <a:rPr lang="fi-FI" sz="1200" b="0" i="0" u="none" strike="noStrike" dirty="0">
                          <a:solidFill>
                            <a:srgbClr val="000000"/>
                          </a:solidFill>
                          <a:effectLst/>
                          <a:latin typeface="Calibri" panose="020F0502020204030204" pitchFamily="34" charset="0"/>
                        </a:rPr>
                        <a:t>81</a:t>
                      </a:r>
                    </a:p>
                  </a:txBody>
                  <a:tcPr marL="2067" marR="2067" marT="2067" marB="0" anchor="b">
                    <a:lnL>
                      <a:noFill/>
                    </a:lnL>
                    <a:lnR>
                      <a:noFill/>
                    </a:lnR>
                    <a:lnT>
                      <a:noFill/>
                    </a:lnT>
                    <a:lnB>
                      <a:noFill/>
                    </a:lnB>
                    <a:solidFill>
                      <a:srgbClr val="F2F5FC"/>
                    </a:solidFill>
                  </a:tcPr>
                </a:tc>
                <a:extLst>
                  <a:ext uri="{0D108BD9-81ED-4DB2-BD59-A6C34878D82A}">
                    <a16:rowId xmlns:a16="http://schemas.microsoft.com/office/drawing/2014/main" val="910288546"/>
                  </a:ext>
                </a:extLst>
              </a:tr>
              <a:tr h="234091">
                <a:tc>
                  <a:txBody>
                    <a:bodyPr/>
                    <a:lstStyle/>
                    <a:p>
                      <a:pPr algn="l" fontAlgn="b"/>
                      <a:r>
                        <a:rPr lang="fi-FI" sz="1200" b="0" i="0" u="none" strike="noStrike">
                          <a:solidFill>
                            <a:srgbClr val="000000"/>
                          </a:solidFill>
                          <a:effectLst/>
                          <a:latin typeface="Calibri" panose="020F0502020204030204" pitchFamily="34" charset="0"/>
                        </a:rPr>
                        <a:t>Q Terveys- ja sosiaalipalvelut*</a:t>
                      </a:r>
                      <a:endParaRPr lang="fi-FI" sz="1200" b="0" i="0" u="none" strike="noStrike" dirty="0">
                        <a:solidFill>
                          <a:srgbClr val="000000"/>
                        </a:solidFill>
                        <a:effectLst/>
                        <a:latin typeface="Calibri" panose="020F0502020204030204" pitchFamily="34" charset="0"/>
                      </a:endParaRPr>
                    </a:p>
                  </a:txBody>
                  <a:tcPr marL="2067" marR="2067" marT="2067" marB="0" anchor="b">
                    <a:lnL>
                      <a:noFill/>
                    </a:lnL>
                    <a:lnR w="12700" cap="flat" cmpd="sng" algn="ctr">
                      <a:solidFill>
                        <a:schemeClr val="tx1"/>
                      </a:solidFill>
                      <a:prstDash val="solid"/>
                      <a:round/>
                      <a:headEnd type="none" w="med" len="med"/>
                      <a:tailEnd type="none" w="med" len="med"/>
                    </a:lnR>
                    <a:lnT>
                      <a:noFill/>
                    </a:lnT>
                    <a:lnB>
                      <a:noFill/>
                    </a:lnB>
                    <a:solidFill>
                      <a:srgbClr val="FFFFFF"/>
                    </a:solidFill>
                  </a:tcPr>
                </a:tc>
                <a:tc>
                  <a:txBody>
                    <a:bodyPr/>
                    <a:lstStyle/>
                    <a:p>
                      <a:pPr algn="ctr" fontAlgn="b"/>
                      <a:r>
                        <a:rPr lang="fi-FI" sz="1200" b="0" i="0" u="none" strike="noStrike" dirty="0">
                          <a:solidFill>
                            <a:srgbClr val="000000"/>
                          </a:solidFill>
                          <a:effectLst/>
                          <a:latin typeface="Calibri" panose="020F0502020204030204" pitchFamily="34" charset="0"/>
                        </a:rPr>
                        <a:t>9</a:t>
                      </a:r>
                    </a:p>
                  </a:txBody>
                  <a:tcPr marL="2067" marR="2067" marT="2067" marB="0" anchor="b">
                    <a:lnL w="12700" cap="flat" cmpd="sng" algn="ctr">
                      <a:solidFill>
                        <a:schemeClr val="tx1"/>
                      </a:solidFill>
                      <a:prstDash val="solid"/>
                      <a:round/>
                      <a:headEnd type="none" w="med" len="med"/>
                      <a:tailEnd type="none" w="med" len="med"/>
                    </a:lnL>
                    <a:lnR>
                      <a:noFill/>
                    </a:lnR>
                    <a:lnT>
                      <a:noFill/>
                    </a:lnT>
                    <a:lnB>
                      <a:noFill/>
                    </a:lnB>
                    <a:solidFill>
                      <a:srgbClr val="FBFCFF"/>
                    </a:solidFill>
                  </a:tcPr>
                </a:tc>
                <a:tc>
                  <a:txBody>
                    <a:bodyPr/>
                    <a:lstStyle/>
                    <a:p>
                      <a:pPr algn="ctr" fontAlgn="b"/>
                      <a:r>
                        <a:rPr lang="fi-FI" sz="1200" b="0" i="0" u="none" strike="noStrike" dirty="0">
                          <a:solidFill>
                            <a:srgbClr val="000000"/>
                          </a:solidFill>
                          <a:effectLst/>
                          <a:latin typeface="Calibri" panose="020F0502020204030204" pitchFamily="34" charset="0"/>
                        </a:rPr>
                        <a:t>29</a:t>
                      </a:r>
                    </a:p>
                  </a:txBody>
                  <a:tcPr marL="2067" marR="2067" marT="2067" marB="0" anchor="b">
                    <a:lnL>
                      <a:noFill/>
                    </a:lnL>
                    <a:lnR>
                      <a:noFill/>
                    </a:lnR>
                    <a:lnT>
                      <a:noFill/>
                    </a:lnT>
                    <a:lnB>
                      <a:noFill/>
                    </a:lnB>
                    <a:solidFill>
                      <a:srgbClr val="F9FAFE"/>
                    </a:solidFill>
                  </a:tcPr>
                </a:tc>
                <a:tc>
                  <a:txBody>
                    <a:bodyPr/>
                    <a:lstStyle/>
                    <a:p>
                      <a:pPr algn="ctr" fontAlgn="b"/>
                      <a:r>
                        <a:rPr lang="fi-FI" sz="1200" b="0" i="0" u="none" strike="noStrike" dirty="0">
                          <a:solidFill>
                            <a:srgbClr val="000000"/>
                          </a:solidFill>
                          <a:effectLst/>
                          <a:latin typeface="Calibri" panose="020F0502020204030204" pitchFamily="34" charset="0"/>
                        </a:rPr>
                        <a:t> </a:t>
                      </a:r>
                    </a:p>
                  </a:txBody>
                  <a:tcPr marL="2067" marR="2067" marT="2067" marB="0" anchor="b">
                    <a:lnL>
                      <a:noFill/>
                    </a:lnL>
                    <a:lnR>
                      <a:noFill/>
                    </a:lnR>
                    <a:lnT>
                      <a:noFill/>
                    </a:lnT>
                    <a:lnB>
                      <a:noFill/>
                    </a:lnB>
                    <a:solidFill>
                      <a:srgbClr val="FFFFFF"/>
                    </a:solidFill>
                  </a:tcPr>
                </a:tc>
                <a:tc>
                  <a:txBody>
                    <a:bodyPr/>
                    <a:lstStyle/>
                    <a:p>
                      <a:pPr algn="ctr" fontAlgn="b"/>
                      <a:r>
                        <a:rPr lang="fi-FI" sz="1200" b="0" i="0" u="none" strike="noStrike" dirty="0">
                          <a:solidFill>
                            <a:srgbClr val="000000"/>
                          </a:solidFill>
                          <a:effectLst/>
                          <a:latin typeface="Calibri" panose="020F0502020204030204" pitchFamily="34" charset="0"/>
                        </a:rPr>
                        <a:t>25</a:t>
                      </a:r>
                    </a:p>
                  </a:txBody>
                  <a:tcPr marL="2067" marR="2067" marT="2067" marB="0" anchor="b">
                    <a:lnL>
                      <a:noFill/>
                    </a:lnL>
                    <a:lnR>
                      <a:noFill/>
                    </a:lnR>
                    <a:lnT>
                      <a:noFill/>
                    </a:lnT>
                    <a:lnB>
                      <a:noFill/>
                    </a:lnB>
                    <a:solidFill>
                      <a:srgbClr val="F9FAFE"/>
                    </a:solidFill>
                  </a:tcPr>
                </a:tc>
                <a:tc>
                  <a:txBody>
                    <a:bodyPr/>
                    <a:lstStyle/>
                    <a:p>
                      <a:pPr algn="ctr" fontAlgn="b"/>
                      <a:r>
                        <a:rPr lang="fi-FI" sz="1200" b="0" i="0" u="none" strike="noStrike" dirty="0">
                          <a:solidFill>
                            <a:srgbClr val="000000"/>
                          </a:solidFill>
                          <a:effectLst/>
                          <a:latin typeface="Calibri" panose="020F0502020204030204" pitchFamily="34" charset="0"/>
                        </a:rPr>
                        <a:t>54</a:t>
                      </a:r>
                    </a:p>
                  </a:txBody>
                  <a:tcPr marL="2067" marR="2067" marT="2067" marB="0" anchor="b">
                    <a:lnL>
                      <a:noFill/>
                    </a:lnL>
                    <a:lnR>
                      <a:noFill/>
                    </a:lnR>
                    <a:lnT>
                      <a:noFill/>
                    </a:lnT>
                    <a:lnB>
                      <a:noFill/>
                    </a:lnB>
                    <a:solidFill>
                      <a:srgbClr val="F6F8FD"/>
                    </a:solidFill>
                  </a:tcPr>
                </a:tc>
                <a:extLst>
                  <a:ext uri="{0D108BD9-81ED-4DB2-BD59-A6C34878D82A}">
                    <a16:rowId xmlns:a16="http://schemas.microsoft.com/office/drawing/2014/main" val="2545430954"/>
                  </a:ext>
                </a:extLst>
              </a:tr>
              <a:tr h="234091">
                <a:tc>
                  <a:txBody>
                    <a:bodyPr/>
                    <a:lstStyle/>
                    <a:p>
                      <a:pPr algn="l" fontAlgn="b"/>
                      <a:r>
                        <a:rPr lang="fi-FI" sz="1200" b="0" i="0" u="none" strike="noStrike" dirty="0">
                          <a:solidFill>
                            <a:srgbClr val="000000"/>
                          </a:solidFill>
                          <a:effectLst/>
                          <a:latin typeface="Calibri" panose="020F0502020204030204" pitchFamily="34" charset="0"/>
                        </a:rPr>
                        <a:t>R Taiteet, viihde ja virkistys</a:t>
                      </a:r>
                    </a:p>
                  </a:txBody>
                  <a:tcPr marL="2067" marR="2067" marT="2067" marB="0" anchor="b">
                    <a:lnL>
                      <a:noFill/>
                    </a:lnL>
                    <a:lnR w="12700" cap="flat" cmpd="sng" algn="ctr">
                      <a:solidFill>
                        <a:schemeClr val="tx1"/>
                      </a:solidFill>
                      <a:prstDash val="solid"/>
                      <a:round/>
                      <a:headEnd type="none" w="med" len="med"/>
                      <a:tailEnd type="none" w="med" len="med"/>
                    </a:lnR>
                    <a:lnT>
                      <a:noFill/>
                    </a:lnT>
                    <a:lnB>
                      <a:noFill/>
                    </a:lnB>
                    <a:solidFill>
                      <a:srgbClr val="FFFFFF"/>
                    </a:solidFill>
                  </a:tcPr>
                </a:tc>
                <a:tc>
                  <a:txBody>
                    <a:bodyPr/>
                    <a:lstStyle/>
                    <a:p>
                      <a:pPr algn="ctr" fontAlgn="b"/>
                      <a:r>
                        <a:rPr lang="fi-FI" sz="1200" b="0" i="0" u="none" strike="noStrike">
                          <a:solidFill>
                            <a:srgbClr val="000000"/>
                          </a:solidFill>
                          <a:effectLst/>
                          <a:latin typeface="Calibri" panose="020F0502020204030204" pitchFamily="34" charset="0"/>
                        </a:rPr>
                        <a:t>2</a:t>
                      </a:r>
                    </a:p>
                  </a:txBody>
                  <a:tcPr marL="2067" marR="2067" marT="2067" marB="0" anchor="b">
                    <a:lnL w="12700" cap="flat" cmpd="sng" algn="ctr">
                      <a:solidFill>
                        <a:schemeClr val="tx1"/>
                      </a:solidFill>
                      <a:prstDash val="solid"/>
                      <a:round/>
                      <a:headEnd type="none" w="med" len="med"/>
                      <a:tailEnd type="none" w="med" len="med"/>
                    </a:lnL>
                    <a:lnR>
                      <a:noFill/>
                    </a:lnR>
                    <a:lnT>
                      <a:noFill/>
                    </a:lnT>
                    <a:lnB>
                      <a:noFill/>
                    </a:lnB>
                    <a:solidFill>
                      <a:srgbClr val="FCFCFF"/>
                    </a:solidFill>
                  </a:tcPr>
                </a:tc>
                <a:tc>
                  <a:txBody>
                    <a:bodyPr/>
                    <a:lstStyle/>
                    <a:p>
                      <a:pPr algn="ctr" fontAlgn="b"/>
                      <a:r>
                        <a:rPr lang="fi-FI" sz="1200" b="0" i="0" u="none" strike="noStrike">
                          <a:solidFill>
                            <a:srgbClr val="000000"/>
                          </a:solidFill>
                          <a:effectLst/>
                          <a:latin typeface="Calibri" panose="020F0502020204030204" pitchFamily="34" charset="0"/>
                        </a:rPr>
                        <a:t>5</a:t>
                      </a:r>
                    </a:p>
                  </a:txBody>
                  <a:tcPr marL="2067" marR="2067" marT="2067" marB="0" anchor="b">
                    <a:lnL>
                      <a:noFill/>
                    </a:lnL>
                    <a:lnR>
                      <a:noFill/>
                    </a:lnR>
                    <a:lnT>
                      <a:noFill/>
                    </a:lnT>
                    <a:lnB>
                      <a:noFill/>
                    </a:lnB>
                    <a:solidFill>
                      <a:srgbClr val="FCFCFF"/>
                    </a:solidFill>
                  </a:tcPr>
                </a:tc>
                <a:tc>
                  <a:txBody>
                    <a:bodyPr/>
                    <a:lstStyle/>
                    <a:p>
                      <a:pPr algn="ctr" fontAlgn="b"/>
                      <a:r>
                        <a:rPr lang="fi-FI" sz="1200" b="0" i="0" u="none" strike="noStrike">
                          <a:solidFill>
                            <a:srgbClr val="000000"/>
                          </a:solidFill>
                          <a:effectLst/>
                          <a:latin typeface="Calibri" panose="020F0502020204030204" pitchFamily="34" charset="0"/>
                        </a:rPr>
                        <a:t> </a:t>
                      </a:r>
                    </a:p>
                  </a:txBody>
                  <a:tcPr marL="2067" marR="2067" marT="2067" marB="0" anchor="b">
                    <a:lnL>
                      <a:noFill/>
                    </a:lnL>
                    <a:lnR>
                      <a:noFill/>
                    </a:lnR>
                    <a:lnT>
                      <a:noFill/>
                    </a:lnT>
                    <a:lnB>
                      <a:noFill/>
                    </a:lnB>
                    <a:solidFill>
                      <a:srgbClr val="FFFFFF"/>
                    </a:solidFill>
                  </a:tcPr>
                </a:tc>
                <a:tc>
                  <a:txBody>
                    <a:bodyPr/>
                    <a:lstStyle/>
                    <a:p>
                      <a:pPr algn="ctr" fontAlgn="b"/>
                      <a:r>
                        <a:rPr lang="fi-FI" sz="1200" b="0" i="0" u="none" strike="noStrike" dirty="0">
                          <a:solidFill>
                            <a:srgbClr val="000000"/>
                          </a:solidFill>
                          <a:effectLst/>
                          <a:latin typeface="Calibri" panose="020F0502020204030204" pitchFamily="34" charset="0"/>
                        </a:rPr>
                        <a:t>6</a:t>
                      </a:r>
                    </a:p>
                  </a:txBody>
                  <a:tcPr marL="2067" marR="2067" marT="2067" marB="0" anchor="b">
                    <a:lnL>
                      <a:noFill/>
                    </a:lnL>
                    <a:lnR>
                      <a:noFill/>
                    </a:lnR>
                    <a:lnT>
                      <a:noFill/>
                    </a:lnT>
                    <a:lnB>
                      <a:noFill/>
                    </a:lnB>
                    <a:solidFill>
                      <a:srgbClr val="FCFCFF"/>
                    </a:solidFill>
                  </a:tcPr>
                </a:tc>
                <a:tc>
                  <a:txBody>
                    <a:bodyPr/>
                    <a:lstStyle/>
                    <a:p>
                      <a:pPr algn="ctr" fontAlgn="b"/>
                      <a:r>
                        <a:rPr lang="fi-FI" sz="1200" b="0" i="0" u="none" strike="noStrike" dirty="0">
                          <a:solidFill>
                            <a:srgbClr val="000000"/>
                          </a:solidFill>
                          <a:effectLst/>
                          <a:latin typeface="Calibri" panose="020F0502020204030204" pitchFamily="34" charset="0"/>
                        </a:rPr>
                        <a:t>10</a:t>
                      </a:r>
                    </a:p>
                  </a:txBody>
                  <a:tcPr marL="2067" marR="2067" marT="2067" marB="0" anchor="b">
                    <a:lnL>
                      <a:noFill/>
                    </a:lnL>
                    <a:lnR>
                      <a:noFill/>
                    </a:lnR>
                    <a:lnT>
                      <a:noFill/>
                    </a:lnT>
                    <a:lnB>
                      <a:noFill/>
                    </a:lnB>
                    <a:solidFill>
                      <a:srgbClr val="FBFCFF"/>
                    </a:solidFill>
                  </a:tcPr>
                </a:tc>
                <a:extLst>
                  <a:ext uri="{0D108BD9-81ED-4DB2-BD59-A6C34878D82A}">
                    <a16:rowId xmlns:a16="http://schemas.microsoft.com/office/drawing/2014/main" val="2150843493"/>
                  </a:ext>
                </a:extLst>
              </a:tr>
              <a:tr h="234091">
                <a:tc>
                  <a:txBody>
                    <a:bodyPr/>
                    <a:lstStyle/>
                    <a:p>
                      <a:pPr algn="l" fontAlgn="b"/>
                      <a:r>
                        <a:rPr lang="fi-FI" sz="1200" b="0" i="0" u="none" strike="noStrike" dirty="0">
                          <a:solidFill>
                            <a:srgbClr val="000000"/>
                          </a:solidFill>
                          <a:effectLst/>
                          <a:latin typeface="Calibri" panose="020F0502020204030204" pitchFamily="34" charset="0"/>
                        </a:rPr>
                        <a:t>S Muu palvelutoiminta</a:t>
                      </a:r>
                    </a:p>
                  </a:txBody>
                  <a:tcPr marL="2067" marR="2067" marT="2067" marB="0" anchor="b">
                    <a:lnL>
                      <a:noFill/>
                    </a:lnL>
                    <a:lnR w="12700" cap="flat" cmpd="sng" algn="ctr">
                      <a:solidFill>
                        <a:schemeClr val="tx1"/>
                      </a:solidFill>
                      <a:prstDash val="solid"/>
                      <a:round/>
                      <a:headEnd type="none" w="med" len="med"/>
                      <a:tailEnd type="none" w="med" len="med"/>
                    </a:lnR>
                    <a:lnT>
                      <a:noFill/>
                    </a:lnT>
                    <a:lnB>
                      <a:noFill/>
                    </a:lnB>
                    <a:solidFill>
                      <a:srgbClr val="FFFFFF"/>
                    </a:solidFill>
                  </a:tcPr>
                </a:tc>
                <a:tc>
                  <a:txBody>
                    <a:bodyPr/>
                    <a:lstStyle/>
                    <a:p>
                      <a:pPr algn="ctr" fontAlgn="b"/>
                      <a:r>
                        <a:rPr lang="fi-FI" sz="1200" b="0" i="0" u="none" strike="noStrike">
                          <a:solidFill>
                            <a:srgbClr val="000000"/>
                          </a:solidFill>
                          <a:effectLst/>
                          <a:latin typeface="Calibri" panose="020F0502020204030204" pitchFamily="34" charset="0"/>
                        </a:rPr>
                        <a:t>6</a:t>
                      </a:r>
                    </a:p>
                  </a:txBody>
                  <a:tcPr marL="2067" marR="2067" marT="2067" marB="0" anchor="b">
                    <a:lnL w="12700" cap="flat" cmpd="sng" algn="ctr">
                      <a:solidFill>
                        <a:schemeClr val="tx1"/>
                      </a:solidFill>
                      <a:prstDash val="solid"/>
                      <a:round/>
                      <a:headEnd type="none" w="med" len="med"/>
                      <a:tailEnd type="none" w="med" len="med"/>
                    </a:lnL>
                    <a:lnR>
                      <a:noFill/>
                    </a:lnR>
                    <a:lnT>
                      <a:noFill/>
                    </a:lnT>
                    <a:lnB>
                      <a:noFill/>
                    </a:lnB>
                    <a:solidFill>
                      <a:srgbClr val="FCFCFF"/>
                    </a:solidFill>
                  </a:tcPr>
                </a:tc>
                <a:tc>
                  <a:txBody>
                    <a:bodyPr/>
                    <a:lstStyle/>
                    <a:p>
                      <a:pPr algn="ctr" fontAlgn="b"/>
                      <a:r>
                        <a:rPr lang="fi-FI" sz="1200" b="0" i="0" u="none" strike="noStrike">
                          <a:solidFill>
                            <a:srgbClr val="000000"/>
                          </a:solidFill>
                          <a:effectLst/>
                          <a:latin typeface="Calibri" panose="020F0502020204030204" pitchFamily="34" charset="0"/>
                        </a:rPr>
                        <a:t>15</a:t>
                      </a:r>
                    </a:p>
                  </a:txBody>
                  <a:tcPr marL="2067" marR="2067" marT="2067" marB="0" anchor="b">
                    <a:lnL>
                      <a:noFill/>
                    </a:lnL>
                    <a:lnR>
                      <a:noFill/>
                    </a:lnR>
                    <a:lnT>
                      <a:noFill/>
                    </a:lnT>
                    <a:lnB>
                      <a:noFill/>
                    </a:lnB>
                    <a:solidFill>
                      <a:srgbClr val="FBFBFF"/>
                    </a:solidFill>
                  </a:tcPr>
                </a:tc>
                <a:tc>
                  <a:txBody>
                    <a:bodyPr/>
                    <a:lstStyle/>
                    <a:p>
                      <a:pPr algn="ctr" fontAlgn="b"/>
                      <a:r>
                        <a:rPr lang="fi-FI" sz="1200" b="0" i="0" u="none" strike="noStrike">
                          <a:solidFill>
                            <a:srgbClr val="000000"/>
                          </a:solidFill>
                          <a:effectLst/>
                          <a:latin typeface="Calibri" panose="020F0502020204030204" pitchFamily="34" charset="0"/>
                        </a:rPr>
                        <a:t> </a:t>
                      </a:r>
                    </a:p>
                  </a:txBody>
                  <a:tcPr marL="2067" marR="2067" marT="2067" marB="0" anchor="b">
                    <a:lnL>
                      <a:noFill/>
                    </a:lnL>
                    <a:lnR>
                      <a:noFill/>
                    </a:lnR>
                    <a:lnT>
                      <a:noFill/>
                    </a:lnT>
                    <a:lnB>
                      <a:noFill/>
                    </a:lnB>
                    <a:solidFill>
                      <a:srgbClr val="FFFFFF"/>
                    </a:solidFill>
                  </a:tcPr>
                </a:tc>
                <a:tc>
                  <a:txBody>
                    <a:bodyPr/>
                    <a:lstStyle/>
                    <a:p>
                      <a:pPr algn="ctr" fontAlgn="b"/>
                      <a:r>
                        <a:rPr lang="fi-FI" sz="1200" b="0" i="0" u="none" strike="noStrike">
                          <a:solidFill>
                            <a:srgbClr val="000000"/>
                          </a:solidFill>
                          <a:effectLst/>
                          <a:latin typeface="Calibri" panose="020F0502020204030204" pitchFamily="34" charset="0"/>
                        </a:rPr>
                        <a:t>14</a:t>
                      </a:r>
                    </a:p>
                  </a:txBody>
                  <a:tcPr marL="2067" marR="2067" marT="2067" marB="0" anchor="b">
                    <a:lnL>
                      <a:noFill/>
                    </a:lnL>
                    <a:lnR>
                      <a:noFill/>
                    </a:lnR>
                    <a:lnT>
                      <a:noFill/>
                    </a:lnT>
                    <a:lnB>
                      <a:noFill/>
                    </a:lnB>
                    <a:solidFill>
                      <a:srgbClr val="FBFBFF"/>
                    </a:solidFill>
                  </a:tcPr>
                </a:tc>
                <a:tc>
                  <a:txBody>
                    <a:bodyPr/>
                    <a:lstStyle/>
                    <a:p>
                      <a:pPr algn="ctr" fontAlgn="b"/>
                      <a:r>
                        <a:rPr lang="fi-FI" sz="1200" b="0" i="0" u="none" strike="noStrike" dirty="0">
                          <a:solidFill>
                            <a:srgbClr val="000000"/>
                          </a:solidFill>
                          <a:effectLst/>
                          <a:latin typeface="Calibri" panose="020F0502020204030204" pitchFamily="34" charset="0"/>
                        </a:rPr>
                        <a:t>30</a:t>
                      </a:r>
                    </a:p>
                  </a:txBody>
                  <a:tcPr marL="2067" marR="2067" marT="2067" marB="0" anchor="b">
                    <a:lnL>
                      <a:noFill/>
                    </a:lnL>
                    <a:lnR>
                      <a:noFill/>
                    </a:lnR>
                    <a:lnT>
                      <a:noFill/>
                    </a:lnT>
                    <a:lnB>
                      <a:noFill/>
                    </a:lnB>
                    <a:solidFill>
                      <a:srgbClr val="F9FAFE"/>
                    </a:solidFill>
                  </a:tcPr>
                </a:tc>
                <a:extLst>
                  <a:ext uri="{0D108BD9-81ED-4DB2-BD59-A6C34878D82A}">
                    <a16:rowId xmlns:a16="http://schemas.microsoft.com/office/drawing/2014/main" val="1666865268"/>
                  </a:ext>
                </a:extLst>
              </a:tr>
            </a:tbl>
          </a:graphicData>
        </a:graphic>
      </p:graphicFrame>
      <p:sp>
        <p:nvSpPr>
          <p:cNvPr id="4" name="TextBox 3">
            <a:extLst>
              <a:ext uri="{FF2B5EF4-FFF2-40B4-BE49-F238E27FC236}">
                <a16:creationId xmlns:a16="http://schemas.microsoft.com/office/drawing/2014/main" id="{B9E7ECC6-BB13-49D8-1C6A-6E94C83A4F51}"/>
              </a:ext>
            </a:extLst>
          </p:cNvPr>
          <p:cNvSpPr txBox="1"/>
          <p:nvPr/>
        </p:nvSpPr>
        <p:spPr>
          <a:xfrm>
            <a:off x="2021840" y="6154712"/>
            <a:ext cx="8625840" cy="523220"/>
          </a:xfrm>
          <a:prstGeom prst="rect">
            <a:avLst/>
          </a:prstGeom>
          <a:noFill/>
        </p:spPr>
        <p:txBody>
          <a:bodyPr wrap="square" rtlCol="0">
            <a:spAutoFit/>
          </a:bodyPr>
          <a:lstStyle/>
          <a:p>
            <a:pPr algn="l"/>
            <a:r>
              <a:rPr lang="fi-FI" dirty="0">
                <a:latin typeface="+mn-lt"/>
              </a:rPr>
              <a:t>* Huom. Toimialoissa P Koulutus ja Q Terveys- ja sosiaalipalvelut mukana myös arvio työntekijöiden mukana muuttavien vaikutus työpaikkoihin.</a:t>
            </a:r>
          </a:p>
        </p:txBody>
      </p:sp>
    </p:spTree>
    <p:extLst>
      <p:ext uri="{BB962C8B-B14F-4D97-AF65-F5344CB8AC3E}">
        <p14:creationId xmlns:p14="http://schemas.microsoft.com/office/powerpoint/2010/main" val="1834962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D3000F-F8FF-A8D8-F59C-F73D1A6A594B}"/>
              </a:ext>
            </a:extLst>
          </p:cNvPr>
          <p:cNvSpPr>
            <a:spLocks noGrp="1"/>
          </p:cNvSpPr>
          <p:nvPr>
            <p:ph type="title"/>
          </p:nvPr>
        </p:nvSpPr>
        <p:spPr>
          <a:xfrm>
            <a:off x="654050" y="365125"/>
            <a:ext cx="10896600" cy="1325563"/>
          </a:xfrm>
        </p:spPr>
        <p:txBody>
          <a:bodyPr>
            <a:noAutofit/>
          </a:bodyPr>
          <a:lstStyle/>
          <a:p>
            <a:r>
              <a:rPr lang="fi-FI" sz="2800" b="1" dirty="0"/>
              <a:t>TUOTANNON AIKAISET KOKONAISVAIKUTUKSET TUOTOKSEEN JA ARVONLISÄYKSEEN, Skenaario 1</a:t>
            </a:r>
          </a:p>
        </p:txBody>
      </p:sp>
      <p:sp>
        <p:nvSpPr>
          <p:cNvPr id="8" name="Text Placeholder 7">
            <a:extLst>
              <a:ext uri="{FF2B5EF4-FFF2-40B4-BE49-F238E27FC236}">
                <a16:creationId xmlns:a16="http://schemas.microsoft.com/office/drawing/2014/main" id="{22A3D210-4B85-8F10-6F94-AE2945095FFD}"/>
              </a:ext>
            </a:extLst>
          </p:cNvPr>
          <p:cNvSpPr>
            <a:spLocks noGrp="1"/>
          </p:cNvSpPr>
          <p:nvPr>
            <p:ph type="body" idx="14"/>
          </p:nvPr>
        </p:nvSpPr>
        <p:spPr>
          <a:xfrm>
            <a:off x="6096000" y="1501859"/>
            <a:ext cx="5694946" cy="4854491"/>
          </a:xfrm>
        </p:spPr>
        <p:txBody>
          <a:bodyPr>
            <a:noAutofit/>
          </a:bodyPr>
          <a:lstStyle/>
          <a:p>
            <a:pPr marL="359410" indent="-287655"/>
            <a:r>
              <a:rPr lang="fi-FI" sz="1400" dirty="0"/>
              <a:t>GigaVaasa-investointien tuotannon aikaiset vaikutukset kokonaistuotokseen ja arvonlisäykseen ovat hyvin merkittävät molemmissa skenaarioissa. Skenaariossa 1 vaikutukset kokonaistuotokseen ovat vuositasolla </a:t>
            </a:r>
            <a:br>
              <a:rPr lang="fi-FI" sz="1400" dirty="0"/>
            </a:br>
            <a:r>
              <a:rPr lang="fi-FI" sz="1400" b="1" dirty="0"/>
              <a:t>3,7 mrd. € </a:t>
            </a:r>
            <a:r>
              <a:rPr lang="fi-FI" sz="1400" dirty="0"/>
              <a:t>ja arvonlisäykseen </a:t>
            </a:r>
            <a:r>
              <a:rPr lang="fi-FI" sz="1400" b="1" dirty="0"/>
              <a:t>1,3 mrd. €</a:t>
            </a:r>
            <a:r>
              <a:rPr lang="fi-FI" sz="1400" dirty="0"/>
              <a:t>.</a:t>
            </a:r>
          </a:p>
          <a:p>
            <a:pPr marL="359410" indent="-287655"/>
            <a:r>
              <a:rPr lang="fi-FI" sz="1400" dirty="0"/>
              <a:t>Tuotannon aikaiset vaikutukset tuotokseen jakautuvat 1) suoriin, 2) välillisiin vaikutuksiin koko arvoketjussa (</a:t>
            </a:r>
            <a:r>
              <a:rPr lang="fi-FI" sz="1400" b="1" dirty="0"/>
              <a:t>38 % kokonaisvaikutuksista</a:t>
            </a:r>
            <a:r>
              <a:rPr lang="fi-FI" sz="1400" dirty="0"/>
              <a:t>) ja 3) kulutuksen kerrannaisvaikutuksiin (</a:t>
            </a:r>
            <a:r>
              <a:rPr lang="fi-FI" sz="1400" b="1" dirty="0"/>
              <a:t>3 % kokonaisvaikutuksista</a:t>
            </a:r>
            <a:r>
              <a:rPr lang="fi-FI" sz="1400" dirty="0"/>
              <a:t>). Arvonlisäyksen osalta välillisten vaikutusten merkitys osana kokonaisvaikutuksia on hieman suurempi (44 %).</a:t>
            </a:r>
          </a:p>
          <a:p>
            <a:pPr marL="359410" indent="-287655"/>
            <a:r>
              <a:rPr lang="fi-FI" sz="1400" dirty="0"/>
              <a:t>Varsinainen suora vaikutus syntyy tuotannon sijaintipaikassa ja välilliset vaikutukset syntyvät arvoketjussa. Välilliset vaikutukset kertovat, kuinka paljon tuotoksen loppukäytössä vaatii tuotosta eri toimialoilla.</a:t>
            </a:r>
          </a:p>
          <a:p>
            <a:pPr marL="359410" indent="-287655"/>
            <a:r>
              <a:rPr lang="fi-FI" sz="1400" dirty="0"/>
              <a:t>Kulutuksen kerrannaisvaikutukset syntyvät lisääntyneistä palkkatuloista kulutukseen ohjautuneiden eurojen seurauksena (kuluttajille tuotteita ja palveluita myyvät tuottajat).</a:t>
            </a:r>
          </a:p>
        </p:txBody>
      </p:sp>
      <p:graphicFrame>
        <p:nvGraphicFramePr>
          <p:cNvPr id="2" name="Chart 1">
            <a:extLst>
              <a:ext uri="{FF2B5EF4-FFF2-40B4-BE49-F238E27FC236}">
                <a16:creationId xmlns:a16="http://schemas.microsoft.com/office/drawing/2014/main" id="{00000000-0008-0000-0900-000008000000}"/>
              </a:ext>
            </a:extLst>
          </p:cNvPr>
          <p:cNvGraphicFramePr>
            <a:graphicFrameLocks/>
          </p:cNvGraphicFramePr>
          <p:nvPr>
            <p:extLst>
              <p:ext uri="{D42A27DB-BD31-4B8C-83A1-F6EECF244321}">
                <p14:modId xmlns:p14="http://schemas.microsoft.com/office/powerpoint/2010/main" val="1819047172"/>
              </p:ext>
            </p:extLst>
          </p:nvPr>
        </p:nvGraphicFramePr>
        <p:xfrm>
          <a:off x="520183" y="1680892"/>
          <a:ext cx="5575817" cy="448622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07503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D3000F-F8FF-A8D8-F59C-F73D1A6A594B}"/>
              </a:ext>
            </a:extLst>
          </p:cNvPr>
          <p:cNvSpPr>
            <a:spLocks noGrp="1"/>
          </p:cNvSpPr>
          <p:nvPr>
            <p:ph type="title"/>
          </p:nvPr>
        </p:nvSpPr>
        <p:spPr/>
        <p:txBody>
          <a:bodyPr>
            <a:noAutofit/>
          </a:bodyPr>
          <a:lstStyle/>
          <a:p>
            <a:r>
              <a:rPr lang="fi-FI" sz="3200" b="1" dirty="0"/>
              <a:t>TUOTANNON AIKAISET KOKONAISVAIKUTUKSET TUOTOKSEEN JA ARVONLISÄYKSEEN, Skenaario 1</a:t>
            </a:r>
          </a:p>
        </p:txBody>
      </p:sp>
      <p:sp>
        <p:nvSpPr>
          <p:cNvPr id="7" name="Text Placeholder 6">
            <a:extLst>
              <a:ext uri="{FF2B5EF4-FFF2-40B4-BE49-F238E27FC236}">
                <a16:creationId xmlns:a16="http://schemas.microsoft.com/office/drawing/2014/main" id="{E2D29454-B5AD-8895-A0D6-B52B95B98C31}"/>
              </a:ext>
            </a:extLst>
          </p:cNvPr>
          <p:cNvSpPr>
            <a:spLocks noGrp="1"/>
          </p:cNvSpPr>
          <p:nvPr>
            <p:ph type="body" sz="quarter" idx="13"/>
          </p:nvPr>
        </p:nvSpPr>
        <p:spPr/>
        <p:txBody>
          <a:bodyPr/>
          <a:lstStyle/>
          <a:p>
            <a:endParaRPr lang="fi-FI" dirty="0"/>
          </a:p>
        </p:txBody>
      </p:sp>
      <p:graphicFrame>
        <p:nvGraphicFramePr>
          <p:cNvPr id="2" name="Table 1">
            <a:extLst>
              <a:ext uri="{FF2B5EF4-FFF2-40B4-BE49-F238E27FC236}">
                <a16:creationId xmlns:a16="http://schemas.microsoft.com/office/drawing/2014/main" id="{2DFE081F-0BFC-1D61-2521-61A626F06AC8}"/>
              </a:ext>
            </a:extLst>
          </p:cNvPr>
          <p:cNvGraphicFramePr>
            <a:graphicFrameLocks noGrp="1"/>
          </p:cNvGraphicFramePr>
          <p:nvPr>
            <p:extLst>
              <p:ext uri="{D42A27DB-BD31-4B8C-83A1-F6EECF244321}">
                <p14:modId xmlns:p14="http://schemas.microsoft.com/office/powerpoint/2010/main" val="3299111822"/>
              </p:ext>
            </p:extLst>
          </p:nvPr>
        </p:nvGraphicFramePr>
        <p:xfrm>
          <a:off x="707194" y="2067405"/>
          <a:ext cx="5959365" cy="3553516"/>
        </p:xfrm>
        <a:graphic>
          <a:graphicData uri="http://schemas.openxmlformats.org/drawingml/2006/table">
            <a:tbl>
              <a:tblPr/>
              <a:tblGrid>
                <a:gridCol w="2377760">
                  <a:extLst>
                    <a:ext uri="{9D8B030D-6E8A-4147-A177-3AD203B41FA5}">
                      <a16:colId xmlns:a16="http://schemas.microsoft.com/office/drawing/2014/main" val="2706423841"/>
                    </a:ext>
                  </a:extLst>
                </a:gridCol>
                <a:gridCol w="693441">
                  <a:extLst>
                    <a:ext uri="{9D8B030D-6E8A-4147-A177-3AD203B41FA5}">
                      <a16:colId xmlns:a16="http://schemas.microsoft.com/office/drawing/2014/main" val="474207698"/>
                    </a:ext>
                  </a:extLst>
                </a:gridCol>
                <a:gridCol w="964600">
                  <a:extLst>
                    <a:ext uri="{9D8B030D-6E8A-4147-A177-3AD203B41FA5}">
                      <a16:colId xmlns:a16="http://schemas.microsoft.com/office/drawing/2014/main" val="3315032938"/>
                    </a:ext>
                  </a:extLst>
                </a:gridCol>
                <a:gridCol w="964600">
                  <a:extLst>
                    <a:ext uri="{9D8B030D-6E8A-4147-A177-3AD203B41FA5}">
                      <a16:colId xmlns:a16="http://schemas.microsoft.com/office/drawing/2014/main" val="616769642"/>
                    </a:ext>
                  </a:extLst>
                </a:gridCol>
                <a:gridCol w="958964">
                  <a:extLst>
                    <a:ext uri="{9D8B030D-6E8A-4147-A177-3AD203B41FA5}">
                      <a16:colId xmlns:a16="http://schemas.microsoft.com/office/drawing/2014/main" val="2511615892"/>
                    </a:ext>
                  </a:extLst>
                </a:gridCol>
              </a:tblGrid>
              <a:tr h="256006">
                <a:tc gridSpan="2">
                  <a:txBody>
                    <a:bodyPr/>
                    <a:lstStyle/>
                    <a:p>
                      <a:pPr algn="l" fontAlgn="ctr"/>
                      <a:r>
                        <a:rPr lang="fi-FI" sz="1200" b="1" i="0" u="none" strike="noStrike">
                          <a:solidFill>
                            <a:srgbClr val="000000"/>
                          </a:solidFill>
                          <a:effectLst/>
                          <a:latin typeface="+mn-lt"/>
                        </a:rPr>
                        <a:t>Skenaario 1</a:t>
                      </a:r>
                      <a:endParaRPr lang="fi-FI" sz="1200" b="1" i="0" u="none" strike="noStrike" dirty="0">
                        <a:solidFill>
                          <a:srgbClr val="000000"/>
                        </a:solidFill>
                        <a:effectLst/>
                        <a:latin typeface="+mn-lt"/>
                      </a:endParaRPr>
                    </a:p>
                  </a:txBody>
                  <a:tcPr marL="2965" marR="2965" marT="2965" marB="0" anchor="ctr">
                    <a:lnL>
                      <a:noFill/>
                    </a:lnL>
                    <a:lnR>
                      <a:noFill/>
                    </a:lnR>
                    <a:lnT>
                      <a:noFill/>
                    </a:lnT>
                    <a:lnB>
                      <a:noFill/>
                    </a:lnB>
                  </a:tcPr>
                </a:tc>
                <a:tc hMerge="1">
                  <a:txBody>
                    <a:bodyPr/>
                    <a:lstStyle/>
                    <a:p>
                      <a:endParaRPr lang="fi-FI"/>
                    </a:p>
                  </a:txBody>
                  <a:tcPr>
                    <a:lnL w="12700" cmpd="sng">
                      <a:noFill/>
                      <a:prstDash val="solid"/>
                    </a:lnL>
                  </a:tcPr>
                </a:tc>
                <a:tc>
                  <a:txBody>
                    <a:bodyPr/>
                    <a:lstStyle/>
                    <a:p>
                      <a:pPr algn="l" fontAlgn="b"/>
                      <a:endParaRPr lang="fi-FI" sz="1200" b="0" i="0" u="none" strike="noStrike" dirty="0">
                        <a:solidFill>
                          <a:srgbClr val="000000"/>
                        </a:solidFill>
                        <a:effectLst/>
                        <a:latin typeface="+mn-lt"/>
                      </a:endParaRPr>
                    </a:p>
                  </a:txBody>
                  <a:tcPr marL="2965" marR="2965" marT="2965" marB="0" anchor="b">
                    <a:lnL>
                      <a:noFill/>
                    </a:lnL>
                    <a:lnR>
                      <a:noFill/>
                    </a:lnR>
                    <a:lnT>
                      <a:noFill/>
                    </a:lnT>
                    <a:lnB>
                      <a:noFill/>
                    </a:lnB>
                  </a:tcPr>
                </a:tc>
                <a:tc>
                  <a:txBody>
                    <a:bodyPr/>
                    <a:lstStyle/>
                    <a:p>
                      <a:pPr algn="l" fontAlgn="b"/>
                      <a:endParaRPr lang="fi-FI" sz="1200" b="0" i="0" u="none" strike="noStrike" dirty="0">
                        <a:solidFill>
                          <a:srgbClr val="000000"/>
                        </a:solidFill>
                        <a:effectLst/>
                        <a:latin typeface="+mn-lt"/>
                      </a:endParaRPr>
                    </a:p>
                  </a:txBody>
                  <a:tcPr marL="2965" marR="2965" marT="2965" marB="0" anchor="b">
                    <a:lnL>
                      <a:noFill/>
                    </a:lnL>
                    <a:lnR>
                      <a:noFill/>
                    </a:lnR>
                    <a:lnT>
                      <a:noFill/>
                    </a:lnT>
                    <a:lnB>
                      <a:noFill/>
                    </a:lnB>
                  </a:tcPr>
                </a:tc>
                <a:tc>
                  <a:txBody>
                    <a:bodyPr/>
                    <a:lstStyle/>
                    <a:p>
                      <a:pPr algn="l" fontAlgn="b"/>
                      <a:endParaRPr lang="fi-FI" sz="1200" b="0" i="0" u="none" strike="noStrike">
                        <a:solidFill>
                          <a:srgbClr val="000000"/>
                        </a:solidFill>
                        <a:effectLst/>
                        <a:latin typeface="+mn-lt"/>
                      </a:endParaRPr>
                    </a:p>
                  </a:txBody>
                  <a:tcPr marL="2965" marR="2965" marT="2965" marB="0" anchor="b">
                    <a:lnL>
                      <a:noFill/>
                    </a:lnL>
                    <a:lnR>
                      <a:noFill/>
                    </a:lnR>
                    <a:lnT>
                      <a:noFill/>
                    </a:lnT>
                    <a:lnB>
                      <a:noFill/>
                    </a:lnB>
                  </a:tcPr>
                </a:tc>
                <a:extLst>
                  <a:ext uri="{0D108BD9-81ED-4DB2-BD59-A6C34878D82A}">
                    <a16:rowId xmlns:a16="http://schemas.microsoft.com/office/drawing/2014/main" val="3822692794"/>
                  </a:ext>
                </a:extLst>
              </a:tr>
              <a:tr h="256006">
                <a:tc gridSpan="2">
                  <a:txBody>
                    <a:bodyPr/>
                    <a:lstStyle/>
                    <a:p>
                      <a:pPr algn="l" fontAlgn="ctr"/>
                      <a:r>
                        <a:rPr lang="fi-FI" sz="1200" b="1" i="0" u="none" strike="noStrike">
                          <a:solidFill>
                            <a:srgbClr val="000000"/>
                          </a:solidFill>
                          <a:effectLst/>
                          <a:latin typeface="+mn-lt"/>
                        </a:rPr>
                        <a:t>Vaikutukset talouteen per vuosi (M€)</a:t>
                      </a:r>
                      <a:endParaRPr lang="fi-FI" sz="1200" b="1" i="0" u="none" strike="noStrike" dirty="0">
                        <a:solidFill>
                          <a:srgbClr val="000000"/>
                        </a:solidFill>
                        <a:effectLst/>
                        <a:latin typeface="+mn-lt"/>
                      </a:endParaRPr>
                    </a:p>
                  </a:txBody>
                  <a:tcPr marL="2965" marR="2965" marT="2965" marB="0" anchor="ctr">
                    <a:lnL>
                      <a:noFill/>
                    </a:lnL>
                    <a:lnR>
                      <a:noFill/>
                    </a:lnR>
                    <a:lnT>
                      <a:noFill/>
                    </a:lnT>
                    <a:lnB w="12700" cap="flat" cmpd="sng" algn="ctr">
                      <a:solidFill>
                        <a:schemeClr val="tx1"/>
                      </a:solidFill>
                      <a:prstDash val="solid"/>
                      <a:round/>
                      <a:headEnd type="none" w="med" len="med"/>
                      <a:tailEnd type="none" w="med" len="med"/>
                    </a:lnB>
                  </a:tcPr>
                </a:tc>
                <a:tc hMerge="1">
                  <a:txBody>
                    <a:bodyPr/>
                    <a:lstStyle/>
                    <a:p>
                      <a:endParaRPr lang="fi-FI"/>
                    </a:p>
                  </a:txBody>
                  <a:tcPr>
                    <a:lnL w="12700" cmpd="sng">
                      <a:noFill/>
                      <a:prstDash val="solid"/>
                    </a:lnL>
                  </a:tcPr>
                </a:tc>
                <a:tc>
                  <a:txBody>
                    <a:bodyPr/>
                    <a:lstStyle/>
                    <a:p>
                      <a:pPr algn="l" fontAlgn="b"/>
                      <a:endParaRPr lang="fi-FI" sz="1200" b="0" i="0" u="none" strike="noStrike" dirty="0">
                        <a:solidFill>
                          <a:srgbClr val="000000"/>
                        </a:solidFill>
                        <a:effectLst/>
                        <a:latin typeface="+mn-lt"/>
                      </a:endParaRPr>
                    </a:p>
                  </a:txBody>
                  <a:tcPr marL="2965" marR="2965" marT="296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endParaRPr lang="fi-FI" sz="1200" b="0" i="0" u="none" strike="noStrike" dirty="0">
                        <a:solidFill>
                          <a:srgbClr val="000000"/>
                        </a:solidFill>
                        <a:effectLst/>
                        <a:latin typeface="+mn-lt"/>
                      </a:endParaRPr>
                    </a:p>
                  </a:txBody>
                  <a:tcPr marL="2965" marR="2965" marT="296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endParaRPr lang="fi-FI" sz="1200" b="0" i="0" u="none" strike="noStrike" dirty="0">
                        <a:solidFill>
                          <a:srgbClr val="000000"/>
                        </a:solidFill>
                        <a:effectLst/>
                        <a:latin typeface="+mn-lt"/>
                      </a:endParaRPr>
                    </a:p>
                  </a:txBody>
                  <a:tcPr marL="2965" marR="2965" marT="2965" marB="0" anchor="b">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1790635"/>
                  </a:ext>
                </a:extLst>
              </a:tr>
              <a:tr h="256006">
                <a:tc>
                  <a:txBody>
                    <a:bodyPr/>
                    <a:lstStyle/>
                    <a:p>
                      <a:pPr algn="l" fontAlgn="ctr"/>
                      <a:r>
                        <a:rPr lang="fi-FI" sz="1200" b="1" i="0" u="none" strike="noStrike">
                          <a:solidFill>
                            <a:srgbClr val="000000"/>
                          </a:solidFill>
                          <a:effectLst/>
                          <a:latin typeface="+mn-lt"/>
                        </a:rPr>
                        <a:t>Kokonaistuotos</a:t>
                      </a:r>
                      <a:endParaRPr lang="fi-FI" sz="1200" b="1" i="0" u="none" strike="noStrike" dirty="0">
                        <a:solidFill>
                          <a:srgbClr val="000000"/>
                        </a:solidFill>
                        <a:effectLst/>
                        <a:latin typeface="+mn-lt"/>
                      </a:endParaRPr>
                    </a:p>
                  </a:txBody>
                  <a:tcPr marL="2965" marR="2965" marT="2965"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fi-FI" sz="1200" b="1" i="0" u="none" strike="noStrike" dirty="0">
                        <a:solidFill>
                          <a:srgbClr val="000000"/>
                        </a:solidFill>
                        <a:effectLst/>
                        <a:latin typeface="+mn-lt"/>
                      </a:endParaRPr>
                    </a:p>
                  </a:txBody>
                  <a:tcPr marL="2965" marR="2965" marT="2965"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fi-FI" sz="1200" b="1" i="0" u="none" strike="noStrike">
                          <a:solidFill>
                            <a:srgbClr val="000000"/>
                          </a:solidFill>
                          <a:effectLst/>
                          <a:latin typeface="+mn-lt"/>
                        </a:rPr>
                        <a:t>Vaasan seutu</a:t>
                      </a:r>
                      <a:endParaRPr lang="fi-FI" sz="1200" b="1" i="0" u="none" strike="noStrike" dirty="0">
                        <a:solidFill>
                          <a:srgbClr val="000000"/>
                        </a:solidFill>
                        <a:effectLst/>
                        <a:latin typeface="+mn-lt"/>
                      </a:endParaRPr>
                    </a:p>
                  </a:txBody>
                  <a:tcPr marL="2965" marR="2965" marT="2965"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fi-FI" sz="1100" b="1" i="0" u="none" strike="noStrike" dirty="0">
                        <a:solidFill>
                          <a:srgbClr val="000000"/>
                        </a:solidFill>
                        <a:effectLst/>
                        <a:latin typeface="+mn-lt"/>
                      </a:endParaRPr>
                    </a:p>
                  </a:txBody>
                  <a:tcPr marL="2965" marR="2965" marT="296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i-FI" sz="1200" b="1" i="0" u="none" strike="noStrike">
                          <a:solidFill>
                            <a:srgbClr val="000000"/>
                          </a:solidFill>
                          <a:effectLst/>
                          <a:latin typeface="+mn-lt"/>
                        </a:rPr>
                        <a:t>Muu Suomi</a:t>
                      </a:r>
                      <a:endParaRPr lang="fi-FI" sz="1200" b="1" i="0" u="none" strike="noStrike" dirty="0">
                        <a:solidFill>
                          <a:srgbClr val="000000"/>
                        </a:solidFill>
                        <a:effectLst/>
                        <a:latin typeface="+mn-lt"/>
                      </a:endParaRPr>
                    </a:p>
                  </a:txBody>
                  <a:tcPr marL="2965" marR="2965" marT="2965"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1327913"/>
                  </a:ext>
                </a:extLst>
              </a:tr>
              <a:tr h="256006">
                <a:tc>
                  <a:txBody>
                    <a:bodyPr/>
                    <a:lstStyle/>
                    <a:p>
                      <a:pPr algn="l" fontAlgn="ctr"/>
                      <a:r>
                        <a:rPr lang="fi-FI" sz="1200" b="0" i="0" u="none" strike="noStrike">
                          <a:solidFill>
                            <a:srgbClr val="000000"/>
                          </a:solidFill>
                          <a:effectLst/>
                          <a:latin typeface="+mn-lt"/>
                        </a:rPr>
                        <a:t>Kokonaisvaikutus</a:t>
                      </a:r>
                      <a:endParaRPr lang="fi-FI" sz="1200" b="0" i="0" u="none" strike="noStrike" dirty="0">
                        <a:solidFill>
                          <a:srgbClr val="000000"/>
                        </a:solidFill>
                        <a:effectLst/>
                        <a:latin typeface="+mn-lt"/>
                      </a:endParaRPr>
                    </a:p>
                  </a:txBody>
                  <a:tcPr marL="2965" marR="2965" marT="296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r" rtl="0" eaLnBrk="1" fontAlgn="ctr" hangingPunct="1">
                        <a:lnSpc>
                          <a:spcPct val="100000"/>
                        </a:lnSpc>
                        <a:spcBef>
                          <a:spcPts val="0"/>
                        </a:spcBef>
                        <a:spcAft>
                          <a:spcPts val="0"/>
                        </a:spcAft>
                        <a:buClr>
                          <a:srgbClr val="000000"/>
                        </a:buClr>
                        <a:buFont typeface="Arial"/>
                      </a:pPr>
                      <a:r>
                        <a:rPr lang="fi-FI" sz="1200" b="1" i="0" u="none" strike="noStrike" cap="none">
                          <a:solidFill>
                            <a:srgbClr val="000000"/>
                          </a:solidFill>
                          <a:effectLst/>
                          <a:latin typeface="+mn-lt"/>
                          <a:ea typeface="+mn-ea"/>
                          <a:cs typeface="+mn-cs"/>
                          <a:sym typeface="Arial"/>
                        </a:rPr>
                        <a:t>3 702,6</a:t>
                      </a:r>
                      <a:endParaRPr lang="fi-FI" sz="1200" b="1" i="0" u="none" strike="noStrike" cap="none" dirty="0">
                        <a:solidFill>
                          <a:srgbClr val="000000"/>
                        </a:solidFill>
                        <a:effectLst/>
                        <a:latin typeface="+mn-lt"/>
                        <a:ea typeface="+mn-ea"/>
                        <a:cs typeface="+mn-cs"/>
                        <a:sym typeface="Arial"/>
                      </a:endParaRPr>
                    </a:p>
                  </a:txBody>
                  <a:tcPr marL="4763" marR="4763" marT="476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r" rtl="0" eaLnBrk="1" fontAlgn="ctr" hangingPunct="1">
                        <a:lnSpc>
                          <a:spcPct val="100000"/>
                        </a:lnSpc>
                        <a:spcBef>
                          <a:spcPts val="0"/>
                        </a:spcBef>
                        <a:spcAft>
                          <a:spcPts val="0"/>
                        </a:spcAft>
                        <a:buClr>
                          <a:srgbClr val="000000"/>
                        </a:buClr>
                        <a:buFont typeface="Arial"/>
                      </a:pPr>
                      <a:r>
                        <a:rPr lang="fi-FI" sz="1200" b="1" i="0" u="none" strike="noStrike" cap="none">
                          <a:solidFill>
                            <a:srgbClr val="000000"/>
                          </a:solidFill>
                          <a:effectLst/>
                          <a:latin typeface="+mn-lt"/>
                          <a:ea typeface="+mn-ea"/>
                          <a:cs typeface="+mn-cs"/>
                          <a:sym typeface="Arial"/>
                        </a:rPr>
                        <a:t>2 557,8</a:t>
                      </a:r>
                      <a:endParaRPr lang="fi-FI" sz="1200" b="1" i="0" u="none" strike="noStrike" cap="none" dirty="0">
                        <a:solidFill>
                          <a:srgbClr val="000000"/>
                        </a:solidFill>
                        <a:effectLst/>
                        <a:latin typeface="+mn-lt"/>
                        <a:ea typeface="+mn-ea"/>
                        <a:cs typeface="+mn-cs"/>
                        <a:sym typeface="Arial"/>
                      </a:endParaRPr>
                    </a:p>
                  </a:txBody>
                  <a:tcPr marL="4763" marR="4763" marT="476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i-FI" sz="1200" b="1" i="0" u="none" strike="noStrike">
                          <a:solidFill>
                            <a:srgbClr val="EA564F"/>
                          </a:solidFill>
                          <a:effectLst/>
                          <a:latin typeface="+mn-lt"/>
                        </a:rPr>
                        <a:t>69 %</a:t>
                      </a:r>
                      <a:endParaRPr lang="fi-FI" sz="1200" b="1" i="0" u="none" strike="noStrike" dirty="0">
                        <a:solidFill>
                          <a:srgbClr val="EA564F"/>
                        </a:solidFill>
                        <a:effectLst/>
                        <a:latin typeface="+mn-lt"/>
                      </a:endParaRPr>
                    </a:p>
                  </a:txBody>
                  <a:tcPr marL="4763" marR="4763" marT="476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r" rtl="0" eaLnBrk="1" fontAlgn="ctr" hangingPunct="1">
                        <a:lnSpc>
                          <a:spcPct val="100000"/>
                        </a:lnSpc>
                        <a:spcBef>
                          <a:spcPts val="0"/>
                        </a:spcBef>
                        <a:spcAft>
                          <a:spcPts val="0"/>
                        </a:spcAft>
                        <a:buClr>
                          <a:srgbClr val="000000"/>
                        </a:buClr>
                        <a:buFont typeface="Arial"/>
                      </a:pPr>
                      <a:r>
                        <a:rPr lang="fi-FI" sz="1200" b="1" i="0" u="none" strike="noStrike" cap="none">
                          <a:solidFill>
                            <a:srgbClr val="000000"/>
                          </a:solidFill>
                          <a:effectLst/>
                          <a:latin typeface="+mn-lt"/>
                          <a:ea typeface="+mn-ea"/>
                          <a:cs typeface="+mn-cs"/>
                          <a:sym typeface="Arial"/>
                        </a:rPr>
                        <a:t>1 144,8</a:t>
                      </a:r>
                    </a:p>
                  </a:txBody>
                  <a:tcPr marL="4763" marR="4763" marT="476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3503908"/>
                  </a:ext>
                </a:extLst>
              </a:tr>
              <a:tr h="256006">
                <a:tc>
                  <a:txBody>
                    <a:bodyPr/>
                    <a:lstStyle/>
                    <a:p>
                      <a:pPr algn="l" fontAlgn="ctr"/>
                      <a:r>
                        <a:rPr lang="fi-FI" sz="1200" b="0" i="0" u="none" strike="noStrike" dirty="0">
                          <a:solidFill>
                            <a:srgbClr val="000000"/>
                          </a:solidFill>
                          <a:effectLst/>
                          <a:latin typeface="+mn-lt"/>
                        </a:rPr>
                        <a:t>Suorat vaikutukset</a:t>
                      </a:r>
                    </a:p>
                  </a:txBody>
                  <a:tcPr marL="2965" marR="2965" marT="296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r" rtl="0" eaLnBrk="1" fontAlgn="ctr" hangingPunct="1">
                        <a:lnSpc>
                          <a:spcPct val="100000"/>
                        </a:lnSpc>
                        <a:spcBef>
                          <a:spcPts val="0"/>
                        </a:spcBef>
                        <a:spcAft>
                          <a:spcPts val="0"/>
                        </a:spcAft>
                        <a:buClr>
                          <a:srgbClr val="000000"/>
                        </a:buClr>
                        <a:buFont typeface="Arial"/>
                      </a:pPr>
                      <a:r>
                        <a:rPr lang="fi-FI" sz="1200" b="1" i="0" u="none" strike="noStrike" cap="none">
                          <a:solidFill>
                            <a:srgbClr val="000000"/>
                          </a:solidFill>
                          <a:effectLst/>
                          <a:latin typeface="+mn-lt"/>
                          <a:ea typeface="+mn-ea"/>
                          <a:cs typeface="+mn-cs"/>
                          <a:sym typeface="Arial"/>
                        </a:rPr>
                        <a:t>2 184,0</a:t>
                      </a:r>
                      <a:endParaRPr lang="fi-FI" sz="1200" b="1" i="0" u="none" strike="noStrike" cap="none" dirty="0">
                        <a:solidFill>
                          <a:srgbClr val="000000"/>
                        </a:solidFill>
                        <a:effectLst/>
                        <a:latin typeface="+mn-lt"/>
                        <a:ea typeface="+mn-ea"/>
                        <a:cs typeface="+mn-cs"/>
                        <a:sym typeface="Arial"/>
                      </a:endParaRPr>
                    </a:p>
                  </a:txBody>
                  <a:tcPr marL="4763" marR="4763" marT="476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r" rtl="0" eaLnBrk="1" fontAlgn="ctr" hangingPunct="1">
                        <a:lnSpc>
                          <a:spcPct val="100000"/>
                        </a:lnSpc>
                        <a:spcBef>
                          <a:spcPts val="0"/>
                        </a:spcBef>
                        <a:spcAft>
                          <a:spcPts val="0"/>
                        </a:spcAft>
                        <a:buClr>
                          <a:srgbClr val="000000"/>
                        </a:buClr>
                        <a:buFont typeface="Arial"/>
                      </a:pPr>
                      <a:r>
                        <a:rPr lang="fi-FI" sz="1200" b="1" i="0" u="none" strike="noStrike" cap="none">
                          <a:solidFill>
                            <a:srgbClr val="000000"/>
                          </a:solidFill>
                          <a:effectLst/>
                          <a:latin typeface="+mn-lt"/>
                          <a:ea typeface="+mn-ea"/>
                          <a:cs typeface="+mn-cs"/>
                          <a:sym typeface="Arial"/>
                        </a:rPr>
                        <a:t>2 184,0</a:t>
                      </a:r>
                    </a:p>
                  </a:txBody>
                  <a:tcPr marL="4763" marR="4763" marT="476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i-FI" sz="1200" b="1" i="0" u="none" strike="noStrike" dirty="0">
                          <a:solidFill>
                            <a:srgbClr val="EA564F"/>
                          </a:solidFill>
                          <a:effectLst/>
                          <a:latin typeface="+mn-lt"/>
                        </a:rPr>
                        <a:t>100 %</a:t>
                      </a:r>
                    </a:p>
                  </a:txBody>
                  <a:tcPr marL="4763" marR="4763" marT="476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r" rtl="0" eaLnBrk="1" fontAlgn="ctr" hangingPunct="1">
                        <a:lnSpc>
                          <a:spcPct val="100000"/>
                        </a:lnSpc>
                        <a:spcBef>
                          <a:spcPts val="0"/>
                        </a:spcBef>
                        <a:spcAft>
                          <a:spcPts val="0"/>
                        </a:spcAft>
                        <a:buClr>
                          <a:srgbClr val="000000"/>
                        </a:buClr>
                        <a:buFont typeface="Arial"/>
                      </a:pPr>
                      <a:r>
                        <a:rPr lang="fi-FI" sz="1200" b="1" i="0" u="none" strike="noStrike" cap="none">
                          <a:solidFill>
                            <a:srgbClr val="000000"/>
                          </a:solidFill>
                          <a:effectLst/>
                          <a:latin typeface="+mn-lt"/>
                          <a:ea typeface="+mn-ea"/>
                          <a:cs typeface="+mn-cs"/>
                          <a:sym typeface="Arial"/>
                        </a:rPr>
                        <a:t> </a:t>
                      </a:r>
                    </a:p>
                  </a:txBody>
                  <a:tcPr marL="4763" marR="4763" marT="476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220298"/>
                  </a:ext>
                </a:extLst>
              </a:tr>
              <a:tr h="256006">
                <a:tc>
                  <a:txBody>
                    <a:bodyPr/>
                    <a:lstStyle/>
                    <a:p>
                      <a:pPr algn="l" fontAlgn="ctr"/>
                      <a:r>
                        <a:rPr lang="fi-FI" sz="1200" b="0" i="0" u="none" strike="noStrike">
                          <a:solidFill>
                            <a:srgbClr val="000000"/>
                          </a:solidFill>
                          <a:effectLst/>
                          <a:latin typeface="+mn-lt"/>
                        </a:rPr>
                        <a:t>Välilliset vaikutukset</a:t>
                      </a:r>
                    </a:p>
                  </a:txBody>
                  <a:tcPr marL="2965" marR="2965" marT="296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r" rtl="0" eaLnBrk="1" fontAlgn="ctr" hangingPunct="1">
                        <a:lnSpc>
                          <a:spcPct val="100000"/>
                        </a:lnSpc>
                        <a:spcBef>
                          <a:spcPts val="0"/>
                        </a:spcBef>
                        <a:spcAft>
                          <a:spcPts val="0"/>
                        </a:spcAft>
                        <a:buClr>
                          <a:srgbClr val="000000"/>
                        </a:buClr>
                        <a:buFont typeface="Arial"/>
                      </a:pPr>
                      <a:r>
                        <a:rPr lang="fi-FI" sz="1200" b="1" i="0" u="none" strike="noStrike" cap="none">
                          <a:solidFill>
                            <a:srgbClr val="000000"/>
                          </a:solidFill>
                          <a:effectLst/>
                          <a:latin typeface="+mn-lt"/>
                          <a:ea typeface="+mn-ea"/>
                          <a:cs typeface="+mn-cs"/>
                          <a:sym typeface="Arial"/>
                        </a:rPr>
                        <a:t>1 406,5</a:t>
                      </a:r>
                      <a:endParaRPr lang="fi-FI" sz="1200" b="1" i="0" u="none" strike="noStrike" cap="none" dirty="0">
                        <a:solidFill>
                          <a:srgbClr val="000000"/>
                        </a:solidFill>
                        <a:effectLst/>
                        <a:latin typeface="+mn-lt"/>
                        <a:ea typeface="+mn-ea"/>
                        <a:cs typeface="+mn-cs"/>
                        <a:sym typeface="Arial"/>
                      </a:endParaRPr>
                    </a:p>
                  </a:txBody>
                  <a:tcPr marL="4763" marR="4763" marT="476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r" rtl="0" eaLnBrk="1" fontAlgn="ctr" hangingPunct="1">
                        <a:lnSpc>
                          <a:spcPct val="100000"/>
                        </a:lnSpc>
                        <a:spcBef>
                          <a:spcPts val="0"/>
                        </a:spcBef>
                        <a:spcAft>
                          <a:spcPts val="0"/>
                        </a:spcAft>
                        <a:buClr>
                          <a:srgbClr val="000000"/>
                        </a:buClr>
                        <a:buFont typeface="Arial"/>
                      </a:pPr>
                      <a:r>
                        <a:rPr lang="fi-FI" sz="1200" b="1" i="0" u="none" strike="noStrike" cap="none">
                          <a:solidFill>
                            <a:srgbClr val="000000"/>
                          </a:solidFill>
                          <a:effectLst/>
                          <a:latin typeface="+mn-lt"/>
                          <a:ea typeface="+mn-ea"/>
                          <a:cs typeface="+mn-cs"/>
                          <a:sym typeface="Arial"/>
                        </a:rPr>
                        <a:t>341,1</a:t>
                      </a:r>
                      <a:endParaRPr lang="fi-FI" sz="1200" b="1" i="0" u="none" strike="noStrike" cap="none" dirty="0">
                        <a:solidFill>
                          <a:srgbClr val="000000"/>
                        </a:solidFill>
                        <a:effectLst/>
                        <a:latin typeface="+mn-lt"/>
                        <a:ea typeface="+mn-ea"/>
                        <a:cs typeface="+mn-cs"/>
                        <a:sym typeface="Arial"/>
                      </a:endParaRPr>
                    </a:p>
                  </a:txBody>
                  <a:tcPr marL="4763" marR="4763" marT="476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i-FI" sz="1200" b="1" i="0" u="none" strike="noStrike">
                          <a:solidFill>
                            <a:srgbClr val="EA564F"/>
                          </a:solidFill>
                          <a:effectLst/>
                          <a:latin typeface="+mn-lt"/>
                        </a:rPr>
                        <a:t>24 %</a:t>
                      </a:r>
                    </a:p>
                  </a:txBody>
                  <a:tcPr marL="4763" marR="4763" marT="476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r" rtl="0" eaLnBrk="1" fontAlgn="ctr" hangingPunct="1">
                        <a:lnSpc>
                          <a:spcPct val="100000"/>
                        </a:lnSpc>
                        <a:spcBef>
                          <a:spcPts val="0"/>
                        </a:spcBef>
                        <a:spcAft>
                          <a:spcPts val="0"/>
                        </a:spcAft>
                        <a:buClr>
                          <a:srgbClr val="000000"/>
                        </a:buClr>
                        <a:buFont typeface="Arial"/>
                      </a:pPr>
                      <a:r>
                        <a:rPr lang="fi-FI" sz="1200" b="1" i="0" u="none" strike="noStrike" cap="none">
                          <a:solidFill>
                            <a:srgbClr val="000000"/>
                          </a:solidFill>
                          <a:effectLst/>
                          <a:latin typeface="+mn-lt"/>
                          <a:ea typeface="+mn-ea"/>
                          <a:cs typeface="+mn-cs"/>
                          <a:sym typeface="Arial"/>
                        </a:rPr>
                        <a:t>1 065,3</a:t>
                      </a:r>
                    </a:p>
                  </a:txBody>
                  <a:tcPr marL="4763" marR="4763" marT="476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2701623"/>
                  </a:ext>
                </a:extLst>
              </a:tr>
              <a:tr h="277651">
                <a:tc>
                  <a:txBody>
                    <a:bodyPr/>
                    <a:lstStyle/>
                    <a:p>
                      <a:pPr algn="l" fontAlgn="ctr"/>
                      <a:r>
                        <a:rPr lang="fi-FI" sz="1200" b="0" i="0" u="none" strike="noStrike">
                          <a:solidFill>
                            <a:srgbClr val="000000"/>
                          </a:solidFill>
                          <a:effectLst/>
                          <a:latin typeface="+mn-lt"/>
                        </a:rPr>
                        <a:t>Kulutuksen </a:t>
                      </a:r>
                      <a:br>
                        <a:rPr lang="fi-FI" sz="1200" b="0" i="0" u="none" strike="noStrike">
                          <a:solidFill>
                            <a:srgbClr val="000000"/>
                          </a:solidFill>
                          <a:effectLst/>
                          <a:latin typeface="+mn-lt"/>
                        </a:rPr>
                      </a:br>
                      <a:r>
                        <a:rPr lang="fi-FI" sz="1200" b="0" i="0" u="none" strike="noStrike">
                          <a:solidFill>
                            <a:srgbClr val="000000"/>
                          </a:solidFill>
                          <a:effectLst/>
                          <a:latin typeface="+mn-lt"/>
                        </a:rPr>
                        <a:t>kerrannaisvaikutukset</a:t>
                      </a:r>
                      <a:endParaRPr lang="fi-FI" sz="1200" b="0" i="0" u="none" strike="noStrike" dirty="0">
                        <a:solidFill>
                          <a:srgbClr val="000000"/>
                        </a:solidFill>
                        <a:effectLst/>
                        <a:latin typeface="+mn-lt"/>
                      </a:endParaRPr>
                    </a:p>
                  </a:txBody>
                  <a:tcPr marL="2965" marR="2965" marT="296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r" rtl="0" eaLnBrk="1" fontAlgn="ctr" hangingPunct="1">
                        <a:lnSpc>
                          <a:spcPct val="100000"/>
                        </a:lnSpc>
                        <a:spcBef>
                          <a:spcPts val="0"/>
                        </a:spcBef>
                        <a:spcAft>
                          <a:spcPts val="0"/>
                        </a:spcAft>
                        <a:buClr>
                          <a:srgbClr val="000000"/>
                        </a:buClr>
                        <a:buFont typeface="Arial"/>
                      </a:pPr>
                      <a:r>
                        <a:rPr lang="fi-FI" sz="1200" b="1" i="0" u="none" strike="noStrike" cap="none">
                          <a:solidFill>
                            <a:srgbClr val="000000"/>
                          </a:solidFill>
                          <a:effectLst/>
                          <a:latin typeface="+mn-lt"/>
                          <a:ea typeface="+mn-ea"/>
                          <a:cs typeface="+mn-cs"/>
                          <a:sym typeface="Arial"/>
                        </a:rPr>
                        <a:t>112,1</a:t>
                      </a:r>
                      <a:endParaRPr lang="fi-FI" sz="1200" b="1" i="0" u="none" strike="noStrike" cap="none" dirty="0">
                        <a:solidFill>
                          <a:srgbClr val="000000"/>
                        </a:solidFill>
                        <a:effectLst/>
                        <a:latin typeface="+mn-lt"/>
                        <a:ea typeface="+mn-ea"/>
                        <a:cs typeface="+mn-cs"/>
                        <a:sym typeface="Arial"/>
                      </a:endParaRPr>
                    </a:p>
                  </a:txBody>
                  <a:tcPr marL="4763" marR="4763" marT="476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r" rtl="0" eaLnBrk="1" fontAlgn="ctr" hangingPunct="1">
                        <a:lnSpc>
                          <a:spcPct val="100000"/>
                        </a:lnSpc>
                        <a:spcBef>
                          <a:spcPts val="0"/>
                        </a:spcBef>
                        <a:spcAft>
                          <a:spcPts val="0"/>
                        </a:spcAft>
                        <a:buClr>
                          <a:srgbClr val="000000"/>
                        </a:buClr>
                        <a:buFont typeface="Arial"/>
                      </a:pPr>
                      <a:r>
                        <a:rPr lang="fi-FI" sz="1200" b="1" i="0" u="none" strike="noStrike" cap="none">
                          <a:solidFill>
                            <a:srgbClr val="000000"/>
                          </a:solidFill>
                          <a:effectLst/>
                          <a:latin typeface="+mn-lt"/>
                          <a:ea typeface="+mn-ea"/>
                          <a:cs typeface="+mn-cs"/>
                          <a:sym typeface="Arial"/>
                        </a:rPr>
                        <a:t>32,7</a:t>
                      </a:r>
                      <a:endParaRPr lang="fi-FI" sz="1200" b="1" i="0" u="none" strike="noStrike" cap="none" dirty="0">
                        <a:solidFill>
                          <a:srgbClr val="000000"/>
                        </a:solidFill>
                        <a:effectLst/>
                        <a:latin typeface="+mn-lt"/>
                        <a:ea typeface="+mn-ea"/>
                        <a:cs typeface="+mn-cs"/>
                        <a:sym typeface="Arial"/>
                      </a:endParaRPr>
                    </a:p>
                  </a:txBody>
                  <a:tcPr marL="4763" marR="4763" marT="476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i-FI" sz="1200" b="1" i="0" u="none" strike="noStrike">
                          <a:solidFill>
                            <a:srgbClr val="EA564F"/>
                          </a:solidFill>
                          <a:effectLst/>
                          <a:latin typeface="+mn-lt"/>
                        </a:rPr>
                        <a:t>30 %</a:t>
                      </a:r>
                      <a:endParaRPr lang="fi-FI" sz="1200" b="1" i="0" u="none" strike="noStrike" dirty="0">
                        <a:solidFill>
                          <a:srgbClr val="EA564F"/>
                        </a:solidFill>
                        <a:effectLst/>
                        <a:latin typeface="+mn-lt"/>
                      </a:endParaRPr>
                    </a:p>
                  </a:txBody>
                  <a:tcPr marL="4763" marR="4763" marT="476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r" rtl="0" eaLnBrk="1" fontAlgn="ctr" hangingPunct="1">
                        <a:lnSpc>
                          <a:spcPct val="100000"/>
                        </a:lnSpc>
                        <a:spcBef>
                          <a:spcPts val="0"/>
                        </a:spcBef>
                        <a:spcAft>
                          <a:spcPts val="0"/>
                        </a:spcAft>
                        <a:buClr>
                          <a:srgbClr val="000000"/>
                        </a:buClr>
                        <a:buFont typeface="Arial"/>
                      </a:pPr>
                      <a:r>
                        <a:rPr lang="fi-FI" sz="1200" b="1" i="0" u="none" strike="noStrike" cap="none">
                          <a:solidFill>
                            <a:srgbClr val="000000"/>
                          </a:solidFill>
                          <a:effectLst/>
                          <a:latin typeface="+mn-lt"/>
                          <a:ea typeface="+mn-ea"/>
                          <a:cs typeface="+mn-cs"/>
                          <a:sym typeface="Arial"/>
                        </a:rPr>
                        <a:t>79,4</a:t>
                      </a:r>
                      <a:endParaRPr lang="fi-FI" sz="1200" b="1" i="0" u="none" strike="noStrike" cap="none" dirty="0">
                        <a:solidFill>
                          <a:srgbClr val="000000"/>
                        </a:solidFill>
                        <a:effectLst/>
                        <a:latin typeface="+mn-lt"/>
                        <a:ea typeface="+mn-ea"/>
                        <a:cs typeface="+mn-cs"/>
                        <a:sym typeface="Arial"/>
                      </a:endParaRPr>
                    </a:p>
                  </a:txBody>
                  <a:tcPr marL="4763" marR="4763" marT="476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4738389"/>
                  </a:ext>
                </a:extLst>
              </a:tr>
              <a:tr h="256006">
                <a:tc>
                  <a:txBody>
                    <a:bodyPr/>
                    <a:lstStyle/>
                    <a:p>
                      <a:pPr algn="l" fontAlgn="ctr"/>
                      <a:endParaRPr lang="fi-FI" sz="1200" b="0" i="0" u="none" strike="noStrike">
                        <a:solidFill>
                          <a:srgbClr val="000000"/>
                        </a:solidFill>
                        <a:effectLst/>
                        <a:latin typeface="+mn-lt"/>
                      </a:endParaRPr>
                    </a:p>
                  </a:txBody>
                  <a:tcPr marL="2965" marR="2965" marT="296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endParaRPr lang="fi-FI" sz="1200" b="0" i="0" u="none" strike="noStrike" dirty="0">
                        <a:solidFill>
                          <a:srgbClr val="000000"/>
                        </a:solidFill>
                        <a:effectLst/>
                        <a:latin typeface="+mn-lt"/>
                      </a:endParaRPr>
                    </a:p>
                  </a:txBody>
                  <a:tcPr marL="2965" marR="2965" marT="296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fi-FI" sz="1200" b="1" i="0" u="none" strike="noStrike">
                          <a:solidFill>
                            <a:srgbClr val="000000"/>
                          </a:solidFill>
                          <a:effectLst/>
                          <a:latin typeface="+mn-lt"/>
                        </a:rPr>
                        <a:t> </a:t>
                      </a:r>
                      <a:endParaRPr lang="fi-FI" sz="1200" b="1" i="0" u="none" strike="noStrike" dirty="0">
                        <a:solidFill>
                          <a:srgbClr val="000000"/>
                        </a:solidFill>
                        <a:effectLst/>
                        <a:latin typeface="+mn-lt"/>
                      </a:endParaRPr>
                    </a:p>
                  </a:txBody>
                  <a:tcPr marL="2965" marR="2965" marT="296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fi-FI" sz="1200" b="1" i="0" u="none" strike="noStrike" dirty="0">
                        <a:solidFill>
                          <a:srgbClr val="000000"/>
                        </a:solidFill>
                        <a:effectLst/>
                        <a:latin typeface="+mn-lt"/>
                      </a:endParaRPr>
                    </a:p>
                  </a:txBody>
                  <a:tcPr marL="2965" marR="2965" marT="296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fi-FI" sz="1200" b="1" i="0" u="none" strike="noStrike">
                          <a:solidFill>
                            <a:srgbClr val="000000"/>
                          </a:solidFill>
                          <a:effectLst/>
                          <a:latin typeface="+mn-lt"/>
                        </a:rPr>
                        <a:t> </a:t>
                      </a:r>
                    </a:p>
                  </a:txBody>
                  <a:tcPr marL="2965" marR="2965" marT="296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648278432"/>
                  </a:ext>
                </a:extLst>
              </a:tr>
              <a:tr h="256006">
                <a:tc>
                  <a:txBody>
                    <a:bodyPr/>
                    <a:lstStyle/>
                    <a:p>
                      <a:pPr marL="0" marR="0" lvl="0" indent="0" algn="l" defTabSz="914400" rtl="0" eaLnBrk="1" fontAlgn="ctr" latinLnBrk="0" hangingPunct="1">
                        <a:lnSpc>
                          <a:spcPct val="100000"/>
                        </a:lnSpc>
                        <a:spcBef>
                          <a:spcPts val="0"/>
                        </a:spcBef>
                        <a:spcAft>
                          <a:spcPts val="0"/>
                        </a:spcAft>
                        <a:buClr>
                          <a:srgbClr val="000000"/>
                        </a:buClr>
                        <a:buSzTx/>
                        <a:buFont typeface="Arial"/>
                        <a:buNone/>
                        <a:tabLst/>
                        <a:defRPr/>
                      </a:pPr>
                      <a:r>
                        <a:rPr lang="fi-FI" sz="1200" b="1" i="0" u="none" strike="noStrike">
                          <a:solidFill>
                            <a:srgbClr val="000000"/>
                          </a:solidFill>
                          <a:effectLst/>
                          <a:latin typeface="+mn-lt"/>
                        </a:rPr>
                        <a:t>Arvonlisäys</a:t>
                      </a:r>
                      <a:endParaRPr lang="fi-FI" sz="1200" b="1" i="0" u="none" strike="noStrike" dirty="0">
                        <a:solidFill>
                          <a:srgbClr val="000000"/>
                        </a:solidFill>
                        <a:effectLst/>
                        <a:latin typeface="+mn-lt"/>
                      </a:endParaRPr>
                    </a:p>
                  </a:txBody>
                  <a:tcPr marL="2965" marR="2965" marT="296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a:endParaRPr lang="fi-FI" sz="1600" dirty="0">
                        <a:latin typeface="+mn-lt"/>
                      </a:endParaRPr>
                    </a:p>
                  </a:txBody>
                  <a:tcPr marL="2965" marR="2965" marT="2965" marB="0" anchor="ctr">
                    <a:lnL>
                      <a:noFill/>
                    </a:lnL>
                    <a:lnR>
                      <a:noFill/>
                    </a:lnR>
                    <a:lnT>
                      <a:noFill/>
                    </a:lnT>
                    <a:lnB w="12700" cap="flat" cmpd="sng" algn="ctr">
                      <a:solidFill>
                        <a:schemeClr val="tx1"/>
                      </a:solidFill>
                      <a:prstDash val="solid"/>
                      <a:round/>
                      <a:headEnd type="none" w="med" len="med"/>
                      <a:tailEnd type="none" w="med" len="med"/>
                    </a:lnB>
                  </a:tcPr>
                </a:tc>
                <a:tc gridSpan="2">
                  <a:txBody>
                    <a:bodyPr/>
                    <a:lstStyle/>
                    <a:p>
                      <a:pPr algn="ctr" fontAlgn="ctr"/>
                      <a:r>
                        <a:rPr lang="fi-FI" sz="1200" b="1" i="0" u="none" strike="noStrike">
                          <a:solidFill>
                            <a:srgbClr val="000000"/>
                          </a:solidFill>
                          <a:effectLst/>
                          <a:latin typeface="+mn-lt"/>
                        </a:rPr>
                        <a:t>Vaasan seutu</a:t>
                      </a:r>
                      <a:endParaRPr lang="fi-FI" sz="1200" b="1" i="0" u="none" strike="noStrike" dirty="0">
                        <a:solidFill>
                          <a:srgbClr val="000000"/>
                        </a:solidFill>
                        <a:effectLst/>
                        <a:latin typeface="+mn-lt"/>
                      </a:endParaRPr>
                    </a:p>
                  </a:txBody>
                  <a:tcPr marL="2965" marR="2965" marT="2965" marB="0" anchor="ctr">
                    <a:lnL>
                      <a:noFill/>
                    </a:lnL>
                    <a:lnR>
                      <a:noFill/>
                    </a:lnR>
                    <a:lnT>
                      <a:noFill/>
                    </a:lnT>
                    <a:lnB w="12700" cap="flat" cmpd="sng" algn="ctr">
                      <a:solidFill>
                        <a:schemeClr val="tx1"/>
                      </a:solidFill>
                      <a:prstDash val="solid"/>
                      <a:round/>
                      <a:headEnd type="none" w="med" len="med"/>
                      <a:tailEnd type="none" w="med" len="med"/>
                    </a:lnB>
                  </a:tcPr>
                </a:tc>
                <a:tc hMerge="1">
                  <a:txBody>
                    <a:bodyPr/>
                    <a:lstStyle/>
                    <a:p>
                      <a:pPr algn="ctr" fontAlgn="ctr"/>
                      <a:endParaRPr lang="fi-FI" sz="1100" b="1" i="0" u="none" strike="noStrike" dirty="0">
                        <a:solidFill>
                          <a:srgbClr val="000000"/>
                        </a:solidFill>
                        <a:effectLst/>
                        <a:latin typeface="+mn-lt"/>
                      </a:endParaRPr>
                    </a:p>
                  </a:txBody>
                  <a:tcPr marL="2965" marR="2965" marT="296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fi-FI" sz="1200" b="1" i="0" u="none" strike="noStrike">
                          <a:solidFill>
                            <a:srgbClr val="000000"/>
                          </a:solidFill>
                          <a:effectLst/>
                          <a:latin typeface="+mn-lt"/>
                        </a:rPr>
                        <a:t>Muu Suomi</a:t>
                      </a:r>
                      <a:endParaRPr lang="fi-FI" sz="1200" b="1" i="0" u="none" strike="noStrike" dirty="0">
                        <a:solidFill>
                          <a:srgbClr val="000000"/>
                        </a:solidFill>
                        <a:effectLst/>
                        <a:latin typeface="+mn-lt"/>
                      </a:endParaRPr>
                    </a:p>
                  </a:txBody>
                  <a:tcPr marL="2965" marR="2965" marT="2965" marB="0" anchor="ctr">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9002782"/>
                  </a:ext>
                </a:extLst>
              </a:tr>
              <a:tr h="256006">
                <a:tc>
                  <a:txBody>
                    <a:bodyPr/>
                    <a:lstStyle/>
                    <a:p>
                      <a:pPr algn="l" fontAlgn="ctr"/>
                      <a:r>
                        <a:rPr lang="fi-FI" sz="1200" b="0" i="0" u="none" strike="noStrike">
                          <a:solidFill>
                            <a:srgbClr val="000000"/>
                          </a:solidFill>
                          <a:effectLst/>
                          <a:latin typeface="+mn-lt"/>
                        </a:rPr>
                        <a:t>Kokonaisvaikutus</a:t>
                      </a:r>
                    </a:p>
                  </a:txBody>
                  <a:tcPr marL="2965" marR="2965" marT="2965"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r" rtl="0" eaLnBrk="1" fontAlgn="ctr" hangingPunct="1">
                        <a:lnSpc>
                          <a:spcPct val="100000"/>
                        </a:lnSpc>
                        <a:spcBef>
                          <a:spcPts val="0"/>
                        </a:spcBef>
                        <a:spcAft>
                          <a:spcPts val="0"/>
                        </a:spcAft>
                        <a:buClr>
                          <a:srgbClr val="000000"/>
                        </a:buClr>
                        <a:buFont typeface="Arial"/>
                      </a:pPr>
                      <a:r>
                        <a:rPr lang="fi-FI" sz="1200" b="1" i="0" u="none" strike="noStrike" cap="none">
                          <a:solidFill>
                            <a:srgbClr val="000000"/>
                          </a:solidFill>
                          <a:effectLst/>
                          <a:latin typeface="+mn-lt"/>
                          <a:ea typeface="+mn-ea"/>
                          <a:cs typeface="+mn-cs"/>
                          <a:sym typeface="Arial"/>
                        </a:rPr>
                        <a:t>1 262,0</a:t>
                      </a:r>
                    </a:p>
                  </a:txBody>
                  <a:tcPr marL="4763" marR="4763" marT="4763"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r" rtl="0" eaLnBrk="1" fontAlgn="ctr" hangingPunct="1">
                        <a:lnSpc>
                          <a:spcPct val="100000"/>
                        </a:lnSpc>
                        <a:spcBef>
                          <a:spcPts val="0"/>
                        </a:spcBef>
                        <a:spcAft>
                          <a:spcPts val="0"/>
                        </a:spcAft>
                        <a:buClr>
                          <a:srgbClr val="000000"/>
                        </a:buClr>
                        <a:buFont typeface="Arial"/>
                      </a:pPr>
                      <a:r>
                        <a:rPr lang="fi-FI" sz="1200" b="1" i="0" u="none" strike="noStrike" cap="none">
                          <a:solidFill>
                            <a:srgbClr val="000000"/>
                          </a:solidFill>
                          <a:effectLst/>
                          <a:latin typeface="+mn-lt"/>
                          <a:ea typeface="+mn-ea"/>
                          <a:cs typeface="+mn-cs"/>
                          <a:sym typeface="Arial"/>
                        </a:rPr>
                        <a:t>805,0</a:t>
                      </a:r>
                    </a:p>
                  </a:txBody>
                  <a:tcPr marL="4763" marR="4763" marT="4763"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i-FI" sz="1200" b="1" i="0" u="none" strike="noStrike">
                          <a:solidFill>
                            <a:srgbClr val="EA564F"/>
                          </a:solidFill>
                          <a:effectLst/>
                          <a:latin typeface="+mn-lt"/>
                        </a:rPr>
                        <a:t>64 %</a:t>
                      </a:r>
                      <a:endParaRPr lang="fi-FI" sz="1200" b="1" i="0" u="none" strike="noStrike" dirty="0">
                        <a:solidFill>
                          <a:srgbClr val="EA564F"/>
                        </a:solidFill>
                        <a:effectLst/>
                        <a:latin typeface="+mn-lt"/>
                      </a:endParaRPr>
                    </a:p>
                  </a:txBody>
                  <a:tcPr marL="4763" marR="4763" marT="4763"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r" rtl="0" eaLnBrk="1" fontAlgn="ctr" hangingPunct="1">
                        <a:lnSpc>
                          <a:spcPct val="100000"/>
                        </a:lnSpc>
                        <a:spcBef>
                          <a:spcPts val="0"/>
                        </a:spcBef>
                        <a:spcAft>
                          <a:spcPts val="0"/>
                        </a:spcAft>
                        <a:buClr>
                          <a:srgbClr val="000000"/>
                        </a:buClr>
                        <a:buFont typeface="Arial"/>
                      </a:pPr>
                      <a:r>
                        <a:rPr lang="fi-FI" sz="1200" b="1" i="0" u="none" strike="noStrike" cap="none">
                          <a:solidFill>
                            <a:srgbClr val="000000"/>
                          </a:solidFill>
                          <a:effectLst/>
                          <a:latin typeface="+mn-lt"/>
                          <a:ea typeface="+mn-ea"/>
                          <a:cs typeface="+mn-cs"/>
                          <a:sym typeface="Arial"/>
                        </a:rPr>
                        <a:t>457,0</a:t>
                      </a:r>
                    </a:p>
                  </a:txBody>
                  <a:tcPr marL="4763" marR="4763" marT="4763"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3236343"/>
                  </a:ext>
                </a:extLst>
              </a:tr>
              <a:tr h="256006">
                <a:tc>
                  <a:txBody>
                    <a:bodyPr/>
                    <a:lstStyle/>
                    <a:p>
                      <a:pPr algn="l" fontAlgn="ctr"/>
                      <a:r>
                        <a:rPr lang="fi-FI" sz="1200" b="0" i="0" u="none" strike="noStrike">
                          <a:solidFill>
                            <a:srgbClr val="000000"/>
                          </a:solidFill>
                          <a:effectLst/>
                          <a:latin typeface="+mn-lt"/>
                        </a:rPr>
                        <a:t>Suorat vaikutukset</a:t>
                      </a:r>
                    </a:p>
                  </a:txBody>
                  <a:tcPr marL="2965" marR="2965" marT="296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r" rtl="0" eaLnBrk="1" fontAlgn="ctr" hangingPunct="1">
                        <a:lnSpc>
                          <a:spcPct val="100000"/>
                        </a:lnSpc>
                        <a:spcBef>
                          <a:spcPts val="0"/>
                        </a:spcBef>
                        <a:spcAft>
                          <a:spcPts val="0"/>
                        </a:spcAft>
                        <a:buClr>
                          <a:srgbClr val="000000"/>
                        </a:buClr>
                        <a:buFont typeface="Arial"/>
                      </a:pPr>
                      <a:r>
                        <a:rPr lang="fi-FI" sz="1200" b="1" i="0" u="none" strike="noStrike" cap="none">
                          <a:solidFill>
                            <a:srgbClr val="000000"/>
                          </a:solidFill>
                          <a:effectLst/>
                          <a:latin typeface="+mn-lt"/>
                          <a:ea typeface="+mn-ea"/>
                          <a:cs typeface="+mn-cs"/>
                          <a:sym typeface="Arial"/>
                        </a:rPr>
                        <a:t>646,8</a:t>
                      </a:r>
                    </a:p>
                  </a:txBody>
                  <a:tcPr marL="4763" marR="4763" marT="476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r" rtl="0" eaLnBrk="1" fontAlgn="ctr" hangingPunct="1">
                        <a:lnSpc>
                          <a:spcPct val="100000"/>
                        </a:lnSpc>
                        <a:spcBef>
                          <a:spcPts val="0"/>
                        </a:spcBef>
                        <a:spcAft>
                          <a:spcPts val="0"/>
                        </a:spcAft>
                        <a:buClr>
                          <a:srgbClr val="000000"/>
                        </a:buClr>
                        <a:buFont typeface="Arial"/>
                      </a:pPr>
                      <a:r>
                        <a:rPr lang="fi-FI" sz="1200" b="1" i="0" u="none" strike="noStrike" cap="none">
                          <a:solidFill>
                            <a:srgbClr val="000000"/>
                          </a:solidFill>
                          <a:effectLst/>
                          <a:latin typeface="+mn-lt"/>
                          <a:ea typeface="+mn-ea"/>
                          <a:cs typeface="+mn-cs"/>
                          <a:sym typeface="Arial"/>
                        </a:rPr>
                        <a:t>646,8</a:t>
                      </a:r>
                    </a:p>
                  </a:txBody>
                  <a:tcPr marL="4763" marR="4763" marT="476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i-FI" sz="1200" b="1" i="0" u="none" strike="noStrike">
                          <a:solidFill>
                            <a:srgbClr val="EA564F"/>
                          </a:solidFill>
                          <a:effectLst/>
                          <a:latin typeface="+mn-lt"/>
                        </a:rPr>
                        <a:t>100 %</a:t>
                      </a:r>
                    </a:p>
                  </a:txBody>
                  <a:tcPr marL="4763" marR="4763" marT="476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r" rtl="0" eaLnBrk="1" fontAlgn="ctr" hangingPunct="1">
                        <a:lnSpc>
                          <a:spcPct val="100000"/>
                        </a:lnSpc>
                        <a:spcBef>
                          <a:spcPts val="0"/>
                        </a:spcBef>
                        <a:spcAft>
                          <a:spcPts val="0"/>
                        </a:spcAft>
                        <a:buClr>
                          <a:srgbClr val="000000"/>
                        </a:buClr>
                        <a:buFont typeface="Arial"/>
                      </a:pPr>
                      <a:r>
                        <a:rPr lang="fi-FI" sz="1200" b="1" i="0" u="none" strike="noStrike" cap="none">
                          <a:solidFill>
                            <a:srgbClr val="000000"/>
                          </a:solidFill>
                          <a:effectLst/>
                          <a:latin typeface="+mn-lt"/>
                          <a:ea typeface="+mn-ea"/>
                          <a:cs typeface="+mn-cs"/>
                          <a:sym typeface="Arial"/>
                        </a:rPr>
                        <a:t> </a:t>
                      </a:r>
                    </a:p>
                  </a:txBody>
                  <a:tcPr marL="4763" marR="4763" marT="476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9522328"/>
                  </a:ext>
                </a:extLst>
              </a:tr>
              <a:tr h="256006">
                <a:tc>
                  <a:txBody>
                    <a:bodyPr/>
                    <a:lstStyle/>
                    <a:p>
                      <a:pPr algn="l" fontAlgn="ctr"/>
                      <a:r>
                        <a:rPr lang="fi-FI" sz="1200" b="0" i="0" u="none" strike="noStrike">
                          <a:solidFill>
                            <a:srgbClr val="000000"/>
                          </a:solidFill>
                          <a:effectLst/>
                          <a:latin typeface="+mn-lt"/>
                        </a:rPr>
                        <a:t>Välilliset vaikutukset</a:t>
                      </a:r>
                    </a:p>
                  </a:txBody>
                  <a:tcPr marL="2965" marR="2965" marT="296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r" rtl="0" eaLnBrk="1" fontAlgn="ctr" hangingPunct="1">
                        <a:lnSpc>
                          <a:spcPct val="100000"/>
                        </a:lnSpc>
                        <a:spcBef>
                          <a:spcPts val="0"/>
                        </a:spcBef>
                        <a:spcAft>
                          <a:spcPts val="0"/>
                        </a:spcAft>
                        <a:buClr>
                          <a:srgbClr val="000000"/>
                        </a:buClr>
                        <a:buFont typeface="Arial"/>
                      </a:pPr>
                      <a:r>
                        <a:rPr lang="fi-FI" sz="1200" b="1" i="0" u="none" strike="noStrike" cap="none">
                          <a:solidFill>
                            <a:srgbClr val="000000"/>
                          </a:solidFill>
                          <a:effectLst/>
                          <a:latin typeface="+mn-lt"/>
                          <a:ea typeface="+mn-ea"/>
                          <a:cs typeface="+mn-cs"/>
                          <a:sym typeface="Arial"/>
                        </a:rPr>
                        <a:t>556,7</a:t>
                      </a:r>
                    </a:p>
                  </a:txBody>
                  <a:tcPr marL="4763" marR="4763" marT="476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r" rtl="0" eaLnBrk="1" fontAlgn="ctr" hangingPunct="1">
                        <a:lnSpc>
                          <a:spcPct val="100000"/>
                        </a:lnSpc>
                        <a:spcBef>
                          <a:spcPts val="0"/>
                        </a:spcBef>
                        <a:spcAft>
                          <a:spcPts val="0"/>
                        </a:spcAft>
                        <a:buClr>
                          <a:srgbClr val="000000"/>
                        </a:buClr>
                        <a:buFont typeface="Arial"/>
                      </a:pPr>
                      <a:r>
                        <a:rPr lang="fi-FI" sz="1200" b="1" i="0" u="none" strike="noStrike" cap="none">
                          <a:solidFill>
                            <a:srgbClr val="000000"/>
                          </a:solidFill>
                          <a:effectLst/>
                          <a:latin typeface="+mn-lt"/>
                          <a:ea typeface="+mn-ea"/>
                          <a:cs typeface="+mn-cs"/>
                          <a:sym typeface="Arial"/>
                        </a:rPr>
                        <a:t>142,3</a:t>
                      </a:r>
                    </a:p>
                  </a:txBody>
                  <a:tcPr marL="4763" marR="4763" marT="476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i-FI" sz="1200" b="1" i="0" u="none" strike="noStrike">
                          <a:solidFill>
                            <a:srgbClr val="EA564F"/>
                          </a:solidFill>
                          <a:effectLst/>
                          <a:latin typeface="+mn-lt"/>
                        </a:rPr>
                        <a:t>26 %</a:t>
                      </a:r>
                      <a:endParaRPr lang="fi-FI" sz="1200" b="1" i="0" u="none" strike="noStrike" dirty="0">
                        <a:solidFill>
                          <a:srgbClr val="EA564F"/>
                        </a:solidFill>
                        <a:effectLst/>
                        <a:latin typeface="+mn-lt"/>
                      </a:endParaRPr>
                    </a:p>
                  </a:txBody>
                  <a:tcPr marL="4763" marR="4763" marT="476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r" rtl="0" eaLnBrk="1" fontAlgn="ctr" hangingPunct="1">
                        <a:lnSpc>
                          <a:spcPct val="100000"/>
                        </a:lnSpc>
                        <a:spcBef>
                          <a:spcPts val="0"/>
                        </a:spcBef>
                        <a:spcAft>
                          <a:spcPts val="0"/>
                        </a:spcAft>
                        <a:buClr>
                          <a:srgbClr val="000000"/>
                        </a:buClr>
                        <a:buFont typeface="Arial"/>
                      </a:pPr>
                      <a:r>
                        <a:rPr lang="fi-FI" sz="1200" b="1" i="0" u="none" strike="noStrike" cap="none">
                          <a:solidFill>
                            <a:srgbClr val="000000"/>
                          </a:solidFill>
                          <a:effectLst/>
                          <a:latin typeface="+mn-lt"/>
                          <a:ea typeface="+mn-ea"/>
                          <a:cs typeface="+mn-cs"/>
                          <a:sym typeface="Arial"/>
                        </a:rPr>
                        <a:t>414,4</a:t>
                      </a:r>
                    </a:p>
                  </a:txBody>
                  <a:tcPr marL="4763" marR="4763" marT="476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7135677"/>
                  </a:ext>
                </a:extLst>
              </a:tr>
              <a:tr h="277651">
                <a:tc>
                  <a:txBody>
                    <a:bodyPr/>
                    <a:lstStyle/>
                    <a:p>
                      <a:pPr algn="l" fontAlgn="ctr"/>
                      <a:r>
                        <a:rPr lang="fi-FI" sz="1200" b="0" i="0" u="none" strike="noStrike">
                          <a:solidFill>
                            <a:srgbClr val="000000"/>
                          </a:solidFill>
                          <a:effectLst/>
                          <a:latin typeface="+mn-lt"/>
                        </a:rPr>
                        <a:t>Kulutuksen </a:t>
                      </a:r>
                      <a:br>
                        <a:rPr lang="fi-FI" sz="1200" b="0" i="0" u="none" strike="noStrike">
                          <a:solidFill>
                            <a:srgbClr val="000000"/>
                          </a:solidFill>
                          <a:effectLst/>
                          <a:latin typeface="+mn-lt"/>
                        </a:rPr>
                      </a:br>
                      <a:r>
                        <a:rPr lang="fi-FI" sz="1200" b="0" i="0" u="none" strike="noStrike">
                          <a:solidFill>
                            <a:srgbClr val="000000"/>
                          </a:solidFill>
                          <a:effectLst/>
                          <a:latin typeface="+mn-lt"/>
                        </a:rPr>
                        <a:t>kerrannaisvaikutukset</a:t>
                      </a:r>
                      <a:endParaRPr lang="fi-FI" sz="1200" b="0" i="0" u="none" strike="noStrike" dirty="0">
                        <a:solidFill>
                          <a:srgbClr val="000000"/>
                        </a:solidFill>
                        <a:effectLst/>
                        <a:latin typeface="+mn-lt"/>
                      </a:endParaRPr>
                    </a:p>
                  </a:txBody>
                  <a:tcPr marL="2965" marR="2965" marT="296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r" rtl="0" eaLnBrk="1" fontAlgn="ctr" hangingPunct="1">
                        <a:lnSpc>
                          <a:spcPct val="100000"/>
                        </a:lnSpc>
                        <a:spcBef>
                          <a:spcPts val="0"/>
                        </a:spcBef>
                        <a:spcAft>
                          <a:spcPts val="0"/>
                        </a:spcAft>
                        <a:buClr>
                          <a:srgbClr val="000000"/>
                        </a:buClr>
                        <a:buFont typeface="Arial"/>
                      </a:pPr>
                      <a:r>
                        <a:rPr lang="fi-FI" sz="1200" b="1" i="0" u="none" strike="noStrike" cap="none">
                          <a:solidFill>
                            <a:srgbClr val="000000"/>
                          </a:solidFill>
                          <a:effectLst/>
                          <a:latin typeface="+mn-lt"/>
                          <a:ea typeface="+mn-ea"/>
                          <a:cs typeface="+mn-cs"/>
                          <a:sym typeface="Arial"/>
                        </a:rPr>
                        <a:t>58,4</a:t>
                      </a:r>
                      <a:endParaRPr lang="fi-FI" sz="1200" b="1" i="0" u="none" strike="noStrike" cap="none" dirty="0">
                        <a:solidFill>
                          <a:srgbClr val="000000"/>
                        </a:solidFill>
                        <a:effectLst/>
                        <a:latin typeface="+mn-lt"/>
                        <a:ea typeface="+mn-ea"/>
                        <a:cs typeface="+mn-cs"/>
                        <a:sym typeface="Arial"/>
                      </a:endParaRPr>
                    </a:p>
                  </a:txBody>
                  <a:tcPr marL="4763" marR="4763" marT="476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r" rtl="0" eaLnBrk="1" fontAlgn="ctr" hangingPunct="1">
                        <a:lnSpc>
                          <a:spcPct val="100000"/>
                        </a:lnSpc>
                        <a:spcBef>
                          <a:spcPts val="0"/>
                        </a:spcBef>
                        <a:spcAft>
                          <a:spcPts val="0"/>
                        </a:spcAft>
                        <a:buClr>
                          <a:srgbClr val="000000"/>
                        </a:buClr>
                        <a:buFont typeface="Arial"/>
                      </a:pPr>
                      <a:r>
                        <a:rPr lang="fi-FI" sz="1200" b="1" i="0" u="none" strike="noStrike" cap="none">
                          <a:solidFill>
                            <a:srgbClr val="000000"/>
                          </a:solidFill>
                          <a:effectLst/>
                          <a:latin typeface="+mn-lt"/>
                          <a:ea typeface="+mn-ea"/>
                          <a:cs typeface="+mn-cs"/>
                          <a:sym typeface="Arial"/>
                        </a:rPr>
                        <a:t>15,9</a:t>
                      </a:r>
                      <a:endParaRPr lang="fi-FI" sz="1200" b="1" i="0" u="none" strike="noStrike" cap="none" dirty="0">
                        <a:solidFill>
                          <a:srgbClr val="000000"/>
                        </a:solidFill>
                        <a:effectLst/>
                        <a:latin typeface="+mn-lt"/>
                        <a:ea typeface="+mn-ea"/>
                        <a:cs typeface="+mn-cs"/>
                        <a:sym typeface="Arial"/>
                      </a:endParaRPr>
                    </a:p>
                  </a:txBody>
                  <a:tcPr marL="4763" marR="4763" marT="476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i-FI" sz="1200" b="1" i="0" u="none" strike="noStrike">
                          <a:solidFill>
                            <a:srgbClr val="EA564F"/>
                          </a:solidFill>
                          <a:effectLst/>
                          <a:latin typeface="+mn-lt"/>
                        </a:rPr>
                        <a:t>31 %</a:t>
                      </a:r>
                      <a:endParaRPr lang="fi-FI" sz="1200" b="1" i="0" u="none" strike="noStrike" dirty="0">
                        <a:solidFill>
                          <a:srgbClr val="EA564F"/>
                        </a:solidFill>
                        <a:effectLst/>
                        <a:latin typeface="+mn-lt"/>
                      </a:endParaRPr>
                    </a:p>
                  </a:txBody>
                  <a:tcPr marL="4763" marR="4763" marT="476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r" rtl="0" eaLnBrk="1" fontAlgn="ctr" hangingPunct="1">
                        <a:lnSpc>
                          <a:spcPct val="100000"/>
                        </a:lnSpc>
                        <a:spcBef>
                          <a:spcPts val="0"/>
                        </a:spcBef>
                        <a:spcAft>
                          <a:spcPts val="0"/>
                        </a:spcAft>
                        <a:buClr>
                          <a:srgbClr val="000000"/>
                        </a:buClr>
                        <a:buFont typeface="Arial"/>
                      </a:pPr>
                      <a:r>
                        <a:rPr lang="fi-FI" sz="1200" b="1" i="0" u="none" strike="noStrike" cap="none">
                          <a:solidFill>
                            <a:srgbClr val="000000"/>
                          </a:solidFill>
                          <a:effectLst/>
                          <a:latin typeface="+mn-lt"/>
                          <a:ea typeface="+mn-ea"/>
                          <a:cs typeface="+mn-cs"/>
                          <a:sym typeface="Arial"/>
                        </a:rPr>
                        <a:t>42,5</a:t>
                      </a:r>
                      <a:endParaRPr lang="fi-FI" sz="1200" b="1" i="0" u="none" strike="noStrike" cap="none" dirty="0">
                        <a:solidFill>
                          <a:srgbClr val="000000"/>
                        </a:solidFill>
                        <a:effectLst/>
                        <a:latin typeface="+mn-lt"/>
                        <a:ea typeface="+mn-ea"/>
                        <a:cs typeface="+mn-cs"/>
                        <a:sym typeface="Arial"/>
                      </a:endParaRPr>
                    </a:p>
                  </a:txBody>
                  <a:tcPr marL="4763" marR="4763" marT="476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7041211"/>
                  </a:ext>
                </a:extLst>
              </a:tr>
            </a:tbl>
          </a:graphicData>
        </a:graphic>
      </p:graphicFrame>
      <p:sp>
        <p:nvSpPr>
          <p:cNvPr id="9" name="Text Placeholder 7">
            <a:extLst>
              <a:ext uri="{FF2B5EF4-FFF2-40B4-BE49-F238E27FC236}">
                <a16:creationId xmlns:a16="http://schemas.microsoft.com/office/drawing/2014/main" id="{A6774842-0A6D-57EB-983D-6E8BBB832B0A}"/>
              </a:ext>
            </a:extLst>
          </p:cNvPr>
          <p:cNvSpPr txBox="1">
            <a:spLocks/>
          </p:cNvSpPr>
          <p:nvPr/>
        </p:nvSpPr>
        <p:spPr>
          <a:xfrm>
            <a:off x="6889918" y="1825625"/>
            <a:ext cx="5112000" cy="4478922"/>
          </a:xfrm>
          <a:prstGeom prst="rect">
            <a:avLst/>
          </a:prstGeom>
          <a:noFill/>
          <a:ln>
            <a:noFill/>
          </a:ln>
        </p:spPr>
        <p:txBody>
          <a:bodyPr spcFirstLastPara="1" wrap="square" lIns="91425" tIns="45700" rIns="91425" bIns="45700" anchor="t" anchorCtr="0">
            <a:normAutofit fontScale="85000" lnSpcReduction="20000"/>
          </a:bodyPr>
          <a:lstStyle>
            <a:defPPr marR="0" lvl="0" algn="l" rtl="0">
              <a:lnSpc>
                <a:spcPct val="100000"/>
              </a:lnSpc>
              <a:spcBef>
                <a:spcPts val="0"/>
              </a:spcBef>
              <a:spcAft>
                <a:spcPts val="0"/>
              </a:spcAft>
            </a:defPPr>
            <a:lvl1pPr marL="360000" marR="0" lvl="0" indent="-288000" algn="l" rtl="0" eaLnBrk="1" hangingPunct="1">
              <a:lnSpc>
                <a:spcPct val="110000"/>
              </a:lnSpc>
              <a:spcBef>
                <a:spcPts val="1000"/>
              </a:spcBef>
              <a:spcAft>
                <a:spcPts val="0"/>
              </a:spcAft>
              <a:buClr>
                <a:schemeClr val="dk1"/>
              </a:buClr>
              <a:buSzPct val="80000"/>
              <a:buFont typeface="Arial"/>
              <a:buChar char="»"/>
              <a:defRPr sz="1800" b="0" i="0" u="none" strike="noStrike" cap="none">
                <a:solidFill>
                  <a:schemeClr val="dk1"/>
                </a:solidFill>
                <a:latin typeface="Montserrat"/>
                <a:ea typeface="Montserrat"/>
                <a:cs typeface="Montserrat"/>
                <a:sym typeface="Montserrat"/>
              </a:defRPr>
            </a:lvl1pPr>
            <a:lvl2pPr marL="914400" marR="0" lvl="1" indent="-342900" algn="l" rtl="0" eaLnBrk="1" hangingPunct="1">
              <a:lnSpc>
                <a:spcPct val="100000"/>
              </a:lnSpc>
              <a:spcBef>
                <a:spcPts val="500"/>
              </a:spcBef>
              <a:spcAft>
                <a:spcPts val="0"/>
              </a:spcAft>
              <a:buClr>
                <a:schemeClr val="dk1"/>
              </a:buClr>
              <a:buSzPts val="1800"/>
              <a:buFont typeface="Arial"/>
              <a:buChar char="•"/>
              <a:defRPr sz="2400" b="0" i="0" u="none" strike="noStrike" cap="none">
                <a:solidFill>
                  <a:schemeClr val="dk1"/>
                </a:solidFill>
                <a:latin typeface="Montserrat"/>
                <a:ea typeface="Montserrat"/>
                <a:cs typeface="Montserrat"/>
                <a:sym typeface="Montserrat"/>
              </a:defRPr>
            </a:lvl2pPr>
            <a:lvl3pPr marL="1371600" marR="0" lvl="2" indent="-342900" algn="l" rtl="0" eaLnBrk="1" hangingPunct="1">
              <a:lnSpc>
                <a:spcPct val="100000"/>
              </a:lnSpc>
              <a:spcBef>
                <a:spcPts val="500"/>
              </a:spcBef>
              <a:spcAft>
                <a:spcPts val="0"/>
              </a:spcAft>
              <a:buClr>
                <a:schemeClr val="dk1"/>
              </a:buClr>
              <a:buSzPts val="1800"/>
              <a:buFont typeface="Arial"/>
              <a:buChar char="•"/>
              <a:defRPr sz="2000" b="0" i="0" u="none" strike="noStrike" cap="none">
                <a:solidFill>
                  <a:schemeClr val="dk1"/>
                </a:solidFill>
                <a:latin typeface="Montserrat"/>
                <a:ea typeface="Montserrat"/>
                <a:cs typeface="Montserrat"/>
                <a:sym typeface="Montserrat"/>
              </a:defRPr>
            </a:lvl3pPr>
            <a:lvl4pPr marL="1828800" marR="0" lvl="3"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4pPr>
            <a:lvl5pPr marL="2286000" marR="0" lvl="4"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r>
              <a:rPr lang="fi-FI" sz="1600" dirty="0"/>
              <a:t>Talousvaikutusten kohdentumista arvioitiin erikseen Vaasan seudulle ja koko maahan. </a:t>
            </a:r>
          </a:p>
          <a:p>
            <a:r>
              <a:rPr lang="fi-FI" sz="1600" b="1" dirty="0"/>
              <a:t>Kokonaisvaikutuksista </a:t>
            </a:r>
            <a:r>
              <a:rPr lang="fi-FI" sz="1600" dirty="0"/>
              <a:t>tuotoksen osalta </a:t>
            </a:r>
            <a:r>
              <a:rPr lang="fi-FI" sz="1600" b="1" dirty="0"/>
              <a:t>69 % </a:t>
            </a:r>
            <a:r>
              <a:rPr lang="fi-FI" sz="1600" dirty="0"/>
              <a:t>syntyy Vaasan seudulla, sillä suorien vaikutusten merkitys on olennaisin. Vaasan seudulla tuotos kasvaisi yhteensä </a:t>
            </a:r>
            <a:r>
              <a:rPr lang="fi-FI" sz="1600" b="1" dirty="0"/>
              <a:t>2,6 mrd. </a:t>
            </a:r>
            <a:r>
              <a:rPr lang="fi-FI" sz="1600" dirty="0"/>
              <a:t>eurolla. Arvonlisäyksessä Vaasan seudulle kohdistuu 0,8 mrd. euroa, mikä on hieman pienempi osuus (64 %) kuin tuotoksessa.</a:t>
            </a:r>
          </a:p>
          <a:p>
            <a:r>
              <a:rPr lang="fi-FI" sz="1600" dirty="0"/>
              <a:t>Suurin osa (</a:t>
            </a:r>
            <a:r>
              <a:rPr lang="fi-FI" sz="1600" b="1" dirty="0"/>
              <a:t>76 %</a:t>
            </a:r>
            <a:r>
              <a:rPr lang="fi-FI" sz="1600" dirty="0"/>
              <a:t>) </a:t>
            </a:r>
            <a:r>
              <a:rPr lang="fi-FI" sz="1600" b="1" dirty="0"/>
              <a:t>välillisistä vaikutuksista </a:t>
            </a:r>
            <a:r>
              <a:rPr lang="fi-FI" sz="1600" dirty="0"/>
              <a:t>arvoketjussa syntyy kuitenkin muualla Suomessa. Vaasan seudulla välilliset vaikutukset tarkoittaa tuotoksen osalta 341 milj. € lisäystä ja arvonlisäyksen osalta 142 milj. € lisäystä.</a:t>
            </a:r>
          </a:p>
          <a:p>
            <a:r>
              <a:rPr lang="fi-FI" sz="1600" dirty="0"/>
              <a:t>Samoin </a:t>
            </a:r>
            <a:r>
              <a:rPr lang="fi-FI" sz="1600" b="1" dirty="0"/>
              <a:t>kulutuksen kerrannaisvaikutuksista 2/3 </a:t>
            </a:r>
            <a:r>
              <a:rPr lang="fi-FI" sz="1600" dirty="0"/>
              <a:t>syntyy muualla Suomessa.</a:t>
            </a:r>
          </a:p>
          <a:p>
            <a:r>
              <a:rPr lang="fi-FI" sz="1600" dirty="0"/>
              <a:t>On syytä huomioida, että lisäksi suuri osa raaka-aineista ja välituotteista tuotetaan ulkomailla ja lopputuotteista menee vientiin.</a:t>
            </a:r>
          </a:p>
        </p:txBody>
      </p:sp>
    </p:spTree>
    <p:extLst>
      <p:ext uri="{BB962C8B-B14F-4D97-AF65-F5344CB8AC3E}">
        <p14:creationId xmlns:p14="http://schemas.microsoft.com/office/powerpoint/2010/main" val="2573340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D3000F-F8FF-A8D8-F59C-F73D1A6A594B}"/>
              </a:ext>
            </a:extLst>
          </p:cNvPr>
          <p:cNvSpPr>
            <a:spLocks noGrp="1"/>
          </p:cNvSpPr>
          <p:nvPr>
            <p:ph type="title"/>
          </p:nvPr>
        </p:nvSpPr>
        <p:spPr/>
        <p:txBody>
          <a:bodyPr>
            <a:noAutofit/>
          </a:bodyPr>
          <a:lstStyle/>
          <a:p>
            <a:r>
              <a:rPr lang="fi-FI" sz="2800" b="1" dirty="0"/>
              <a:t>TUOTANNON AIKAISET KOKONAISVAIKUTUKSET TUOTOKSEEN JA ARVONLISÄYKSEEN, Skenaario 2</a:t>
            </a:r>
          </a:p>
        </p:txBody>
      </p:sp>
      <p:sp>
        <p:nvSpPr>
          <p:cNvPr id="7" name="Text Placeholder 6">
            <a:extLst>
              <a:ext uri="{FF2B5EF4-FFF2-40B4-BE49-F238E27FC236}">
                <a16:creationId xmlns:a16="http://schemas.microsoft.com/office/drawing/2014/main" id="{E2D29454-B5AD-8895-A0D6-B52B95B98C31}"/>
              </a:ext>
            </a:extLst>
          </p:cNvPr>
          <p:cNvSpPr>
            <a:spLocks noGrp="1"/>
          </p:cNvSpPr>
          <p:nvPr>
            <p:ph type="body" sz="quarter" idx="13"/>
          </p:nvPr>
        </p:nvSpPr>
        <p:spPr/>
        <p:txBody>
          <a:bodyPr/>
          <a:lstStyle/>
          <a:p>
            <a:endParaRPr lang="fi-FI"/>
          </a:p>
        </p:txBody>
      </p:sp>
      <p:sp>
        <p:nvSpPr>
          <p:cNvPr id="8" name="Text Placeholder 7">
            <a:extLst>
              <a:ext uri="{FF2B5EF4-FFF2-40B4-BE49-F238E27FC236}">
                <a16:creationId xmlns:a16="http://schemas.microsoft.com/office/drawing/2014/main" id="{22A3D210-4B85-8F10-6F94-AE2945095FFD}"/>
              </a:ext>
            </a:extLst>
          </p:cNvPr>
          <p:cNvSpPr>
            <a:spLocks noGrp="1"/>
          </p:cNvSpPr>
          <p:nvPr>
            <p:ph type="body" idx="14"/>
          </p:nvPr>
        </p:nvSpPr>
        <p:spPr/>
        <p:txBody>
          <a:bodyPr>
            <a:normAutofit/>
          </a:bodyPr>
          <a:lstStyle/>
          <a:p>
            <a:r>
              <a:rPr lang="fi-FI" sz="1600" dirty="0"/>
              <a:t>Skenaariossa 2 kokonaisvaikutus on hieman yli kaksinkertainen skenaarioon 1 verrattuna: Vaikutus kokonaistuotokseen on </a:t>
            </a:r>
            <a:r>
              <a:rPr lang="fi-FI" sz="1600" b="1" dirty="0"/>
              <a:t>7,8 mrd. €</a:t>
            </a:r>
            <a:r>
              <a:rPr lang="fi-FI" sz="1600" dirty="0"/>
              <a:t> ja </a:t>
            </a:r>
            <a:r>
              <a:rPr lang="fi-FI" sz="1600" b="1" dirty="0"/>
              <a:t>2,7 mrd. € </a:t>
            </a:r>
            <a:r>
              <a:rPr lang="fi-FI" sz="1600" dirty="0"/>
              <a:t>arvonlisäykseen.</a:t>
            </a:r>
          </a:p>
          <a:p>
            <a:r>
              <a:rPr lang="fi-FI" sz="1600" dirty="0"/>
              <a:t>Skenaariossa 2 tuotannon aikaiset vaikutukset jakautuvat suoriin, välillisiin ja kulutuksen kerrannaisvaikutuksiin samalla tavalla kuin skenaariossa 1.</a:t>
            </a:r>
          </a:p>
          <a:p>
            <a:endParaRPr lang="fi-FI" sz="1600" dirty="0"/>
          </a:p>
        </p:txBody>
      </p:sp>
      <p:graphicFrame>
        <p:nvGraphicFramePr>
          <p:cNvPr id="3" name="Chart 2">
            <a:extLst>
              <a:ext uri="{FF2B5EF4-FFF2-40B4-BE49-F238E27FC236}">
                <a16:creationId xmlns:a16="http://schemas.microsoft.com/office/drawing/2014/main" id="{00000000-0008-0000-0900-000009000000}"/>
              </a:ext>
            </a:extLst>
          </p:cNvPr>
          <p:cNvGraphicFramePr>
            <a:graphicFrameLocks/>
          </p:cNvGraphicFramePr>
          <p:nvPr>
            <p:extLst>
              <p:ext uri="{D42A27DB-BD31-4B8C-83A1-F6EECF244321}">
                <p14:modId xmlns:p14="http://schemas.microsoft.com/office/powerpoint/2010/main" val="999234826"/>
              </p:ext>
            </p:extLst>
          </p:nvPr>
        </p:nvGraphicFramePr>
        <p:xfrm>
          <a:off x="376586" y="1825624"/>
          <a:ext cx="5573015" cy="43513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924766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D3000F-F8FF-A8D8-F59C-F73D1A6A594B}"/>
              </a:ext>
            </a:extLst>
          </p:cNvPr>
          <p:cNvSpPr>
            <a:spLocks noGrp="1"/>
          </p:cNvSpPr>
          <p:nvPr>
            <p:ph type="title"/>
          </p:nvPr>
        </p:nvSpPr>
        <p:spPr/>
        <p:txBody>
          <a:bodyPr>
            <a:noAutofit/>
          </a:bodyPr>
          <a:lstStyle/>
          <a:p>
            <a:r>
              <a:rPr lang="fi-FI" sz="2800" b="1" dirty="0"/>
              <a:t>TUOTANNON AIKAISET KOKONAISVAIKUTUKSET TUOTOKSEEN JA ARVONLISÄYKSEEN, Skenaario 2</a:t>
            </a:r>
          </a:p>
        </p:txBody>
      </p:sp>
      <p:sp>
        <p:nvSpPr>
          <p:cNvPr id="7" name="Text Placeholder 6">
            <a:extLst>
              <a:ext uri="{FF2B5EF4-FFF2-40B4-BE49-F238E27FC236}">
                <a16:creationId xmlns:a16="http://schemas.microsoft.com/office/drawing/2014/main" id="{E2D29454-B5AD-8895-A0D6-B52B95B98C31}"/>
              </a:ext>
            </a:extLst>
          </p:cNvPr>
          <p:cNvSpPr>
            <a:spLocks noGrp="1"/>
          </p:cNvSpPr>
          <p:nvPr>
            <p:ph type="body" sz="quarter" idx="13"/>
          </p:nvPr>
        </p:nvSpPr>
        <p:spPr/>
        <p:txBody>
          <a:bodyPr/>
          <a:lstStyle/>
          <a:p>
            <a:endParaRPr lang="fi-FI"/>
          </a:p>
        </p:txBody>
      </p:sp>
      <p:graphicFrame>
        <p:nvGraphicFramePr>
          <p:cNvPr id="2" name="Table 1">
            <a:extLst>
              <a:ext uri="{FF2B5EF4-FFF2-40B4-BE49-F238E27FC236}">
                <a16:creationId xmlns:a16="http://schemas.microsoft.com/office/drawing/2014/main" id="{2DFE081F-0BFC-1D61-2521-61A626F06AC8}"/>
              </a:ext>
            </a:extLst>
          </p:cNvPr>
          <p:cNvGraphicFramePr>
            <a:graphicFrameLocks noGrp="1"/>
          </p:cNvGraphicFramePr>
          <p:nvPr>
            <p:extLst>
              <p:ext uri="{D42A27DB-BD31-4B8C-83A1-F6EECF244321}">
                <p14:modId xmlns:p14="http://schemas.microsoft.com/office/powerpoint/2010/main" val="2111727295"/>
              </p:ext>
            </p:extLst>
          </p:nvPr>
        </p:nvGraphicFramePr>
        <p:xfrm>
          <a:off x="728662" y="2067405"/>
          <a:ext cx="6018979" cy="3553516"/>
        </p:xfrm>
        <a:graphic>
          <a:graphicData uri="http://schemas.openxmlformats.org/drawingml/2006/table">
            <a:tbl>
              <a:tblPr/>
              <a:tblGrid>
                <a:gridCol w="2401546">
                  <a:extLst>
                    <a:ext uri="{9D8B030D-6E8A-4147-A177-3AD203B41FA5}">
                      <a16:colId xmlns:a16="http://schemas.microsoft.com/office/drawing/2014/main" val="2706423841"/>
                    </a:ext>
                  </a:extLst>
                </a:gridCol>
                <a:gridCol w="700378">
                  <a:extLst>
                    <a:ext uri="{9D8B030D-6E8A-4147-A177-3AD203B41FA5}">
                      <a16:colId xmlns:a16="http://schemas.microsoft.com/office/drawing/2014/main" val="474207698"/>
                    </a:ext>
                  </a:extLst>
                </a:gridCol>
                <a:gridCol w="974249">
                  <a:extLst>
                    <a:ext uri="{9D8B030D-6E8A-4147-A177-3AD203B41FA5}">
                      <a16:colId xmlns:a16="http://schemas.microsoft.com/office/drawing/2014/main" val="3315032938"/>
                    </a:ext>
                  </a:extLst>
                </a:gridCol>
                <a:gridCol w="974249">
                  <a:extLst>
                    <a:ext uri="{9D8B030D-6E8A-4147-A177-3AD203B41FA5}">
                      <a16:colId xmlns:a16="http://schemas.microsoft.com/office/drawing/2014/main" val="616769642"/>
                    </a:ext>
                  </a:extLst>
                </a:gridCol>
                <a:gridCol w="968557">
                  <a:extLst>
                    <a:ext uri="{9D8B030D-6E8A-4147-A177-3AD203B41FA5}">
                      <a16:colId xmlns:a16="http://schemas.microsoft.com/office/drawing/2014/main" val="2511615892"/>
                    </a:ext>
                  </a:extLst>
                </a:gridCol>
              </a:tblGrid>
              <a:tr h="256006">
                <a:tc gridSpan="2">
                  <a:txBody>
                    <a:bodyPr/>
                    <a:lstStyle/>
                    <a:p>
                      <a:pPr algn="l" fontAlgn="ctr"/>
                      <a:r>
                        <a:rPr lang="fi-FI" sz="1200" b="1" i="0" u="none" strike="noStrike" dirty="0">
                          <a:solidFill>
                            <a:srgbClr val="000000"/>
                          </a:solidFill>
                          <a:effectLst/>
                          <a:latin typeface="+mn-lt"/>
                        </a:rPr>
                        <a:t>Skenaario 2</a:t>
                      </a:r>
                    </a:p>
                  </a:txBody>
                  <a:tcPr marL="2965" marR="2965" marT="2965" marB="0" anchor="ctr">
                    <a:lnL>
                      <a:noFill/>
                    </a:lnL>
                    <a:lnR>
                      <a:noFill/>
                    </a:lnR>
                    <a:lnT>
                      <a:noFill/>
                    </a:lnT>
                    <a:lnB>
                      <a:noFill/>
                    </a:lnB>
                  </a:tcPr>
                </a:tc>
                <a:tc hMerge="1">
                  <a:txBody>
                    <a:bodyPr/>
                    <a:lstStyle/>
                    <a:p>
                      <a:endParaRPr lang="fi-FI"/>
                    </a:p>
                  </a:txBody>
                  <a:tcPr>
                    <a:lnL w="12700" cmpd="sng">
                      <a:noFill/>
                      <a:prstDash val="solid"/>
                    </a:lnL>
                  </a:tcPr>
                </a:tc>
                <a:tc>
                  <a:txBody>
                    <a:bodyPr/>
                    <a:lstStyle/>
                    <a:p>
                      <a:pPr algn="l" fontAlgn="b"/>
                      <a:endParaRPr lang="fi-FI" sz="1200" b="0" i="0" u="none" strike="noStrike" dirty="0">
                        <a:solidFill>
                          <a:srgbClr val="000000"/>
                        </a:solidFill>
                        <a:effectLst/>
                        <a:latin typeface="+mn-lt"/>
                      </a:endParaRPr>
                    </a:p>
                  </a:txBody>
                  <a:tcPr marL="2965" marR="2965" marT="2965" marB="0" anchor="b">
                    <a:lnL>
                      <a:noFill/>
                    </a:lnL>
                    <a:lnR>
                      <a:noFill/>
                    </a:lnR>
                    <a:lnT>
                      <a:noFill/>
                    </a:lnT>
                    <a:lnB>
                      <a:noFill/>
                    </a:lnB>
                  </a:tcPr>
                </a:tc>
                <a:tc>
                  <a:txBody>
                    <a:bodyPr/>
                    <a:lstStyle/>
                    <a:p>
                      <a:pPr algn="l" fontAlgn="b"/>
                      <a:endParaRPr lang="fi-FI" sz="1200" b="0" i="0" u="none" strike="noStrike" dirty="0">
                        <a:solidFill>
                          <a:srgbClr val="000000"/>
                        </a:solidFill>
                        <a:effectLst/>
                        <a:latin typeface="+mn-lt"/>
                      </a:endParaRPr>
                    </a:p>
                  </a:txBody>
                  <a:tcPr marL="2965" marR="2965" marT="2965" marB="0" anchor="b">
                    <a:lnL>
                      <a:noFill/>
                    </a:lnL>
                    <a:lnR>
                      <a:noFill/>
                    </a:lnR>
                    <a:lnT>
                      <a:noFill/>
                    </a:lnT>
                    <a:lnB>
                      <a:noFill/>
                    </a:lnB>
                  </a:tcPr>
                </a:tc>
                <a:tc>
                  <a:txBody>
                    <a:bodyPr/>
                    <a:lstStyle/>
                    <a:p>
                      <a:pPr algn="l" fontAlgn="b"/>
                      <a:endParaRPr lang="fi-FI" sz="1200" b="0" i="0" u="none" strike="noStrike">
                        <a:solidFill>
                          <a:srgbClr val="000000"/>
                        </a:solidFill>
                        <a:effectLst/>
                        <a:latin typeface="+mn-lt"/>
                      </a:endParaRPr>
                    </a:p>
                  </a:txBody>
                  <a:tcPr marL="2965" marR="2965" marT="2965" marB="0" anchor="b">
                    <a:lnL>
                      <a:noFill/>
                    </a:lnL>
                    <a:lnR>
                      <a:noFill/>
                    </a:lnR>
                    <a:lnT>
                      <a:noFill/>
                    </a:lnT>
                    <a:lnB>
                      <a:noFill/>
                    </a:lnB>
                  </a:tcPr>
                </a:tc>
                <a:extLst>
                  <a:ext uri="{0D108BD9-81ED-4DB2-BD59-A6C34878D82A}">
                    <a16:rowId xmlns:a16="http://schemas.microsoft.com/office/drawing/2014/main" val="3822692794"/>
                  </a:ext>
                </a:extLst>
              </a:tr>
              <a:tr h="256006">
                <a:tc gridSpan="2">
                  <a:txBody>
                    <a:bodyPr/>
                    <a:lstStyle/>
                    <a:p>
                      <a:pPr algn="l" fontAlgn="ctr"/>
                      <a:r>
                        <a:rPr lang="fi-FI" sz="1200" b="1" i="0" u="none" strike="noStrike">
                          <a:solidFill>
                            <a:srgbClr val="000000"/>
                          </a:solidFill>
                          <a:effectLst/>
                          <a:latin typeface="+mn-lt"/>
                        </a:rPr>
                        <a:t>Vaikutukset talouteen per vuosi (M€)</a:t>
                      </a:r>
                      <a:endParaRPr lang="fi-FI" sz="1200" b="1" i="0" u="none" strike="noStrike" dirty="0">
                        <a:solidFill>
                          <a:srgbClr val="000000"/>
                        </a:solidFill>
                        <a:effectLst/>
                        <a:latin typeface="+mn-lt"/>
                      </a:endParaRPr>
                    </a:p>
                  </a:txBody>
                  <a:tcPr marL="2965" marR="2965" marT="2965" marB="0" anchor="ctr">
                    <a:lnL>
                      <a:noFill/>
                    </a:lnL>
                    <a:lnR>
                      <a:noFill/>
                    </a:lnR>
                    <a:lnT>
                      <a:noFill/>
                    </a:lnT>
                    <a:lnB w="12700" cap="flat" cmpd="sng" algn="ctr">
                      <a:solidFill>
                        <a:schemeClr val="tx1"/>
                      </a:solidFill>
                      <a:prstDash val="solid"/>
                      <a:round/>
                      <a:headEnd type="none" w="med" len="med"/>
                      <a:tailEnd type="none" w="med" len="med"/>
                    </a:lnB>
                  </a:tcPr>
                </a:tc>
                <a:tc hMerge="1">
                  <a:txBody>
                    <a:bodyPr/>
                    <a:lstStyle/>
                    <a:p>
                      <a:endParaRPr lang="fi-FI"/>
                    </a:p>
                  </a:txBody>
                  <a:tcPr>
                    <a:lnL w="12700" cmpd="sng">
                      <a:noFill/>
                      <a:prstDash val="solid"/>
                    </a:lnL>
                  </a:tcPr>
                </a:tc>
                <a:tc>
                  <a:txBody>
                    <a:bodyPr/>
                    <a:lstStyle/>
                    <a:p>
                      <a:pPr algn="l" fontAlgn="b"/>
                      <a:endParaRPr lang="fi-FI" sz="1200" b="0" i="0" u="none" strike="noStrike" dirty="0">
                        <a:solidFill>
                          <a:srgbClr val="000000"/>
                        </a:solidFill>
                        <a:effectLst/>
                        <a:latin typeface="+mn-lt"/>
                      </a:endParaRPr>
                    </a:p>
                  </a:txBody>
                  <a:tcPr marL="2965" marR="2965" marT="296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endParaRPr lang="fi-FI" sz="1200" b="0" i="0" u="none" strike="noStrike" dirty="0">
                        <a:solidFill>
                          <a:srgbClr val="000000"/>
                        </a:solidFill>
                        <a:effectLst/>
                        <a:latin typeface="+mn-lt"/>
                      </a:endParaRPr>
                    </a:p>
                  </a:txBody>
                  <a:tcPr marL="2965" marR="2965" marT="2965"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endParaRPr lang="fi-FI" sz="1200" b="0" i="0" u="none" strike="noStrike" dirty="0">
                        <a:solidFill>
                          <a:srgbClr val="000000"/>
                        </a:solidFill>
                        <a:effectLst/>
                        <a:latin typeface="+mn-lt"/>
                      </a:endParaRPr>
                    </a:p>
                  </a:txBody>
                  <a:tcPr marL="2965" marR="2965" marT="2965" marB="0" anchor="b">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1790635"/>
                  </a:ext>
                </a:extLst>
              </a:tr>
              <a:tr h="256006">
                <a:tc>
                  <a:txBody>
                    <a:bodyPr/>
                    <a:lstStyle/>
                    <a:p>
                      <a:pPr algn="l" fontAlgn="ctr"/>
                      <a:r>
                        <a:rPr lang="fi-FI" sz="1200" b="1" i="0" u="none" strike="noStrike">
                          <a:solidFill>
                            <a:srgbClr val="000000"/>
                          </a:solidFill>
                          <a:effectLst/>
                          <a:latin typeface="+mn-lt"/>
                        </a:rPr>
                        <a:t>Kokonaistuotos</a:t>
                      </a:r>
                      <a:endParaRPr lang="fi-FI" sz="1200" b="1" i="0" u="none" strike="noStrike" dirty="0">
                        <a:solidFill>
                          <a:srgbClr val="000000"/>
                        </a:solidFill>
                        <a:effectLst/>
                        <a:latin typeface="+mn-lt"/>
                      </a:endParaRPr>
                    </a:p>
                  </a:txBody>
                  <a:tcPr marL="2965" marR="2965" marT="2965"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endParaRPr lang="fi-FI" sz="1200" b="1" i="0" u="none" strike="noStrike" dirty="0">
                        <a:solidFill>
                          <a:srgbClr val="000000"/>
                        </a:solidFill>
                        <a:effectLst/>
                        <a:latin typeface="+mn-lt"/>
                      </a:endParaRPr>
                    </a:p>
                  </a:txBody>
                  <a:tcPr marL="2965" marR="2965" marT="2965" marB="0" anchor="b">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fi-FI" sz="1200" b="1" i="0" u="none" strike="noStrike">
                          <a:solidFill>
                            <a:srgbClr val="000000"/>
                          </a:solidFill>
                          <a:effectLst/>
                          <a:latin typeface="+mn-lt"/>
                        </a:rPr>
                        <a:t>Vaasan seutu</a:t>
                      </a:r>
                      <a:endParaRPr lang="fi-FI" sz="1200" b="1" i="0" u="none" strike="noStrike" dirty="0">
                        <a:solidFill>
                          <a:srgbClr val="000000"/>
                        </a:solidFill>
                        <a:effectLst/>
                        <a:latin typeface="+mn-lt"/>
                      </a:endParaRPr>
                    </a:p>
                  </a:txBody>
                  <a:tcPr marL="2965" marR="2965" marT="2965"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ctr"/>
                      <a:endParaRPr lang="fi-FI" sz="1100" b="1" i="0" u="none" strike="noStrike" dirty="0">
                        <a:solidFill>
                          <a:srgbClr val="000000"/>
                        </a:solidFill>
                        <a:effectLst/>
                        <a:latin typeface="+mn-lt"/>
                      </a:endParaRPr>
                    </a:p>
                  </a:txBody>
                  <a:tcPr marL="2965" marR="2965" marT="296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i-FI" sz="1200" b="1" i="0" u="none" strike="noStrike">
                          <a:solidFill>
                            <a:srgbClr val="000000"/>
                          </a:solidFill>
                          <a:effectLst/>
                          <a:latin typeface="+mn-lt"/>
                        </a:rPr>
                        <a:t>Muu Suomi</a:t>
                      </a:r>
                      <a:endParaRPr lang="fi-FI" sz="1200" b="1" i="0" u="none" strike="noStrike" dirty="0">
                        <a:solidFill>
                          <a:srgbClr val="000000"/>
                        </a:solidFill>
                        <a:effectLst/>
                        <a:latin typeface="+mn-lt"/>
                      </a:endParaRPr>
                    </a:p>
                  </a:txBody>
                  <a:tcPr marL="2965" marR="2965" marT="2965"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1327913"/>
                  </a:ext>
                </a:extLst>
              </a:tr>
              <a:tr h="256006">
                <a:tc>
                  <a:txBody>
                    <a:bodyPr/>
                    <a:lstStyle/>
                    <a:p>
                      <a:pPr algn="l" fontAlgn="ctr"/>
                      <a:r>
                        <a:rPr lang="fi-FI" sz="1200" b="0" i="0" u="none" strike="noStrike">
                          <a:solidFill>
                            <a:srgbClr val="000000"/>
                          </a:solidFill>
                          <a:effectLst/>
                          <a:latin typeface="+mn-lt"/>
                        </a:rPr>
                        <a:t>Kokonaisvaikutus</a:t>
                      </a:r>
                      <a:endParaRPr lang="fi-FI" sz="1200" b="0" i="0" u="none" strike="noStrike" dirty="0">
                        <a:solidFill>
                          <a:srgbClr val="000000"/>
                        </a:solidFill>
                        <a:effectLst/>
                        <a:latin typeface="+mn-lt"/>
                      </a:endParaRPr>
                    </a:p>
                  </a:txBody>
                  <a:tcPr marL="2965" marR="2965" marT="296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r" rtl="0" eaLnBrk="1" fontAlgn="ctr" hangingPunct="1">
                        <a:lnSpc>
                          <a:spcPct val="100000"/>
                        </a:lnSpc>
                        <a:spcBef>
                          <a:spcPts val="0"/>
                        </a:spcBef>
                        <a:spcAft>
                          <a:spcPts val="0"/>
                        </a:spcAft>
                        <a:buClr>
                          <a:srgbClr val="000000"/>
                        </a:buClr>
                        <a:buFont typeface="Arial"/>
                      </a:pPr>
                      <a:r>
                        <a:rPr lang="fi-FI" sz="1200" b="1" i="0" u="none" strike="noStrike" cap="none">
                          <a:solidFill>
                            <a:srgbClr val="000000"/>
                          </a:solidFill>
                          <a:effectLst/>
                          <a:latin typeface="+mn-lt"/>
                          <a:ea typeface="+mn-ea"/>
                          <a:cs typeface="+mn-cs"/>
                          <a:sym typeface="Arial"/>
                        </a:rPr>
                        <a:t>7 823,9</a:t>
                      </a:r>
                    </a:p>
                  </a:txBody>
                  <a:tcPr marL="4763" marR="4763" marT="476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r" rtl="0" eaLnBrk="1" fontAlgn="ctr" hangingPunct="1">
                        <a:lnSpc>
                          <a:spcPct val="100000"/>
                        </a:lnSpc>
                        <a:spcBef>
                          <a:spcPts val="0"/>
                        </a:spcBef>
                        <a:spcAft>
                          <a:spcPts val="0"/>
                        </a:spcAft>
                        <a:buClr>
                          <a:srgbClr val="000000"/>
                        </a:buClr>
                        <a:buFont typeface="Arial"/>
                      </a:pPr>
                      <a:r>
                        <a:rPr lang="fi-FI" sz="1200" b="1" i="0" u="none" strike="noStrike" cap="none">
                          <a:solidFill>
                            <a:srgbClr val="000000"/>
                          </a:solidFill>
                          <a:effectLst/>
                          <a:latin typeface="+mn-lt"/>
                          <a:ea typeface="+mn-ea"/>
                          <a:cs typeface="+mn-cs"/>
                          <a:sym typeface="Arial"/>
                        </a:rPr>
                        <a:t>5 410,1</a:t>
                      </a:r>
                    </a:p>
                  </a:txBody>
                  <a:tcPr marL="4763" marR="4763" marT="476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i-FI" sz="1200" b="1" i="0" u="none" strike="noStrike">
                          <a:solidFill>
                            <a:srgbClr val="EA564F"/>
                          </a:solidFill>
                          <a:effectLst/>
                          <a:latin typeface="+mn-lt"/>
                        </a:rPr>
                        <a:t>69 %</a:t>
                      </a:r>
                      <a:endParaRPr lang="fi-FI" sz="1200" b="1" i="0" u="none" strike="noStrike" dirty="0">
                        <a:solidFill>
                          <a:srgbClr val="EA564F"/>
                        </a:solidFill>
                        <a:effectLst/>
                        <a:latin typeface="+mn-lt"/>
                      </a:endParaRPr>
                    </a:p>
                  </a:txBody>
                  <a:tcPr marL="4763" marR="4763" marT="476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r" rtl="0" eaLnBrk="1" fontAlgn="ctr" hangingPunct="1">
                        <a:lnSpc>
                          <a:spcPct val="100000"/>
                        </a:lnSpc>
                        <a:spcBef>
                          <a:spcPts val="0"/>
                        </a:spcBef>
                        <a:spcAft>
                          <a:spcPts val="0"/>
                        </a:spcAft>
                        <a:buClr>
                          <a:srgbClr val="000000"/>
                        </a:buClr>
                        <a:buFont typeface="Arial"/>
                      </a:pPr>
                      <a:r>
                        <a:rPr lang="fi-FI" sz="1200" b="1" i="0" u="none" strike="noStrike" cap="none">
                          <a:solidFill>
                            <a:srgbClr val="000000"/>
                          </a:solidFill>
                          <a:effectLst/>
                          <a:latin typeface="+mn-lt"/>
                          <a:ea typeface="+mn-ea"/>
                          <a:cs typeface="+mn-cs"/>
                          <a:sym typeface="Arial"/>
                        </a:rPr>
                        <a:t>2 413,7</a:t>
                      </a:r>
                    </a:p>
                  </a:txBody>
                  <a:tcPr marL="4763" marR="4763" marT="476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3503908"/>
                  </a:ext>
                </a:extLst>
              </a:tr>
              <a:tr h="256006">
                <a:tc>
                  <a:txBody>
                    <a:bodyPr/>
                    <a:lstStyle/>
                    <a:p>
                      <a:pPr algn="l" fontAlgn="ctr"/>
                      <a:r>
                        <a:rPr lang="fi-FI" sz="1200" b="0" i="0" u="none" strike="noStrike">
                          <a:solidFill>
                            <a:srgbClr val="000000"/>
                          </a:solidFill>
                          <a:effectLst/>
                          <a:latin typeface="+mn-lt"/>
                        </a:rPr>
                        <a:t>Suorat vaikutukset</a:t>
                      </a:r>
                    </a:p>
                  </a:txBody>
                  <a:tcPr marL="2965" marR="2965" marT="296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r" rtl="0" eaLnBrk="1" fontAlgn="ctr" hangingPunct="1">
                        <a:lnSpc>
                          <a:spcPct val="100000"/>
                        </a:lnSpc>
                        <a:spcBef>
                          <a:spcPts val="0"/>
                        </a:spcBef>
                        <a:spcAft>
                          <a:spcPts val="0"/>
                        </a:spcAft>
                        <a:buClr>
                          <a:srgbClr val="000000"/>
                        </a:buClr>
                        <a:buFont typeface="Arial"/>
                      </a:pPr>
                      <a:r>
                        <a:rPr lang="fi-FI" sz="1200" b="1" i="0" u="none" strike="noStrike" cap="none" dirty="0">
                          <a:solidFill>
                            <a:srgbClr val="000000"/>
                          </a:solidFill>
                          <a:effectLst/>
                          <a:latin typeface="+mn-lt"/>
                          <a:ea typeface="+mn-ea"/>
                          <a:cs typeface="+mn-cs"/>
                          <a:sym typeface="Arial"/>
                        </a:rPr>
                        <a:t>4 622,8</a:t>
                      </a:r>
                    </a:p>
                  </a:txBody>
                  <a:tcPr marL="4763" marR="4763" marT="476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r" rtl="0" eaLnBrk="1" fontAlgn="ctr" hangingPunct="1">
                        <a:lnSpc>
                          <a:spcPct val="100000"/>
                        </a:lnSpc>
                        <a:spcBef>
                          <a:spcPts val="0"/>
                        </a:spcBef>
                        <a:spcAft>
                          <a:spcPts val="0"/>
                        </a:spcAft>
                        <a:buClr>
                          <a:srgbClr val="000000"/>
                        </a:buClr>
                        <a:buFont typeface="Arial"/>
                      </a:pPr>
                      <a:r>
                        <a:rPr lang="fi-FI" sz="1200" b="1" i="0" u="none" strike="noStrike" cap="none">
                          <a:solidFill>
                            <a:srgbClr val="000000"/>
                          </a:solidFill>
                          <a:effectLst/>
                          <a:latin typeface="+mn-lt"/>
                          <a:ea typeface="+mn-ea"/>
                          <a:cs typeface="+mn-cs"/>
                          <a:sym typeface="Arial"/>
                        </a:rPr>
                        <a:t>4 622,8</a:t>
                      </a:r>
                      <a:endParaRPr lang="fi-FI" sz="1200" b="1" i="0" u="none" strike="noStrike" cap="none" dirty="0">
                        <a:solidFill>
                          <a:srgbClr val="000000"/>
                        </a:solidFill>
                        <a:effectLst/>
                        <a:latin typeface="+mn-lt"/>
                        <a:ea typeface="+mn-ea"/>
                        <a:cs typeface="+mn-cs"/>
                        <a:sym typeface="Arial"/>
                      </a:endParaRPr>
                    </a:p>
                  </a:txBody>
                  <a:tcPr marL="4763" marR="4763" marT="476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i-FI" sz="1200" b="1" i="0" u="none" strike="noStrike">
                          <a:solidFill>
                            <a:srgbClr val="EA564F"/>
                          </a:solidFill>
                          <a:effectLst/>
                          <a:latin typeface="+mn-lt"/>
                        </a:rPr>
                        <a:t>100 %</a:t>
                      </a:r>
                      <a:endParaRPr lang="fi-FI" sz="1200" b="1" i="0" u="none" strike="noStrike" dirty="0">
                        <a:solidFill>
                          <a:srgbClr val="EA564F"/>
                        </a:solidFill>
                        <a:effectLst/>
                        <a:latin typeface="+mn-lt"/>
                      </a:endParaRPr>
                    </a:p>
                  </a:txBody>
                  <a:tcPr marL="4763" marR="4763" marT="476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r" rtl="0" eaLnBrk="1" fontAlgn="ctr" hangingPunct="1">
                        <a:lnSpc>
                          <a:spcPct val="100000"/>
                        </a:lnSpc>
                        <a:spcBef>
                          <a:spcPts val="0"/>
                        </a:spcBef>
                        <a:spcAft>
                          <a:spcPts val="0"/>
                        </a:spcAft>
                        <a:buClr>
                          <a:srgbClr val="000000"/>
                        </a:buClr>
                        <a:buFont typeface="Arial"/>
                      </a:pPr>
                      <a:r>
                        <a:rPr lang="fi-FI" sz="1200" b="1" i="0" u="none" strike="noStrike" cap="none">
                          <a:solidFill>
                            <a:srgbClr val="000000"/>
                          </a:solidFill>
                          <a:effectLst/>
                          <a:latin typeface="+mn-lt"/>
                          <a:ea typeface="+mn-ea"/>
                          <a:cs typeface="+mn-cs"/>
                          <a:sym typeface="Arial"/>
                        </a:rPr>
                        <a:t> </a:t>
                      </a:r>
                    </a:p>
                  </a:txBody>
                  <a:tcPr marL="4763" marR="4763" marT="476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220298"/>
                  </a:ext>
                </a:extLst>
              </a:tr>
              <a:tr h="256006">
                <a:tc>
                  <a:txBody>
                    <a:bodyPr/>
                    <a:lstStyle/>
                    <a:p>
                      <a:pPr algn="l" fontAlgn="ctr"/>
                      <a:r>
                        <a:rPr lang="fi-FI" sz="1200" b="0" i="0" u="none" strike="noStrike">
                          <a:solidFill>
                            <a:srgbClr val="000000"/>
                          </a:solidFill>
                          <a:effectLst/>
                          <a:latin typeface="+mn-lt"/>
                        </a:rPr>
                        <a:t>Välilliset vaikutukset</a:t>
                      </a:r>
                    </a:p>
                  </a:txBody>
                  <a:tcPr marL="2965" marR="2965" marT="296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r" rtl="0" eaLnBrk="1" fontAlgn="ctr" hangingPunct="1">
                        <a:lnSpc>
                          <a:spcPct val="100000"/>
                        </a:lnSpc>
                        <a:spcBef>
                          <a:spcPts val="0"/>
                        </a:spcBef>
                        <a:spcAft>
                          <a:spcPts val="0"/>
                        </a:spcAft>
                        <a:buClr>
                          <a:srgbClr val="000000"/>
                        </a:buClr>
                        <a:buFont typeface="Arial"/>
                      </a:pPr>
                      <a:r>
                        <a:rPr lang="fi-FI" sz="1200" b="1" i="0" u="none" strike="noStrike" cap="none" dirty="0">
                          <a:solidFill>
                            <a:srgbClr val="000000"/>
                          </a:solidFill>
                          <a:effectLst/>
                          <a:latin typeface="+mn-lt"/>
                          <a:ea typeface="+mn-ea"/>
                          <a:cs typeface="+mn-cs"/>
                          <a:sym typeface="Arial"/>
                        </a:rPr>
                        <a:t>2 977,1</a:t>
                      </a:r>
                    </a:p>
                  </a:txBody>
                  <a:tcPr marL="4763" marR="4763" marT="476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r" rtl="0" eaLnBrk="1" fontAlgn="ctr" hangingPunct="1">
                        <a:lnSpc>
                          <a:spcPct val="100000"/>
                        </a:lnSpc>
                        <a:spcBef>
                          <a:spcPts val="0"/>
                        </a:spcBef>
                        <a:spcAft>
                          <a:spcPts val="0"/>
                        </a:spcAft>
                        <a:buClr>
                          <a:srgbClr val="000000"/>
                        </a:buClr>
                        <a:buFont typeface="Arial"/>
                      </a:pPr>
                      <a:r>
                        <a:rPr lang="fi-FI" sz="1200" b="1" i="0" u="none" strike="noStrike" cap="none">
                          <a:solidFill>
                            <a:srgbClr val="000000"/>
                          </a:solidFill>
                          <a:effectLst/>
                          <a:latin typeface="+mn-lt"/>
                          <a:ea typeface="+mn-ea"/>
                          <a:cs typeface="+mn-cs"/>
                          <a:sym typeface="Arial"/>
                        </a:rPr>
                        <a:t>722,1</a:t>
                      </a:r>
                    </a:p>
                  </a:txBody>
                  <a:tcPr marL="4763" marR="4763" marT="476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i-FI" sz="1200" b="1" i="0" u="none" strike="noStrike">
                          <a:solidFill>
                            <a:srgbClr val="EA564F"/>
                          </a:solidFill>
                          <a:effectLst/>
                          <a:latin typeface="+mn-lt"/>
                        </a:rPr>
                        <a:t>24 %</a:t>
                      </a:r>
                      <a:endParaRPr lang="fi-FI" sz="1200" b="1" i="0" u="none" strike="noStrike" dirty="0">
                        <a:solidFill>
                          <a:srgbClr val="EA564F"/>
                        </a:solidFill>
                        <a:effectLst/>
                        <a:latin typeface="+mn-lt"/>
                      </a:endParaRPr>
                    </a:p>
                  </a:txBody>
                  <a:tcPr marL="4763" marR="4763" marT="476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r" rtl="0" eaLnBrk="1" fontAlgn="ctr" hangingPunct="1">
                        <a:lnSpc>
                          <a:spcPct val="100000"/>
                        </a:lnSpc>
                        <a:spcBef>
                          <a:spcPts val="0"/>
                        </a:spcBef>
                        <a:spcAft>
                          <a:spcPts val="0"/>
                        </a:spcAft>
                        <a:buClr>
                          <a:srgbClr val="000000"/>
                        </a:buClr>
                        <a:buFont typeface="Arial"/>
                      </a:pPr>
                      <a:r>
                        <a:rPr lang="fi-FI" sz="1200" b="1" i="0" u="none" strike="noStrike" cap="none">
                          <a:solidFill>
                            <a:srgbClr val="000000"/>
                          </a:solidFill>
                          <a:effectLst/>
                          <a:latin typeface="+mn-lt"/>
                          <a:ea typeface="+mn-ea"/>
                          <a:cs typeface="+mn-cs"/>
                          <a:sym typeface="Arial"/>
                        </a:rPr>
                        <a:t>2 255,0</a:t>
                      </a:r>
                    </a:p>
                  </a:txBody>
                  <a:tcPr marL="4763" marR="4763" marT="476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2701623"/>
                  </a:ext>
                </a:extLst>
              </a:tr>
              <a:tr h="277651">
                <a:tc>
                  <a:txBody>
                    <a:bodyPr/>
                    <a:lstStyle/>
                    <a:p>
                      <a:pPr algn="l" fontAlgn="ctr"/>
                      <a:r>
                        <a:rPr lang="fi-FI" sz="1200" b="0" i="0" u="none" strike="noStrike">
                          <a:solidFill>
                            <a:srgbClr val="000000"/>
                          </a:solidFill>
                          <a:effectLst/>
                          <a:latin typeface="+mn-lt"/>
                        </a:rPr>
                        <a:t>Kulutuksen </a:t>
                      </a:r>
                      <a:br>
                        <a:rPr lang="fi-FI" sz="1200" b="0" i="0" u="none" strike="noStrike">
                          <a:solidFill>
                            <a:srgbClr val="000000"/>
                          </a:solidFill>
                          <a:effectLst/>
                          <a:latin typeface="+mn-lt"/>
                        </a:rPr>
                      </a:br>
                      <a:r>
                        <a:rPr lang="fi-FI" sz="1200" b="0" i="0" u="none" strike="noStrike">
                          <a:solidFill>
                            <a:srgbClr val="000000"/>
                          </a:solidFill>
                          <a:effectLst/>
                          <a:latin typeface="+mn-lt"/>
                        </a:rPr>
                        <a:t>kerrannaisvaikutukset</a:t>
                      </a:r>
                      <a:endParaRPr lang="fi-FI" sz="1200" b="0" i="0" u="none" strike="noStrike" dirty="0">
                        <a:solidFill>
                          <a:srgbClr val="000000"/>
                        </a:solidFill>
                        <a:effectLst/>
                        <a:latin typeface="+mn-lt"/>
                      </a:endParaRPr>
                    </a:p>
                  </a:txBody>
                  <a:tcPr marL="2965" marR="2965" marT="296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r" rtl="0" eaLnBrk="1" fontAlgn="ctr" hangingPunct="1">
                        <a:lnSpc>
                          <a:spcPct val="100000"/>
                        </a:lnSpc>
                        <a:spcBef>
                          <a:spcPts val="0"/>
                        </a:spcBef>
                        <a:spcAft>
                          <a:spcPts val="0"/>
                        </a:spcAft>
                        <a:buClr>
                          <a:srgbClr val="000000"/>
                        </a:buClr>
                        <a:buFont typeface="Arial"/>
                      </a:pPr>
                      <a:r>
                        <a:rPr lang="fi-FI" sz="1200" b="1" i="0" u="none" strike="noStrike" cap="none" dirty="0">
                          <a:solidFill>
                            <a:srgbClr val="000000"/>
                          </a:solidFill>
                          <a:effectLst/>
                          <a:latin typeface="+mn-lt"/>
                          <a:ea typeface="+mn-ea"/>
                          <a:cs typeface="+mn-cs"/>
                          <a:sym typeface="Arial"/>
                        </a:rPr>
                        <a:t>224,0</a:t>
                      </a:r>
                    </a:p>
                  </a:txBody>
                  <a:tcPr marL="4763" marR="4763" marT="476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r" rtl="0" eaLnBrk="1" fontAlgn="ctr" hangingPunct="1">
                        <a:lnSpc>
                          <a:spcPct val="100000"/>
                        </a:lnSpc>
                        <a:spcBef>
                          <a:spcPts val="0"/>
                        </a:spcBef>
                        <a:spcAft>
                          <a:spcPts val="0"/>
                        </a:spcAft>
                        <a:buClr>
                          <a:srgbClr val="000000"/>
                        </a:buClr>
                        <a:buFont typeface="Arial"/>
                      </a:pPr>
                      <a:r>
                        <a:rPr lang="fi-FI" sz="1200" b="1" i="0" u="none" strike="noStrike" cap="none">
                          <a:solidFill>
                            <a:srgbClr val="000000"/>
                          </a:solidFill>
                          <a:effectLst/>
                          <a:latin typeface="+mn-lt"/>
                          <a:ea typeface="+mn-ea"/>
                          <a:cs typeface="+mn-cs"/>
                          <a:sym typeface="Arial"/>
                        </a:rPr>
                        <a:t>65,3</a:t>
                      </a:r>
                      <a:endParaRPr lang="fi-FI" sz="1200" b="1" i="0" u="none" strike="noStrike" cap="none" dirty="0">
                        <a:solidFill>
                          <a:srgbClr val="000000"/>
                        </a:solidFill>
                        <a:effectLst/>
                        <a:latin typeface="+mn-lt"/>
                        <a:ea typeface="+mn-ea"/>
                        <a:cs typeface="+mn-cs"/>
                        <a:sym typeface="Arial"/>
                      </a:endParaRPr>
                    </a:p>
                  </a:txBody>
                  <a:tcPr marL="4763" marR="4763" marT="476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i-FI" sz="1200" b="1" i="0" u="none" strike="noStrike">
                          <a:solidFill>
                            <a:srgbClr val="EA564F"/>
                          </a:solidFill>
                          <a:effectLst/>
                          <a:latin typeface="+mn-lt"/>
                        </a:rPr>
                        <a:t>29 %</a:t>
                      </a:r>
                      <a:endParaRPr lang="fi-FI" sz="1200" b="1" i="0" u="none" strike="noStrike" dirty="0">
                        <a:solidFill>
                          <a:srgbClr val="EA564F"/>
                        </a:solidFill>
                        <a:effectLst/>
                        <a:latin typeface="+mn-lt"/>
                      </a:endParaRPr>
                    </a:p>
                  </a:txBody>
                  <a:tcPr marL="4763" marR="4763" marT="476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r" rtl="0" eaLnBrk="1" fontAlgn="ctr" hangingPunct="1">
                        <a:lnSpc>
                          <a:spcPct val="100000"/>
                        </a:lnSpc>
                        <a:spcBef>
                          <a:spcPts val="0"/>
                        </a:spcBef>
                        <a:spcAft>
                          <a:spcPts val="0"/>
                        </a:spcAft>
                        <a:buClr>
                          <a:srgbClr val="000000"/>
                        </a:buClr>
                        <a:buFont typeface="Arial"/>
                      </a:pPr>
                      <a:r>
                        <a:rPr lang="fi-FI" sz="1200" b="1" i="0" u="none" strike="noStrike" cap="none">
                          <a:solidFill>
                            <a:srgbClr val="000000"/>
                          </a:solidFill>
                          <a:effectLst/>
                          <a:latin typeface="+mn-lt"/>
                          <a:ea typeface="+mn-ea"/>
                          <a:cs typeface="+mn-cs"/>
                          <a:sym typeface="Arial"/>
                        </a:rPr>
                        <a:t>158,8</a:t>
                      </a:r>
                      <a:endParaRPr lang="fi-FI" sz="1200" b="1" i="0" u="none" strike="noStrike" cap="none" dirty="0">
                        <a:solidFill>
                          <a:srgbClr val="000000"/>
                        </a:solidFill>
                        <a:effectLst/>
                        <a:latin typeface="+mn-lt"/>
                        <a:ea typeface="+mn-ea"/>
                        <a:cs typeface="+mn-cs"/>
                        <a:sym typeface="Arial"/>
                      </a:endParaRPr>
                    </a:p>
                  </a:txBody>
                  <a:tcPr marL="4763" marR="4763" marT="476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4738389"/>
                  </a:ext>
                </a:extLst>
              </a:tr>
              <a:tr h="256006">
                <a:tc>
                  <a:txBody>
                    <a:bodyPr/>
                    <a:lstStyle/>
                    <a:p>
                      <a:pPr algn="l" fontAlgn="ctr"/>
                      <a:endParaRPr lang="fi-FI" sz="1200" b="0" i="0" u="none" strike="noStrike">
                        <a:solidFill>
                          <a:srgbClr val="000000"/>
                        </a:solidFill>
                        <a:effectLst/>
                        <a:latin typeface="+mn-lt"/>
                      </a:endParaRPr>
                    </a:p>
                  </a:txBody>
                  <a:tcPr marL="2965" marR="2965" marT="296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ctr"/>
                      <a:endParaRPr lang="fi-FI" sz="1200" b="0" i="0" u="none" strike="noStrike" dirty="0">
                        <a:solidFill>
                          <a:srgbClr val="000000"/>
                        </a:solidFill>
                        <a:effectLst/>
                        <a:latin typeface="+mn-lt"/>
                      </a:endParaRPr>
                    </a:p>
                  </a:txBody>
                  <a:tcPr marL="2965" marR="2965" marT="2965"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fi-FI" sz="1200" b="1" i="0" u="none" strike="noStrike">
                          <a:solidFill>
                            <a:srgbClr val="000000"/>
                          </a:solidFill>
                          <a:effectLst/>
                          <a:latin typeface="+mn-lt"/>
                        </a:rPr>
                        <a:t> </a:t>
                      </a:r>
                      <a:endParaRPr lang="fi-FI" sz="1200" b="1" i="0" u="none" strike="noStrike" dirty="0">
                        <a:solidFill>
                          <a:srgbClr val="000000"/>
                        </a:solidFill>
                        <a:effectLst/>
                        <a:latin typeface="+mn-lt"/>
                      </a:endParaRPr>
                    </a:p>
                  </a:txBody>
                  <a:tcPr marL="2965" marR="2965" marT="296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endParaRPr lang="fi-FI" sz="1200" b="1" i="0" u="none" strike="noStrike" dirty="0">
                        <a:solidFill>
                          <a:srgbClr val="000000"/>
                        </a:solidFill>
                        <a:effectLst/>
                        <a:latin typeface="+mn-lt"/>
                      </a:endParaRPr>
                    </a:p>
                  </a:txBody>
                  <a:tcPr marL="2965" marR="2965" marT="296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marR="0" algn="r" rtl="0" eaLnBrk="1" fontAlgn="ctr" hangingPunct="1">
                        <a:lnSpc>
                          <a:spcPct val="100000"/>
                        </a:lnSpc>
                        <a:spcBef>
                          <a:spcPts val="0"/>
                        </a:spcBef>
                        <a:spcAft>
                          <a:spcPts val="0"/>
                        </a:spcAft>
                        <a:buClr>
                          <a:srgbClr val="000000"/>
                        </a:buClr>
                        <a:buFont typeface="Arial"/>
                      </a:pPr>
                      <a:r>
                        <a:rPr lang="fi-FI" sz="1200" b="1" i="0" u="none" strike="noStrike" cap="none">
                          <a:solidFill>
                            <a:srgbClr val="000000"/>
                          </a:solidFill>
                          <a:effectLst/>
                          <a:latin typeface="+mn-lt"/>
                          <a:ea typeface="+mn-ea"/>
                          <a:cs typeface="+mn-cs"/>
                          <a:sym typeface="Arial"/>
                        </a:rPr>
                        <a:t> </a:t>
                      </a:r>
                      <a:endParaRPr lang="fi-FI" sz="1200" b="1" i="0" u="none" strike="noStrike" cap="none" dirty="0">
                        <a:solidFill>
                          <a:srgbClr val="000000"/>
                        </a:solidFill>
                        <a:effectLst/>
                        <a:latin typeface="+mn-lt"/>
                        <a:ea typeface="+mn-ea"/>
                        <a:cs typeface="+mn-cs"/>
                        <a:sym typeface="Arial"/>
                      </a:endParaRPr>
                    </a:p>
                  </a:txBody>
                  <a:tcPr marL="2965" marR="2965" marT="296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648278432"/>
                  </a:ext>
                </a:extLst>
              </a:tr>
              <a:tr h="256006">
                <a:tc>
                  <a:txBody>
                    <a:bodyPr/>
                    <a:lstStyle/>
                    <a:p>
                      <a:pPr marL="0" marR="0" lvl="0" indent="0" algn="l" defTabSz="914400" rtl="0" eaLnBrk="1" fontAlgn="ctr" latinLnBrk="0" hangingPunct="1">
                        <a:lnSpc>
                          <a:spcPct val="100000"/>
                        </a:lnSpc>
                        <a:spcBef>
                          <a:spcPts val="0"/>
                        </a:spcBef>
                        <a:spcAft>
                          <a:spcPts val="0"/>
                        </a:spcAft>
                        <a:buClr>
                          <a:srgbClr val="000000"/>
                        </a:buClr>
                        <a:buSzTx/>
                        <a:buFont typeface="Arial"/>
                        <a:buNone/>
                        <a:tabLst/>
                        <a:defRPr/>
                      </a:pPr>
                      <a:r>
                        <a:rPr lang="fi-FI" sz="1200" b="1" i="0" u="none" strike="noStrike">
                          <a:solidFill>
                            <a:srgbClr val="000000"/>
                          </a:solidFill>
                          <a:effectLst/>
                          <a:latin typeface="+mn-lt"/>
                        </a:rPr>
                        <a:t>Arvonlisäys</a:t>
                      </a:r>
                      <a:endParaRPr lang="fi-FI" sz="1200" b="1" i="0" u="none" strike="noStrike" dirty="0">
                        <a:solidFill>
                          <a:srgbClr val="000000"/>
                        </a:solidFill>
                        <a:effectLst/>
                        <a:latin typeface="+mn-lt"/>
                      </a:endParaRPr>
                    </a:p>
                  </a:txBody>
                  <a:tcPr marL="2965" marR="2965" marT="296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a:endParaRPr lang="fi-FI" sz="1600" dirty="0">
                        <a:latin typeface="+mn-lt"/>
                      </a:endParaRPr>
                    </a:p>
                  </a:txBody>
                  <a:tcPr marL="2965" marR="2965" marT="2965" marB="0" anchor="ctr">
                    <a:lnL>
                      <a:noFill/>
                    </a:lnL>
                    <a:lnR>
                      <a:noFill/>
                    </a:lnR>
                    <a:lnT>
                      <a:noFill/>
                    </a:lnT>
                    <a:lnB w="12700" cap="flat" cmpd="sng" algn="ctr">
                      <a:solidFill>
                        <a:schemeClr val="tx1"/>
                      </a:solidFill>
                      <a:prstDash val="solid"/>
                      <a:round/>
                      <a:headEnd type="none" w="med" len="med"/>
                      <a:tailEnd type="none" w="med" len="med"/>
                    </a:lnB>
                  </a:tcPr>
                </a:tc>
                <a:tc gridSpan="2">
                  <a:txBody>
                    <a:bodyPr/>
                    <a:lstStyle/>
                    <a:p>
                      <a:pPr algn="ctr" fontAlgn="ctr"/>
                      <a:r>
                        <a:rPr lang="fi-FI" sz="1200" b="1" i="0" u="none" strike="noStrike">
                          <a:solidFill>
                            <a:srgbClr val="000000"/>
                          </a:solidFill>
                          <a:effectLst/>
                          <a:latin typeface="+mn-lt"/>
                        </a:rPr>
                        <a:t>Vaasan seutu</a:t>
                      </a:r>
                      <a:endParaRPr lang="fi-FI" sz="1200" b="1" i="0" u="none" strike="noStrike" dirty="0">
                        <a:solidFill>
                          <a:srgbClr val="000000"/>
                        </a:solidFill>
                        <a:effectLst/>
                        <a:latin typeface="+mn-lt"/>
                      </a:endParaRPr>
                    </a:p>
                  </a:txBody>
                  <a:tcPr marL="2965" marR="2965" marT="2965" marB="0" anchor="ctr">
                    <a:lnL>
                      <a:noFill/>
                    </a:lnL>
                    <a:lnR>
                      <a:noFill/>
                    </a:lnR>
                    <a:lnT>
                      <a:noFill/>
                    </a:lnT>
                    <a:lnB w="12700" cap="flat" cmpd="sng" algn="ctr">
                      <a:solidFill>
                        <a:schemeClr val="tx1"/>
                      </a:solidFill>
                      <a:prstDash val="solid"/>
                      <a:round/>
                      <a:headEnd type="none" w="med" len="med"/>
                      <a:tailEnd type="none" w="med" len="med"/>
                    </a:lnB>
                  </a:tcPr>
                </a:tc>
                <a:tc hMerge="1">
                  <a:txBody>
                    <a:bodyPr/>
                    <a:lstStyle/>
                    <a:p>
                      <a:pPr algn="ctr" fontAlgn="ctr"/>
                      <a:endParaRPr lang="fi-FI" sz="1100" b="1" i="0" u="none" strike="noStrike" dirty="0">
                        <a:solidFill>
                          <a:srgbClr val="000000"/>
                        </a:solidFill>
                        <a:effectLst/>
                        <a:latin typeface="+mn-lt"/>
                      </a:endParaRPr>
                    </a:p>
                  </a:txBody>
                  <a:tcPr marL="2965" marR="2965" marT="2965"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fi-FI" sz="1200" b="1" i="0" u="none" strike="noStrike">
                          <a:solidFill>
                            <a:srgbClr val="000000"/>
                          </a:solidFill>
                          <a:effectLst/>
                          <a:latin typeface="+mn-lt"/>
                        </a:rPr>
                        <a:t>Muu Suomi</a:t>
                      </a:r>
                      <a:endParaRPr lang="fi-FI" sz="1200" b="1" i="0" u="none" strike="noStrike" dirty="0">
                        <a:solidFill>
                          <a:srgbClr val="000000"/>
                        </a:solidFill>
                        <a:effectLst/>
                        <a:latin typeface="+mn-lt"/>
                      </a:endParaRPr>
                    </a:p>
                  </a:txBody>
                  <a:tcPr marL="2965" marR="2965" marT="2965" marB="0" anchor="ctr">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9002782"/>
                  </a:ext>
                </a:extLst>
              </a:tr>
              <a:tr h="256006">
                <a:tc>
                  <a:txBody>
                    <a:bodyPr/>
                    <a:lstStyle/>
                    <a:p>
                      <a:pPr algn="l" fontAlgn="ctr"/>
                      <a:r>
                        <a:rPr lang="fi-FI" sz="1200" b="0" i="0" u="none" strike="noStrike">
                          <a:solidFill>
                            <a:srgbClr val="000000"/>
                          </a:solidFill>
                          <a:effectLst/>
                          <a:latin typeface="+mn-lt"/>
                        </a:rPr>
                        <a:t>Kokonaisvaikutus</a:t>
                      </a:r>
                    </a:p>
                  </a:txBody>
                  <a:tcPr marL="2965" marR="2965" marT="2965"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r" rtl="0" eaLnBrk="1" fontAlgn="ctr" hangingPunct="1">
                        <a:lnSpc>
                          <a:spcPct val="100000"/>
                        </a:lnSpc>
                        <a:spcBef>
                          <a:spcPts val="0"/>
                        </a:spcBef>
                        <a:spcAft>
                          <a:spcPts val="0"/>
                        </a:spcAft>
                        <a:buClr>
                          <a:srgbClr val="000000"/>
                        </a:buClr>
                        <a:buFont typeface="Arial"/>
                      </a:pPr>
                      <a:r>
                        <a:rPr lang="fi-FI" sz="1200" b="1" i="0" u="none" strike="noStrike" cap="none" dirty="0">
                          <a:solidFill>
                            <a:srgbClr val="000000"/>
                          </a:solidFill>
                          <a:effectLst/>
                          <a:latin typeface="+mn-lt"/>
                          <a:ea typeface="+mn-ea"/>
                          <a:cs typeface="+mn-cs"/>
                          <a:sym typeface="Arial"/>
                        </a:rPr>
                        <a:t>2 664,3</a:t>
                      </a:r>
                    </a:p>
                  </a:txBody>
                  <a:tcPr marL="4763" marR="4763" marT="4763"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r" rtl="0" eaLnBrk="1" fontAlgn="ctr" hangingPunct="1">
                        <a:lnSpc>
                          <a:spcPct val="100000"/>
                        </a:lnSpc>
                        <a:spcBef>
                          <a:spcPts val="0"/>
                        </a:spcBef>
                        <a:spcAft>
                          <a:spcPts val="0"/>
                        </a:spcAft>
                        <a:buClr>
                          <a:srgbClr val="000000"/>
                        </a:buClr>
                        <a:buFont typeface="Arial"/>
                      </a:pPr>
                      <a:r>
                        <a:rPr lang="fi-FI" sz="1200" b="1" i="0" u="none" strike="noStrike" cap="none">
                          <a:solidFill>
                            <a:srgbClr val="000000"/>
                          </a:solidFill>
                          <a:effectLst/>
                          <a:latin typeface="+mn-lt"/>
                          <a:ea typeface="+mn-ea"/>
                          <a:cs typeface="+mn-cs"/>
                          <a:sym typeface="Arial"/>
                        </a:rPr>
                        <a:t>1 702,1</a:t>
                      </a:r>
                    </a:p>
                  </a:txBody>
                  <a:tcPr marL="4763" marR="4763" marT="4763"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i-FI" sz="1200" b="1" i="0" u="none" strike="noStrike">
                          <a:solidFill>
                            <a:srgbClr val="EA564F"/>
                          </a:solidFill>
                          <a:effectLst/>
                          <a:latin typeface="+mn-lt"/>
                        </a:rPr>
                        <a:t>64 %</a:t>
                      </a:r>
                      <a:endParaRPr lang="fi-FI" sz="1200" b="1" i="0" u="none" strike="noStrike" dirty="0">
                        <a:solidFill>
                          <a:srgbClr val="EA564F"/>
                        </a:solidFill>
                        <a:effectLst/>
                        <a:latin typeface="+mn-lt"/>
                      </a:endParaRPr>
                    </a:p>
                  </a:txBody>
                  <a:tcPr marL="4763" marR="4763" marT="4763"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r" rtl="0" eaLnBrk="1" fontAlgn="ctr" hangingPunct="1">
                        <a:lnSpc>
                          <a:spcPct val="100000"/>
                        </a:lnSpc>
                        <a:spcBef>
                          <a:spcPts val="0"/>
                        </a:spcBef>
                        <a:spcAft>
                          <a:spcPts val="0"/>
                        </a:spcAft>
                        <a:buClr>
                          <a:srgbClr val="000000"/>
                        </a:buClr>
                        <a:buFont typeface="Arial"/>
                      </a:pPr>
                      <a:r>
                        <a:rPr lang="fi-FI" sz="1200" b="1" i="0" u="none" strike="noStrike" cap="none">
                          <a:solidFill>
                            <a:srgbClr val="000000"/>
                          </a:solidFill>
                          <a:effectLst/>
                          <a:latin typeface="+mn-lt"/>
                          <a:ea typeface="+mn-ea"/>
                          <a:cs typeface="+mn-cs"/>
                          <a:sym typeface="Arial"/>
                        </a:rPr>
                        <a:t>962,2</a:t>
                      </a:r>
                    </a:p>
                  </a:txBody>
                  <a:tcPr marL="4763" marR="4763" marT="4763"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3236343"/>
                  </a:ext>
                </a:extLst>
              </a:tr>
              <a:tr h="256006">
                <a:tc>
                  <a:txBody>
                    <a:bodyPr/>
                    <a:lstStyle/>
                    <a:p>
                      <a:pPr algn="l" fontAlgn="ctr"/>
                      <a:r>
                        <a:rPr lang="fi-FI" sz="1200" b="0" i="0" u="none" strike="noStrike">
                          <a:solidFill>
                            <a:srgbClr val="000000"/>
                          </a:solidFill>
                          <a:effectLst/>
                          <a:latin typeface="+mn-lt"/>
                        </a:rPr>
                        <a:t>Suorat vaikutukset</a:t>
                      </a:r>
                    </a:p>
                  </a:txBody>
                  <a:tcPr marL="2965" marR="2965" marT="296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r" rtl="0" eaLnBrk="1" fontAlgn="ctr" hangingPunct="1">
                        <a:lnSpc>
                          <a:spcPct val="100000"/>
                        </a:lnSpc>
                        <a:spcBef>
                          <a:spcPts val="0"/>
                        </a:spcBef>
                        <a:spcAft>
                          <a:spcPts val="0"/>
                        </a:spcAft>
                        <a:buClr>
                          <a:srgbClr val="000000"/>
                        </a:buClr>
                        <a:buFont typeface="Arial"/>
                      </a:pPr>
                      <a:r>
                        <a:rPr lang="fi-FI" sz="1200" b="1" i="0" u="none" strike="noStrike" cap="none" dirty="0">
                          <a:solidFill>
                            <a:srgbClr val="000000"/>
                          </a:solidFill>
                          <a:effectLst/>
                          <a:latin typeface="+mn-lt"/>
                          <a:ea typeface="+mn-ea"/>
                          <a:cs typeface="+mn-cs"/>
                          <a:sym typeface="Arial"/>
                        </a:rPr>
                        <a:t>1 369,1</a:t>
                      </a:r>
                    </a:p>
                  </a:txBody>
                  <a:tcPr marL="4763" marR="4763" marT="476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r" rtl="0" eaLnBrk="1" fontAlgn="ctr" hangingPunct="1">
                        <a:lnSpc>
                          <a:spcPct val="100000"/>
                        </a:lnSpc>
                        <a:spcBef>
                          <a:spcPts val="0"/>
                        </a:spcBef>
                        <a:spcAft>
                          <a:spcPts val="0"/>
                        </a:spcAft>
                        <a:buClr>
                          <a:srgbClr val="000000"/>
                        </a:buClr>
                        <a:buFont typeface="Arial"/>
                      </a:pPr>
                      <a:r>
                        <a:rPr lang="fi-FI" sz="1200" b="1" i="0" u="none" strike="noStrike" cap="none">
                          <a:solidFill>
                            <a:srgbClr val="000000"/>
                          </a:solidFill>
                          <a:effectLst/>
                          <a:latin typeface="+mn-lt"/>
                          <a:ea typeface="+mn-ea"/>
                          <a:cs typeface="+mn-cs"/>
                          <a:sym typeface="Arial"/>
                        </a:rPr>
                        <a:t>1 369,1</a:t>
                      </a:r>
                      <a:endParaRPr lang="fi-FI" sz="1200" b="1" i="0" u="none" strike="noStrike" cap="none" dirty="0">
                        <a:solidFill>
                          <a:srgbClr val="000000"/>
                        </a:solidFill>
                        <a:effectLst/>
                        <a:latin typeface="+mn-lt"/>
                        <a:ea typeface="+mn-ea"/>
                        <a:cs typeface="+mn-cs"/>
                        <a:sym typeface="Arial"/>
                      </a:endParaRPr>
                    </a:p>
                  </a:txBody>
                  <a:tcPr marL="4763" marR="4763" marT="476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i-FI" sz="1200" b="1" i="0" u="none" strike="noStrike">
                          <a:solidFill>
                            <a:srgbClr val="EA564F"/>
                          </a:solidFill>
                          <a:effectLst/>
                          <a:latin typeface="+mn-lt"/>
                        </a:rPr>
                        <a:t>100 %</a:t>
                      </a:r>
                    </a:p>
                  </a:txBody>
                  <a:tcPr marL="4763" marR="4763" marT="476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r" rtl="0" eaLnBrk="1" fontAlgn="ctr" hangingPunct="1">
                        <a:lnSpc>
                          <a:spcPct val="100000"/>
                        </a:lnSpc>
                        <a:spcBef>
                          <a:spcPts val="0"/>
                        </a:spcBef>
                        <a:spcAft>
                          <a:spcPts val="0"/>
                        </a:spcAft>
                        <a:buClr>
                          <a:srgbClr val="000000"/>
                        </a:buClr>
                        <a:buFont typeface="Arial"/>
                      </a:pPr>
                      <a:r>
                        <a:rPr lang="fi-FI" sz="1200" b="1" i="0" u="none" strike="noStrike" cap="none">
                          <a:solidFill>
                            <a:srgbClr val="000000"/>
                          </a:solidFill>
                          <a:effectLst/>
                          <a:latin typeface="+mn-lt"/>
                          <a:ea typeface="+mn-ea"/>
                          <a:cs typeface="+mn-cs"/>
                          <a:sym typeface="Arial"/>
                        </a:rPr>
                        <a:t> </a:t>
                      </a:r>
                    </a:p>
                  </a:txBody>
                  <a:tcPr marL="4763" marR="4763" marT="476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9522328"/>
                  </a:ext>
                </a:extLst>
              </a:tr>
              <a:tr h="256006">
                <a:tc>
                  <a:txBody>
                    <a:bodyPr/>
                    <a:lstStyle/>
                    <a:p>
                      <a:pPr algn="l" fontAlgn="ctr"/>
                      <a:r>
                        <a:rPr lang="fi-FI" sz="1200" b="0" i="0" u="none" strike="noStrike">
                          <a:solidFill>
                            <a:srgbClr val="000000"/>
                          </a:solidFill>
                          <a:effectLst/>
                          <a:latin typeface="+mn-lt"/>
                        </a:rPr>
                        <a:t>Välilliset vaikutukset</a:t>
                      </a:r>
                    </a:p>
                  </a:txBody>
                  <a:tcPr marL="2965" marR="2965" marT="296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r" rtl="0" eaLnBrk="1" fontAlgn="ctr" hangingPunct="1">
                        <a:lnSpc>
                          <a:spcPct val="100000"/>
                        </a:lnSpc>
                        <a:spcBef>
                          <a:spcPts val="0"/>
                        </a:spcBef>
                        <a:spcAft>
                          <a:spcPts val="0"/>
                        </a:spcAft>
                        <a:buClr>
                          <a:srgbClr val="000000"/>
                        </a:buClr>
                        <a:buFont typeface="Arial"/>
                      </a:pPr>
                      <a:r>
                        <a:rPr lang="fi-FI" sz="1200" b="1" i="0" u="none" strike="noStrike" cap="none" dirty="0">
                          <a:solidFill>
                            <a:srgbClr val="000000"/>
                          </a:solidFill>
                          <a:effectLst/>
                          <a:latin typeface="+mn-lt"/>
                          <a:ea typeface="+mn-ea"/>
                          <a:cs typeface="+mn-cs"/>
                          <a:sym typeface="Arial"/>
                        </a:rPr>
                        <a:t>1 178,4</a:t>
                      </a:r>
                    </a:p>
                  </a:txBody>
                  <a:tcPr marL="4763" marR="4763" marT="476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r" rtl="0" eaLnBrk="1" fontAlgn="ctr" hangingPunct="1">
                        <a:lnSpc>
                          <a:spcPct val="100000"/>
                        </a:lnSpc>
                        <a:spcBef>
                          <a:spcPts val="0"/>
                        </a:spcBef>
                        <a:spcAft>
                          <a:spcPts val="0"/>
                        </a:spcAft>
                        <a:buClr>
                          <a:srgbClr val="000000"/>
                        </a:buClr>
                        <a:buFont typeface="Arial"/>
                      </a:pPr>
                      <a:r>
                        <a:rPr lang="fi-FI" sz="1200" b="1" i="0" u="none" strike="noStrike" cap="none">
                          <a:solidFill>
                            <a:srgbClr val="000000"/>
                          </a:solidFill>
                          <a:effectLst/>
                          <a:latin typeface="+mn-lt"/>
                          <a:ea typeface="+mn-ea"/>
                          <a:cs typeface="+mn-cs"/>
                          <a:sym typeface="Arial"/>
                        </a:rPr>
                        <a:t>301,2</a:t>
                      </a:r>
                    </a:p>
                  </a:txBody>
                  <a:tcPr marL="4763" marR="4763" marT="476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i-FI" sz="1200" b="1" i="0" u="none" strike="noStrike">
                          <a:solidFill>
                            <a:srgbClr val="EA564F"/>
                          </a:solidFill>
                          <a:effectLst/>
                          <a:latin typeface="+mn-lt"/>
                        </a:rPr>
                        <a:t>26 %</a:t>
                      </a:r>
                      <a:endParaRPr lang="fi-FI" sz="1200" b="1" i="0" u="none" strike="noStrike" dirty="0">
                        <a:solidFill>
                          <a:srgbClr val="EA564F"/>
                        </a:solidFill>
                        <a:effectLst/>
                        <a:latin typeface="+mn-lt"/>
                      </a:endParaRPr>
                    </a:p>
                  </a:txBody>
                  <a:tcPr marL="4763" marR="4763" marT="476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r" rtl="0" eaLnBrk="1" fontAlgn="ctr" hangingPunct="1">
                        <a:lnSpc>
                          <a:spcPct val="100000"/>
                        </a:lnSpc>
                        <a:spcBef>
                          <a:spcPts val="0"/>
                        </a:spcBef>
                        <a:spcAft>
                          <a:spcPts val="0"/>
                        </a:spcAft>
                        <a:buClr>
                          <a:srgbClr val="000000"/>
                        </a:buClr>
                        <a:buFont typeface="Arial"/>
                      </a:pPr>
                      <a:r>
                        <a:rPr lang="fi-FI" sz="1200" b="1" i="0" u="none" strike="noStrike" cap="none">
                          <a:solidFill>
                            <a:srgbClr val="000000"/>
                          </a:solidFill>
                          <a:effectLst/>
                          <a:latin typeface="+mn-lt"/>
                          <a:ea typeface="+mn-ea"/>
                          <a:cs typeface="+mn-cs"/>
                          <a:sym typeface="Arial"/>
                        </a:rPr>
                        <a:t>877,2</a:t>
                      </a:r>
                    </a:p>
                  </a:txBody>
                  <a:tcPr marL="4763" marR="4763" marT="476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7135677"/>
                  </a:ext>
                </a:extLst>
              </a:tr>
              <a:tr h="277651">
                <a:tc>
                  <a:txBody>
                    <a:bodyPr/>
                    <a:lstStyle/>
                    <a:p>
                      <a:pPr algn="l" fontAlgn="ctr"/>
                      <a:r>
                        <a:rPr lang="fi-FI" sz="1200" b="0" i="0" u="none" strike="noStrike" dirty="0">
                          <a:solidFill>
                            <a:srgbClr val="000000"/>
                          </a:solidFill>
                          <a:effectLst/>
                          <a:latin typeface="+mn-lt"/>
                        </a:rPr>
                        <a:t>Kulutuksen </a:t>
                      </a:r>
                      <a:br>
                        <a:rPr lang="fi-FI" sz="1200" b="0" i="0" u="none" strike="noStrike" dirty="0">
                          <a:solidFill>
                            <a:srgbClr val="000000"/>
                          </a:solidFill>
                          <a:effectLst/>
                          <a:latin typeface="+mn-lt"/>
                        </a:rPr>
                      </a:br>
                      <a:r>
                        <a:rPr lang="fi-FI" sz="1200" b="0" i="0" u="none" strike="noStrike" dirty="0">
                          <a:solidFill>
                            <a:srgbClr val="000000"/>
                          </a:solidFill>
                          <a:effectLst/>
                          <a:latin typeface="+mn-lt"/>
                        </a:rPr>
                        <a:t>kerrannaisvaikutukset</a:t>
                      </a:r>
                    </a:p>
                  </a:txBody>
                  <a:tcPr marL="2965" marR="2965" marT="296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r" rtl="0" eaLnBrk="1" fontAlgn="ctr" hangingPunct="1">
                        <a:lnSpc>
                          <a:spcPct val="100000"/>
                        </a:lnSpc>
                        <a:spcBef>
                          <a:spcPts val="0"/>
                        </a:spcBef>
                        <a:spcAft>
                          <a:spcPts val="0"/>
                        </a:spcAft>
                        <a:buClr>
                          <a:srgbClr val="000000"/>
                        </a:buClr>
                        <a:buFont typeface="Arial"/>
                      </a:pPr>
                      <a:r>
                        <a:rPr lang="fi-FI" sz="1200" b="1" i="0" u="none" strike="noStrike" cap="none" dirty="0">
                          <a:solidFill>
                            <a:srgbClr val="000000"/>
                          </a:solidFill>
                          <a:effectLst/>
                          <a:latin typeface="+mn-lt"/>
                          <a:ea typeface="+mn-ea"/>
                          <a:cs typeface="+mn-cs"/>
                          <a:sym typeface="Arial"/>
                        </a:rPr>
                        <a:t>116,7</a:t>
                      </a:r>
                    </a:p>
                  </a:txBody>
                  <a:tcPr marL="4763" marR="4763" marT="476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r" rtl="0" eaLnBrk="1" fontAlgn="ctr" hangingPunct="1">
                        <a:lnSpc>
                          <a:spcPct val="100000"/>
                        </a:lnSpc>
                        <a:spcBef>
                          <a:spcPts val="0"/>
                        </a:spcBef>
                        <a:spcAft>
                          <a:spcPts val="0"/>
                        </a:spcAft>
                        <a:buClr>
                          <a:srgbClr val="000000"/>
                        </a:buClr>
                        <a:buFont typeface="Arial"/>
                      </a:pPr>
                      <a:r>
                        <a:rPr lang="fi-FI" sz="1200" b="1" i="0" u="none" strike="noStrike" cap="none">
                          <a:solidFill>
                            <a:srgbClr val="000000"/>
                          </a:solidFill>
                          <a:effectLst/>
                          <a:latin typeface="+mn-lt"/>
                          <a:ea typeface="+mn-ea"/>
                          <a:cs typeface="+mn-cs"/>
                          <a:sym typeface="Arial"/>
                        </a:rPr>
                        <a:t>31,8</a:t>
                      </a:r>
                      <a:endParaRPr lang="fi-FI" sz="1200" b="1" i="0" u="none" strike="noStrike" cap="none" dirty="0">
                        <a:solidFill>
                          <a:srgbClr val="000000"/>
                        </a:solidFill>
                        <a:effectLst/>
                        <a:latin typeface="+mn-lt"/>
                        <a:ea typeface="+mn-ea"/>
                        <a:cs typeface="+mn-cs"/>
                        <a:sym typeface="Arial"/>
                      </a:endParaRPr>
                    </a:p>
                  </a:txBody>
                  <a:tcPr marL="4763" marR="4763" marT="476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i-FI" sz="1200" b="1" i="0" u="none" strike="noStrike">
                          <a:solidFill>
                            <a:srgbClr val="EA564F"/>
                          </a:solidFill>
                          <a:effectLst/>
                          <a:latin typeface="+mn-lt"/>
                        </a:rPr>
                        <a:t>27 %</a:t>
                      </a:r>
                      <a:endParaRPr lang="fi-FI" sz="1200" b="1" i="0" u="none" strike="noStrike" dirty="0">
                        <a:solidFill>
                          <a:srgbClr val="EA564F"/>
                        </a:solidFill>
                        <a:effectLst/>
                        <a:latin typeface="+mn-lt"/>
                      </a:endParaRPr>
                    </a:p>
                  </a:txBody>
                  <a:tcPr marL="4763" marR="4763" marT="476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R="0" algn="r" rtl="0" eaLnBrk="1" fontAlgn="ctr" hangingPunct="1">
                        <a:lnSpc>
                          <a:spcPct val="100000"/>
                        </a:lnSpc>
                        <a:spcBef>
                          <a:spcPts val="0"/>
                        </a:spcBef>
                        <a:spcAft>
                          <a:spcPts val="0"/>
                        </a:spcAft>
                        <a:buClr>
                          <a:srgbClr val="000000"/>
                        </a:buClr>
                        <a:buFont typeface="Arial"/>
                      </a:pPr>
                      <a:r>
                        <a:rPr lang="fi-FI" sz="1200" b="1" i="0" u="none" strike="noStrike" cap="none" dirty="0">
                          <a:solidFill>
                            <a:srgbClr val="000000"/>
                          </a:solidFill>
                          <a:effectLst/>
                          <a:latin typeface="+mn-lt"/>
                          <a:ea typeface="+mn-ea"/>
                          <a:cs typeface="+mn-cs"/>
                          <a:sym typeface="Arial"/>
                        </a:rPr>
                        <a:t>85,0</a:t>
                      </a:r>
                    </a:p>
                  </a:txBody>
                  <a:tcPr marL="4763" marR="4763" marT="476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7041211"/>
                  </a:ext>
                </a:extLst>
              </a:tr>
            </a:tbl>
          </a:graphicData>
        </a:graphic>
      </p:graphicFrame>
      <p:sp>
        <p:nvSpPr>
          <p:cNvPr id="9" name="Text Placeholder 7">
            <a:extLst>
              <a:ext uri="{FF2B5EF4-FFF2-40B4-BE49-F238E27FC236}">
                <a16:creationId xmlns:a16="http://schemas.microsoft.com/office/drawing/2014/main" id="{A6774842-0A6D-57EB-983D-6E8BBB832B0A}"/>
              </a:ext>
            </a:extLst>
          </p:cNvPr>
          <p:cNvSpPr txBox="1">
            <a:spLocks/>
          </p:cNvSpPr>
          <p:nvPr/>
        </p:nvSpPr>
        <p:spPr>
          <a:xfrm>
            <a:off x="6889918" y="1825625"/>
            <a:ext cx="5112000" cy="435133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360000" marR="0" lvl="0" indent="-288000" algn="l" rtl="0" eaLnBrk="1" hangingPunct="1">
              <a:lnSpc>
                <a:spcPct val="110000"/>
              </a:lnSpc>
              <a:spcBef>
                <a:spcPts val="1000"/>
              </a:spcBef>
              <a:spcAft>
                <a:spcPts val="0"/>
              </a:spcAft>
              <a:buClr>
                <a:schemeClr val="dk1"/>
              </a:buClr>
              <a:buSzPct val="80000"/>
              <a:buFont typeface="Arial"/>
              <a:buChar char="»"/>
              <a:defRPr sz="1800" b="0" i="0" u="none" strike="noStrike" cap="none">
                <a:solidFill>
                  <a:schemeClr val="dk1"/>
                </a:solidFill>
                <a:latin typeface="Montserrat"/>
                <a:ea typeface="Montserrat"/>
                <a:cs typeface="Montserrat"/>
                <a:sym typeface="Montserrat"/>
              </a:defRPr>
            </a:lvl1pPr>
            <a:lvl2pPr marL="914400" marR="0" lvl="1" indent="-342900" algn="l" rtl="0" eaLnBrk="1" hangingPunct="1">
              <a:lnSpc>
                <a:spcPct val="100000"/>
              </a:lnSpc>
              <a:spcBef>
                <a:spcPts val="500"/>
              </a:spcBef>
              <a:spcAft>
                <a:spcPts val="0"/>
              </a:spcAft>
              <a:buClr>
                <a:schemeClr val="dk1"/>
              </a:buClr>
              <a:buSzPts val="1800"/>
              <a:buFont typeface="Arial"/>
              <a:buChar char="•"/>
              <a:defRPr sz="2400" b="0" i="0" u="none" strike="noStrike" cap="none">
                <a:solidFill>
                  <a:schemeClr val="dk1"/>
                </a:solidFill>
                <a:latin typeface="Montserrat"/>
                <a:ea typeface="Montserrat"/>
                <a:cs typeface="Montserrat"/>
                <a:sym typeface="Montserrat"/>
              </a:defRPr>
            </a:lvl2pPr>
            <a:lvl3pPr marL="1371600" marR="0" lvl="2" indent="-342900" algn="l" rtl="0" eaLnBrk="1" hangingPunct="1">
              <a:lnSpc>
                <a:spcPct val="100000"/>
              </a:lnSpc>
              <a:spcBef>
                <a:spcPts val="500"/>
              </a:spcBef>
              <a:spcAft>
                <a:spcPts val="0"/>
              </a:spcAft>
              <a:buClr>
                <a:schemeClr val="dk1"/>
              </a:buClr>
              <a:buSzPts val="1800"/>
              <a:buFont typeface="Arial"/>
              <a:buChar char="•"/>
              <a:defRPr sz="2000" b="0" i="0" u="none" strike="noStrike" cap="none">
                <a:solidFill>
                  <a:schemeClr val="dk1"/>
                </a:solidFill>
                <a:latin typeface="Montserrat"/>
                <a:ea typeface="Montserrat"/>
                <a:cs typeface="Montserrat"/>
                <a:sym typeface="Montserrat"/>
              </a:defRPr>
            </a:lvl3pPr>
            <a:lvl4pPr marL="1828800" marR="0" lvl="3"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4pPr>
            <a:lvl5pPr marL="2286000" marR="0" lvl="4"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pPr marL="359410" indent="-287655"/>
            <a:r>
              <a:rPr lang="fi-FI" sz="1600" dirty="0"/>
              <a:t>Skenaariossa 2 investointien vaikutukset tarkoittavat Vaasan seudulla </a:t>
            </a:r>
            <a:r>
              <a:rPr lang="fi-FI" sz="1600" b="1" dirty="0"/>
              <a:t>5,4 mrd. € </a:t>
            </a:r>
            <a:r>
              <a:rPr lang="fi-FI" sz="1600" dirty="0"/>
              <a:t>kasvua kokonaistuotokseen ja </a:t>
            </a:r>
            <a:r>
              <a:rPr lang="fi-FI" sz="1600" b="1" dirty="0"/>
              <a:t>1,7 mrd. € </a:t>
            </a:r>
            <a:r>
              <a:rPr lang="fi-FI" sz="1600" dirty="0"/>
              <a:t>kasvua arvonlisäykseen. </a:t>
            </a:r>
            <a:endParaRPr lang="fi-FI" dirty="0"/>
          </a:p>
          <a:p>
            <a:pPr marL="359410" indent="-287655"/>
            <a:r>
              <a:rPr lang="fi-FI" sz="1600" dirty="0"/>
              <a:t>Vaasan seudulla kokonaistuotoksen ja arvonlisäyksen kasvusta suurin osa tulee akkumateriaali- ja akkutehtaiden suoran vaikutuksen seurauksena, sillä suorien vaikutusten merkitys on 86 % tuotoksesta ja 81 % arvonlisäyksestä. Kokonaisvaikutuksista noin kolmannes  syntyy muualla Suomessa.</a:t>
            </a:r>
          </a:p>
        </p:txBody>
      </p:sp>
    </p:spTree>
    <p:extLst>
      <p:ext uri="{BB962C8B-B14F-4D97-AF65-F5344CB8AC3E}">
        <p14:creationId xmlns:p14="http://schemas.microsoft.com/office/powerpoint/2010/main" val="3182912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223D4A4-FAD0-3E97-2B2C-683E421FBC28}"/>
              </a:ext>
            </a:extLst>
          </p:cNvPr>
          <p:cNvSpPr/>
          <p:nvPr/>
        </p:nvSpPr>
        <p:spPr>
          <a:xfrm>
            <a:off x="38100" y="870650"/>
            <a:ext cx="6289040" cy="583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Title 1">
            <a:extLst>
              <a:ext uri="{FF2B5EF4-FFF2-40B4-BE49-F238E27FC236}">
                <a16:creationId xmlns:a16="http://schemas.microsoft.com/office/drawing/2014/main" id="{6EDFE25D-899A-BE03-A5C0-387F7633871F}"/>
              </a:ext>
            </a:extLst>
          </p:cNvPr>
          <p:cNvSpPr txBox="1">
            <a:spLocks/>
          </p:cNvSpPr>
          <p:nvPr/>
        </p:nvSpPr>
        <p:spPr>
          <a:xfrm>
            <a:off x="6934200" y="257257"/>
            <a:ext cx="4419600" cy="678145"/>
          </a:xfrm>
          <a:prstGeom prst="rect">
            <a:avLst/>
          </a:prstGeom>
          <a:noFill/>
          <a:ln>
            <a:noFill/>
          </a:ln>
        </p:spPr>
        <p:txBody>
          <a:bodyPr spcFirstLastPara="1" wrap="square" lIns="91425" tIns="45700" rIns="91425" bIns="45700" anchor="ctr" anchorCtr="0">
            <a:normAutofit fontScale="67500" lnSpcReduction="20000"/>
          </a:bodyPr>
          <a:lstStyle>
            <a:defPPr marR="0" lvl="0" algn="l" rtl="0">
              <a:lnSpc>
                <a:spcPct val="100000"/>
              </a:lnSpc>
              <a:spcBef>
                <a:spcPts val="0"/>
              </a:spcBef>
              <a:spcAft>
                <a:spcPts val="0"/>
              </a:spcAft>
            </a:defPPr>
            <a:lvl1pPr marR="0" lvl="0" algn="l" rtl="0" eaLnBrk="1" hangingPunct="1">
              <a:lnSpc>
                <a:spcPct val="90000"/>
              </a:lnSpc>
              <a:spcBef>
                <a:spcPts val="0"/>
              </a:spcBef>
              <a:spcAft>
                <a:spcPts val="0"/>
              </a:spcAft>
              <a:buClr>
                <a:schemeClr val="dk1"/>
              </a:buClr>
              <a:buSzPts val="1800"/>
              <a:buFont typeface="Montserrat ExtraBold"/>
              <a:buNone/>
              <a:defRPr sz="4400" b="0" i="0" u="none" strike="noStrike" cap="none">
                <a:solidFill>
                  <a:schemeClr val="dk2"/>
                </a:solidFill>
                <a:latin typeface="Montserrat ExtraBold"/>
                <a:ea typeface="Montserrat ExtraBold"/>
                <a:cs typeface="Montserrat ExtraBold"/>
                <a:sym typeface="Montserrat ExtraBold"/>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fi-FI" dirty="0"/>
              <a:t>Verotulovaikutukset</a:t>
            </a:r>
          </a:p>
        </p:txBody>
      </p:sp>
      <p:sp>
        <p:nvSpPr>
          <p:cNvPr id="9" name="Text Placeholder 2">
            <a:extLst>
              <a:ext uri="{FF2B5EF4-FFF2-40B4-BE49-F238E27FC236}">
                <a16:creationId xmlns:a16="http://schemas.microsoft.com/office/drawing/2014/main" id="{6E449C19-596C-C0C4-BD58-E8301C287B3B}"/>
              </a:ext>
            </a:extLst>
          </p:cNvPr>
          <p:cNvSpPr>
            <a:spLocks noGrp="1"/>
          </p:cNvSpPr>
          <p:nvPr>
            <p:ph type="body" idx="1"/>
          </p:nvPr>
        </p:nvSpPr>
        <p:spPr>
          <a:xfrm>
            <a:off x="6606112" y="802413"/>
            <a:ext cx="5147248" cy="5584431"/>
          </a:xfrm>
        </p:spPr>
        <p:txBody>
          <a:bodyPr>
            <a:normAutofit fontScale="85000" lnSpcReduction="10000"/>
          </a:bodyPr>
          <a:lstStyle/>
          <a:p>
            <a:pPr marL="360000" indent="-288000">
              <a:lnSpc>
                <a:spcPct val="100000"/>
              </a:lnSpc>
              <a:buSzPct val="80000"/>
            </a:pPr>
            <a:r>
              <a:rPr lang="fi-FI" sz="1400" dirty="0"/>
              <a:t>Verotulovaikutuksissa merkittävin osuus muodostuu arvonlisävero- sekä yhteisöverovaikutuksista. Molemmat ovat kuitenkin hyvin epävarmoja. </a:t>
            </a:r>
          </a:p>
          <a:p>
            <a:pPr marL="360000" indent="-288000">
              <a:lnSpc>
                <a:spcPct val="100000"/>
              </a:lnSpc>
              <a:buSzPct val="80000"/>
            </a:pPr>
            <a:r>
              <a:rPr lang="fi-FI" sz="1400" dirty="0"/>
              <a:t>Tilitettävien </a:t>
            </a:r>
            <a:r>
              <a:rPr lang="fi-FI" sz="1400" b="1" dirty="0"/>
              <a:t>arvonlisäverojen* </a:t>
            </a:r>
            <a:r>
              <a:rPr lang="fi-FI" sz="1400" dirty="0"/>
              <a:t>määrään vaikuttaa se, minne tuotetut tuotteet myydään ja siksi arvonlisäverot saattavat olla huomattavasti pienemmät. Mallinnuksessa ei ole otettu kantaa, minne lopulliset tuotteet menevät ja tarkastelussa laskettiin teoreettinen arvonlisäveron kertymä koko arvoketjussa. </a:t>
            </a:r>
            <a:r>
              <a:rPr lang="fi-FI" sz="1400" b="1" dirty="0">
                <a:solidFill>
                  <a:schemeClr val="tx1"/>
                </a:solidFill>
              </a:rPr>
              <a:t>Summaan tulee siis suhtautua enemmänkin teoreettisena maksimiarvona ja on todennäköisesti todellisuudessa huomattavasti pienempi</a:t>
            </a:r>
            <a:r>
              <a:rPr lang="fi-FI" sz="1400" dirty="0"/>
              <a:t>.</a:t>
            </a:r>
          </a:p>
          <a:p>
            <a:pPr marL="360000" indent="-288000">
              <a:lnSpc>
                <a:spcPct val="100000"/>
              </a:lnSpc>
              <a:buSzPct val="80000"/>
            </a:pPr>
            <a:r>
              <a:rPr lang="fi-FI" sz="1400" b="1" dirty="0"/>
              <a:t>Yhteisövero*</a:t>
            </a:r>
            <a:r>
              <a:rPr lang="fi-FI" sz="1400" dirty="0"/>
              <a:t> taas on suhdanneherkimpiä veromuotoja. Siksi tuotto vaihtelee monia muita veromuotoja enemmän. Varsinkin voimakkaiden suhdannevaihteluiden oloissa toimintaylijäämän antama kuva yritysten tuloksista saattaa poiketa huomattavasti todellisuudesta. Yhteisöveroprosentti on 20 %, joka jakautuu vuonna 2023 valtion ja kuntien välille suhteessa 76,09 (valtio) / 23,91 (kunnat). </a:t>
            </a:r>
            <a:r>
              <a:rPr lang="fi-FI" sz="1400" b="1" dirty="0"/>
              <a:t>Tässä esitetty summa kuvaa hyvin optimistista arviota yhteisöverotuloista.</a:t>
            </a:r>
          </a:p>
          <a:p>
            <a:pPr marL="360000" indent="-288000">
              <a:lnSpc>
                <a:spcPct val="100000"/>
              </a:lnSpc>
              <a:buSzPct val="80000"/>
            </a:pPr>
            <a:r>
              <a:rPr lang="fi-FI" sz="1400" dirty="0"/>
              <a:t>Seuraavaksi suurimmat vaikutukset syntyvät </a:t>
            </a:r>
            <a:r>
              <a:rPr lang="fi-FI" sz="1400" b="1" dirty="0"/>
              <a:t>valtion tuloveroista</a:t>
            </a:r>
            <a:r>
              <a:rPr lang="fi-FI" sz="1400" dirty="0"/>
              <a:t> ja </a:t>
            </a:r>
            <a:r>
              <a:rPr lang="fi-FI" sz="1400" b="1" dirty="0"/>
              <a:t>kunnallisveroista</a:t>
            </a:r>
            <a:r>
              <a:rPr lang="fi-FI" sz="1400" dirty="0"/>
              <a:t>.</a:t>
            </a:r>
          </a:p>
          <a:p>
            <a:pPr marL="359410" indent="-287655">
              <a:lnSpc>
                <a:spcPct val="100000"/>
              </a:lnSpc>
              <a:buSzPct val="80000"/>
            </a:pPr>
            <a:r>
              <a:rPr lang="fi-FI" sz="1400" b="1" dirty="0"/>
              <a:t>Kiinteistöverotulot </a:t>
            </a:r>
            <a:r>
              <a:rPr lang="fi-FI" sz="1400" dirty="0"/>
              <a:t>muodostavat myös merkittävän summan Vaasalle ja Mustasaarelle.</a:t>
            </a:r>
            <a:r>
              <a:rPr lang="fi-FI" sz="1400" b="1" dirty="0"/>
              <a:t> </a:t>
            </a:r>
            <a:r>
              <a:rPr lang="fi-FI" sz="1400" dirty="0"/>
              <a:t>Arvioinnissa on käytetty verotoimiston laskelmaa, joka perustuu rakennusten pinta-alojen arvioiden mukaan laskettuun karkeaan arvioon kiinteistöverotuotoista. Kiinteistöverojen lisäksi vaikutuksia kuntatalouteen syntyy </a:t>
            </a:r>
            <a:r>
              <a:rPr lang="fi-FI" sz="1400" b="1" dirty="0"/>
              <a:t>tonttien vuokratuotoista</a:t>
            </a:r>
            <a:r>
              <a:rPr lang="fi-FI" sz="1400" dirty="0"/>
              <a:t>.</a:t>
            </a:r>
          </a:p>
        </p:txBody>
      </p:sp>
      <p:graphicFrame>
        <p:nvGraphicFramePr>
          <p:cNvPr id="14" name="Table 13">
            <a:extLst>
              <a:ext uri="{FF2B5EF4-FFF2-40B4-BE49-F238E27FC236}">
                <a16:creationId xmlns:a16="http://schemas.microsoft.com/office/drawing/2014/main" id="{6725006A-DF5A-9E7B-07E4-BDCCA702E6BE}"/>
              </a:ext>
            </a:extLst>
          </p:cNvPr>
          <p:cNvGraphicFramePr>
            <a:graphicFrameLocks noGrp="1"/>
          </p:cNvGraphicFramePr>
          <p:nvPr>
            <p:extLst>
              <p:ext uri="{D42A27DB-BD31-4B8C-83A1-F6EECF244321}">
                <p14:modId xmlns:p14="http://schemas.microsoft.com/office/powerpoint/2010/main" val="3056347772"/>
              </p:ext>
            </p:extLst>
          </p:nvPr>
        </p:nvGraphicFramePr>
        <p:xfrm>
          <a:off x="313174" y="3410921"/>
          <a:ext cx="6178034" cy="274320"/>
        </p:xfrm>
        <a:graphic>
          <a:graphicData uri="http://schemas.openxmlformats.org/drawingml/2006/table">
            <a:tbl>
              <a:tblPr firstRow="1" bandRow="1">
                <a:tableStyleId>{5C22544A-7EE6-4342-B048-85BDC9FD1C3A}</a:tableStyleId>
              </a:tblPr>
              <a:tblGrid>
                <a:gridCol w="6178034">
                  <a:extLst>
                    <a:ext uri="{9D8B030D-6E8A-4147-A177-3AD203B41FA5}">
                      <a16:colId xmlns:a16="http://schemas.microsoft.com/office/drawing/2014/main" val="4127201260"/>
                    </a:ext>
                  </a:extLst>
                </a:gridCol>
              </a:tblGrid>
              <a:tr h="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i-FI" sz="1200" b="1" i="0" strike="noStrike" dirty="0">
                          <a:solidFill>
                            <a:srgbClr val="000000"/>
                          </a:solidFill>
                          <a:effectLst/>
                          <a:latin typeface="+mn-lt"/>
                        </a:rPr>
                        <a:t>Skenaario 2: </a:t>
                      </a:r>
                      <a:r>
                        <a:rPr lang="en-US" sz="1200" b="1" i="0" u="none" strike="noStrike" baseline="0" dirty="0" err="1">
                          <a:solidFill>
                            <a:sysClr val="windowText" lastClr="000000">
                              <a:lumMod val="65000"/>
                              <a:lumOff val="35000"/>
                            </a:sysClr>
                          </a:solidFill>
                          <a:latin typeface="Montserrat" panose="00000500000000000000" pitchFamily="2" charset="0"/>
                        </a:rPr>
                        <a:t>verotulovaikutukset</a:t>
                      </a:r>
                      <a:r>
                        <a:rPr lang="en-US" sz="1200" b="1" i="0" u="none" strike="noStrike" baseline="0" dirty="0">
                          <a:solidFill>
                            <a:sysClr val="windowText" lastClr="000000">
                              <a:lumMod val="65000"/>
                              <a:lumOff val="35000"/>
                            </a:sysClr>
                          </a:solidFill>
                          <a:latin typeface="Montserrat" panose="00000500000000000000" pitchFamily="2" charset="0"/>
                        </a:rPr>
                        <a:t>, M€ per </a:t>
                      </a:r>
                      <a:r>
                        <a:rPr lang="en-US" sz="1200" b="1" i="0" u="none" strike="noStrike" baseline="0" dirty="0" err="1">
                          <a:solidFill>
                            <a:sysClr val="windowText" lastClr="000000">
                              <a:lumMod val="65000"/>
                              <a:lumOff val="35000"/>
                            </a:sysClr>
                          </a:solidFill>
                          <a:latin typeface="Montserrat" panose="00000500000000000000" pitchFamily="2" charset="0"/>
                        </a:rPr>
                        <a:t>vuosi</a:t>
                      </a:r>
                      <a:endParaRPr lang="en-US" sz="1200" b="1" i="0" u="none" strike="noStrike" baseline="0" dirty="0">
                        <a:solidFill>
                          <a:sysClr val="windowText" lastClr="000000">
                            <a:lumMod val="65000"/>
                            <a:lumOff val="35000"/>
                          </a:sysClr>
                        </a:solidFill>
                        <a:latin typeface="Montserrat" panose="00000500000000000000" pitchFamily="2" charset="0"/>
                      </a:endParaRP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4178909"/>
                  </a:ext>
                </a:extLst>
              </a:tr>
            </a:tbl>
          </a:graphicData>
        </a:graphic>
      </p:graphicFrame>
      <p:graphicFrame>
        <p:nvGraphicFramePr>
          <p:cNvPr id="15" name="Table 14">
            <a:extLst>
              <a:ext uri="{FF2B5EF4-FFF2-40B4-BE49-F238E27FC236}">
                <a16:creationId xmlns:a16="http://schemas.microsoft.com/office/drawing/2014/main" id="{C9BF444E-0C74-BE10-3046-9255309DE4FC}"/>
              </a:ext>
            </a:extLst>
          </p:cNvPr>
          <p:cNvGraphicFramePr>
            <a:graphicFrameLocks noGrp="1"/>
          </p:cNvGraphicFramePr>
          <p:nvPr>
            <p:extLst>
              <p:ext uri="{D42A27DB-BD31-4B8C-83A1-F6EECF244321}">
                <p14:modId xmlns:p14="http://schemas.microsoft.com/office/powerpoint/2010/main" val="3091346303"/>
              </p:ext>
            </p:extLst>
          </p:nvPr>
        </p:nvGraphicFramePr>
        <p:xfrm>
          <a:off x="313174" y="200855"/>
          <a:ext cx="6178034" cy="274320"/>
        </p:xfrm>
        <a:graphic>
          <a:graphicData uri="http://schemas.openxmlformats.org/drawingml/2006/table">
            <a:tbl>
              <a:tblPr firstRow="1" bandRow="1">
                <a:tableStyleId>{5C22544A-7EE6-4342-B048-85BDC9FD1C3A}</a:tableStyleId>
              </a:tblPr>
              <a:tblGrid>
                <a:gridCol w="6178034">
                  <a:extLst>
                    <a:ext uri="{9D8B030D-6E8A-4147-A177-3AD203B41FA5}">
                      <a16:colId xmlns:a16="http://schemas.microsoft.com/office/drawing/2014/main" val="4127201260"/>
                    </a:ext>
                  </a:extLst>
                </a:gridCol>
              </a:tblGrid>
              <a:tr h="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fi-FI" sz="1200" b="1" i="0" strike="noStrike" dirty="0">
                          <a:solidFill>
                            <a:srgbClr val="000000"/>
                          </a:solidFill>
                          <a:effectLst/>
                          <a:latin typeface="+mn-lt"/>
                        </a:rPr>
                        <a:t>Skenaario 1: </a:t>
                      </a:r>
                      <a:r>
                        <a:rPr lang="en-US" sz="1200" b="1" i="0" u="none" strike="noStrike" baseline="0" dirty="0" err="1">
                          <a:solidFill>
                            <a:sysClr val="windowText" lastClr="000000">
                              <a:lumMod val="65000"/>
                              <a:lumOff val="35000"/>
                            </a:sysClr>
                          </a:solidFill>
                          <a:latin typeface="Montserrat" panose="00000500000000000000" pitchFamily="2" charset="0"/>
                        </a:rPr>
                        <a:t>verotulovaikutukset</a:t>
                      </a:r>
                      <a:r>
                        <a:rPr lang="en-US" sz="1200" b="1" i="0" u="none" strike="noStrike" baseline="0" dirty="0">
                          <a:solidFill>
                            <a:sysClr val="windowText" lastClr="000000">
                              <a:lumMod val="65000"/>
                              <a:lumOff val="35000"/>
                            </a:sysClr>
                          </a:solidFill>
                          <a:latin typeface="Montserrat" panose="00000500000000000000" pitchFamily="2" charset="0"/>
                        </a:rPr>
                        <a:t>, M€ per </a:t>
                      </a:r>
                      <a:r>
                        <a:rPr lang="en-US" sz="1200" b="1" i="0" u="none" strike="noStrike" baseline="0" dirty="0" err="1">
                          <a:solidFill>
                            <a:sysClr val="windowText" lastClr="000000">
                              <a:lumMod val="65000"/>
                              <a:lumOff val="35000"/>
                            </a:sysClr>
                          </a:solidFill>
                          <a:latin typeface="Montserrat" panose="00000500000000000000" pitchFamily="2" charset="0"/>
                        </a:rPr>
                        <a:t>vuosi</a:t>
                      </a:r>
                      <a:endParaRPr lang="en-US" sz="1200" b="1" i="0" u="none" strike="noStrike" baseline="0" dirty="0">
                        <a:solidFill>
                          <a:sysClr val="windowText" lastClr="000000">
                            <a:lumMod val="65000"/>
                            <a:lumOff val="35000"/>
                          </a:sysClr>
                        </a:solidFill>
                        <a:latin typeface="Montserrat" panose="00000500000000000000" pitchFamily="2" charset="0"/>
                      </a:endParaRP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4178909"/>
                  </a:ext>
                </a:extLst>
              </a:tr>
            </a:tbl>
          </a:graphicData>
        </a:graphic>
      </p:graphicFrame>
      <p:sp>
        <p:nvSpPr>
          <p:cNvPr id="17" name="TextBox 16">
            <a:extLst>
              <a:ext uri="{FF2B5EF4-FFF2-40B4-BE49-F238E27FC236}">
                <a16:creationId xmlns:a16="http://schemas.microsoft.com/office/drawing/2014/main" id="{08DC5E3A-8953-D882-CB59-13F52BA1E026}"/>
              </a:ext>
            </a:extLst>
          </p:cNvPr>
          <p:cNvSpPr txBox="1"/>
          <p:nvPr/>
        </p:nvSpPr>
        <p:spPr>
          <a:xfrm>
            <a:off x="413844" y="6310074"/>
            <a:ext cx="10800256" cy="430887"/>
          </a:xfrm>
          <a:prstGeom prst="rect">
            <a:avLst/>
          </a:prstGeom>
          <a:noFill/>
        </p:spPr>
        <p:txBody>
          <a:bodyPr wrap="square">
            <a:spAutoFit/>
          </a:bodyPr>
          <a:lstStyle/>
          <a:p>
            <a:pPr marL="66040" indent="0">
              <a:buNone/>
            </a:pPr>
            <a:r>
              <a:rPr lang="fi-FI" sz="1100" dirty="0">
                <a:latin typeface="+mn-lt"/>
              </a:rPr>
              <a:t>*Arvonlisäveroissa ja yhteisöveroissa on kyse teoreettisesta maksimiverokertymästä. Erityisesti arvonlisäveroissa verotulot ovat todellisuudessa huomattavasti pienemmät, sillä vain osa veroista maksetaan Suomeen ja lisäksi arvonlisäverokertymään vaikuttaa arvonlisäverojen vähennysoikeus. </a:t>
            </a:r>
          </a:p>
        </p:txBody>
      </p:sp>
      <p:graphicFrame>
        <p:nvGraphicFramePr>
          <p:cNvPr id="19" name="Chart 18">
            <a:extLst>
              <a:ext uri="{FF2B5EF4-FFF2-40B4-BE49-F238E27FC236}">
                <a16:creationId xmlns:a16="http://schemas.microsoft.com/office/drawing/2014/main" id="{0FFD5F3D-199C-81EA-01D3-3D9CF5532C91}"/>
              </a:ext>
            </a:extLst>
          </p:cNvPr>
          <p:cNvGraphicFramePr/>
          <p:nvPr>
            <p:extLst>
              <p:ext uri="{D42A27DB-BD31-4B8C-83A1-F6EECF244321}">
                <p14:modId xmlns:p14="http://schemas.microsoft.com/office/powerpoint/2010/main" val="1369591686"/>
              </p:ext>
            </p:extLst>
          </p:nvPr>
        </p:nvGraphicFramePr>
        <p:xfrm>
          <a:off x="413844" y="485567"/>
          <a:ext cx="3866056" cy="28233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Chart 19">
            <a:extLst>
              <a:ext uri="{FF2B5EF4-FFF2-40B4-BE49-F238E27FC236}">
                <a16:creationId xmlns:a16="http://schemas.microsoft.com/office/drawing/2014/main" id="{0B0B4B2B-B776-4030-B4F1-4B7450F86871}"/>
              </a:ext>
            </a:extLst>
          </p:cNvPr>
          <p:cNvGraphicFramePr/>
          <p:nvPr>
            <p:extLst>
              <p:ext uri="{D42A27DB-BD31-4B8C-83A1-F6EECF244321}">
                <p14:modId xmlns:p14="http://schemas.microsoft.com/office/powerpoint/2010/main" val="1612610499"/>
              </p:ext>
            </p:extLst>
          </p:nvPr>
        </p:nvGraphicFramePr>
        <p:xfrm>
          <a:off x="4280056" y="475176"/>
          <a:ext cx="2322158" cy="267464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1" name="Chart 20">
            <a:extLst>
              <a:ext uri="{FF2B5EF4-FFF2-40B4-BE49-F238E27FC236}">
                <a16:creationId xmlns:a16="http://schemas.microsoft.com/office/drawing/2014/main" id="{8BEF195F-EC80-43A7-B4EE-EB9C4F0D7208}"/>
              </a:ext>
            </a:extLst>
          </p:cNvPr>
          <p:cNvGraphicFramePr/>
          <p:nvPr>
            <p:extLst>
              <p:ext uri="{D42A27DB-BD31-4B8C-83A1-F6EECF244321}">
                <p14:modId xmlns:p14="http://schemas.microsoft.com/office/powerpoint/2010/main" val="1786955924"/>
              </p:ext>
            </p:extLst>
          </p:nvPr>
        </p:nvGraphicFramePr>
        <p:xfrm>
          <a:off x="313175" y="3761604"/>
          <a:ext cx="3966726" cy="246390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Chart 21">
            <a:extLst>
              <a:ext uri="{FF2B5EF4-FFF2-40B4-BE49-F238E27FC236}">
                <a16:creationId xmlns:a16="http://schemas.microsoft.com/office/drawing/2014/main" id="{23FE71AC-CEF6-443C-BDAB-D1A501564C4D}"/>
              </a:ext>
            </a:extLst>
          </p:cNvPr>
          <p:cNvGraphicFramePr/>
          <p:nvPr>
            <p:extLst>
              <p:ext uri="{D42A27DB-BD31-4B8C-83A1-F6EECF244321}">
                <p14:modId xmlns:p14="http://schemas.microsoft.com/office/powerpoint/2010/main" val="1725973821"/>
              </p:ext>
            </p:extLst>
          </p:nvPr>
        </p:nvGraphicFramePr>
        <p:xfrm>
          <a:off x="4279900" y="3761603"/>
          <a:ext cx="2322314" cy="226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153752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6365F-5358-FDD0-C5C5-3D615ED82874}"/>
              </a:ext>
            </a:extLst>
          </p:cNvPr>
          <p:cNvSpPr>
            <a:spLocks noGrp="1"/>
          </p:cNvSpPr>
          <p:nvPr>
            <p:ph type="title"/>
          </p:nvPr>
        </p:nvSpPr>
        <p:spPr>
          <a:xfrm>
            <a:off x="354000" y="157521"/>
            <a:ext cx="5393700" cy="1118386"/>
          </a:xfrm>
        </p:spPr>
        <p:txBody>
          <a:bodyPr anchor="ctr">
            <a:normAutofit/>
          </a:bodyPr>
          <a:lstStyle/>
          <a:p>
            <a:pPr algn="l"/>
            <a:r>
              <a:rPr lang="fi-FI" sz="4000" dirty="0"/>
              <a:t>Sisällys</a:t>
            </a:r>
            <a:endParaRPr lang="fi-FI" sz="2700" dirty="0">
              <a:solidFill>
                <a:schemeClr val="tx1"/>
              </a:solidFill>
              <a:highlight>
                <a:srgbClr val="FFFF00"/>
              </a:highlight>
            </a:endParaRPr>
          </a:p>
        </p:txBody>
      </p:sp>
      <p:sp>
        <p:nvSpPr>
          <p:cNvPr id="9" name="Text Placeholder 9">
            <a:extLst>
              <a:ext uri="{FF2B5EF4-FFF2-40B4-BE49-F238E27FC236}">
                <a16:creationId xmlns:a16="http://schemas.microsoft.com/office/drawing/2014/main" id="{EB2C18AA-2451-C550-9F2B-80BA0F4C7FF8}"/>
              </a:ext>
            </a:extLst>
          </p:cNvPr>
          <p:cNvSpPr txBox="1">
            <a:spLocks/>
          </p:cNvSpPr>
          <p:nvPr/>
        </p:nvSpPr>
        <p:spPr>
          <a:xfrm>
            <a:off x="354000" y="1076132"/>
            <a:ext cx="5393700" cy="510083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ctr" rtl="0" eaLnBrk="1" hangingPunct="1">
              <a:lnSpc>
                <a:spcPct val="100000"/>
              </a:lnSpc>
              <a:spcBef>
                <a:spcPts val="100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1pPr>
            <a:lvl2pPr marL="914400" marR="0" lvl="1" indent="-381000" algn="ctr" rtl="0" eaLnBrk="1" hangingPunct="1">
              <a:lnSpc>
                <a:spcPct val="100000"/>
              </a:lnSpc>
              <a:spcBef>
                <a:spcPts val="50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2pPr>
            <a:lvl3pPr marL="1371600" marR="0" lvl="2" indent="-355600" algn="ctr" rtl="0" eaLnBrk="1" hangingPunct="1">
              <a:lnSpc>
                <a:spcPct val="100000"/>
              </a:lnSpc>
              <a:spcBef>
                <a:spcPts val="50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3pPr>
            <a:lvl4pPr marL="1828800" marR="0" lvl="3" indent="-342900" algn="ctr" rtl="0" eaLnBrk="1" hangingPunct="1">
              <a:lnSpc>
                <a:spcPct val="100000"/>
              </a:lnSpc>
              <a:spcBef>
                <a:spcPts val="50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4pPr>
            <a:lvl5pPr marL="2286000" marR="0" lvl="4" indent="-342900" algn="ctr" rtl="0" eaLnBrk="1" hangingPunct="1">
              <a:lnSpc>
                <a:spcPct val="100000"/>
              </a:lnSpc>
              <a:spcBef>
                <a:spcPts val="50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5pPr>
            <a:lvl6pPr marL="2743200" marR="0" lvl="5" indent="-342900" algn="ctr" rtl="0" eaLnBrk="1" hangingPunct="1">
              <a:lnSpc>
                <a:spcPct val="100000"/>
              </a:lnSpc>
              <a:spcBef>
                <a:spcPts val="50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6pPr>
            <a:lvl7pPr marL="3200400" marR="0" lvl="6" indent="-342900" algn="ctr" rtl="0" eaLnBrk="1" hangingPunct="1">
              <a:lnSpc>
                <a:spcPct val="100000"/>
              </a:lnSpc>
              <a:spcBef>
                <a:spcPts val="50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7pPr>
            <a:lvl8pPr marL="3657600" marR="0" lvl="7" indent="-342900" algn="ctr" rtl="0" eaLnBrk="1" hangingPunct="1">
              <a:lnSpc>
                <a:spcPct val="100000"/>
              </a:lnSpc>
              <a:spcBef>
                <a:spcPts val="50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8pPr>
            <a:lvl9pPr marL="4114800" marR="0" lvl="8" indent="-342900" algn="ctr" rtl="0" eaLnBrk="1" hangingPunct="1">
              <a:lnSpc>
                <a:spcPct val="100000"/>
              </a:lnSpc>
              <a:spcBef>
                <a:spcPts val="500"/>
              </a:spcBef>
              <a:spcAft>
                <a:spcPts val="0"/>
              </a:spcAft>
              <a:buClr>
                <a:schemeClr val="dk1"/>
              </a:buClr>
              <a:buSzPts val="2800"/>
              <a:buFont typeface="Arial"/>
              <a:buNone/>
              <a:defRPr sz="2800" b="0" i="0" u="none" strike="noStrike" cap="none">
                <a:solidFill>
                  <a:schemeClr val="dk1"/>
                </a:solidFill>
                <a:latin typeface="Montserrat"/>
                <a:ea typeface="Montserrat"/>
                <a:cs typeface="Montserrat"/>
                <a:sym typeface="Montserrat"/>
              </a:defRPr>
            </a:lvl9pPr>
          </a:lstStyle>
          <a:p>
            <a:pPr marL="742950" indent="-742950" algn="l">
              <a:lnSpc>
                <a:spcPct val="120000"/>
              </a:lnSpc>
              <a:spcBef>
                <a:spcPts val="0"/>
              </a:spcBef>
              <a:buSzPct val="100000"/>
              <a:buFont typeface="Arial"/>
              <a:buAutoNum type="arabicPeriod"/>
            </a:pPr>
            <a:r>
              <a:rPr lang="fi-FI" sz="1800" b="1" dirty="0"/>
              <a:t>Työn tausta, tavoite ja menetelmät </a:t>
            </a:r>
          </a:p>
          <a:p>
            <a:pPr marL="742950" indent="-742950" algn="l">
              <a:lnSpc>
                <a:spcPct val="120000"/>
              </a:lnSpc>
              <a:spcBef>
                <a:spcPts val="0"/>
              </a:spcBef>
              <a:buSzPct val="100000"/>
              <a:buFont typeface="Montserrat"/>
              <a:buAutoNum type="arabicPeriod"/>
            </a:pPr>
            <a:endParaRPr lang="fi-FI" sz="1800" b="1" dirty="0"/>
          </a:p>
          <a:p>
            <a:pPr marL="742950" indent="-742950" algn="l">
              <a:lnSpc>
                <a:spcPct val="120000"/>
              </a:lnSpc>
              <a:spcBef>
                <a:spcPts val="0"/>
              </a:spcBef>
              <a:buSzPct val="100000"/>
              <a:buFont typeface="Montserrat"/>
              <a:buAutoNum type="arabicPeriod"/>
            </a:pPr>
            <a:r>
              <a:rPr lang="fi-FI" sz="1800" b="1" dirty="0"/>
              <a:t>GigaVaasa-alueen investointien aluetalousvaikutukset</a:t>
            </a:r>
          </a:p>
          <a:p>
            <a:pPr marL="1165225" lvl="1" indent="-393700" algn="l">
              <a:lnSpc>
                <a:spcPct val="120000"/>
              </a:lnSpc>
              <a:spcBef>
                <a:spcPts val="0"/>
              </a:spcBef>
              <a:buSzPct val="100000"/>
              <a:buFont typeface="+mj-lt"/>
              <a:buAutoNum type="romanUcPeriod"/>
            </a:pPr>
            <a:r>
              <a:rPr lang="fi-FI" sz="1800" dirty="0"/>
              <a:t>Työpaikkavaikutukset</a:t>
            </a:r>
          </a:p>
          <a:p>
            <a:pPr marL="1165225" lvl="1" indent="-393700" algn="l">
              <a:lnSpc>
                <a:spcPct val="120000"/>
              </a:lnSpc>
              <a:spcBef>
                <a:spcPts val="0"/>
              </a:spcBef>
              <a:buSzPct val="100000"/>
              <a:buFont typeface="+mj-lt"/>
              <a:buAutoNum type="romanUcPeriod"/>
            </a:pPr>
            <a:r>
              <a:rPr lang="fi-FI" sz="1900" dirty="0"/>
              <a:t>Tuotos- ja arvonlisäysvaikutukset</a:t>
            </a:r>
          </a:p>
          <a:p>
            <a:pPr marL="1165225" lvl="1" indent="-393700" algn="l">
              <a:lnSpc>
                <a:spcPct val="120000"/>
              </a:lnSpc>
              <a:spcBef>
                <a:spcPts val="0"/>
              </a:spcBef>
              <a:buSzPct val="100000"/>
              <a:buFont typeface="+mj-lt"/>
              <a:buAutoNum type="romanUcPeriod"/>
            </a:pPr>
            <a:r>
              <a:rPr lang="fi-FI" sz="1800" dirty="0"/>
              <a:t>Verotulovaikutukset</a:t>
            </a:r>
          </a:p>
          <a:p>
            <a:pPr marL="742950" indent="-742950" algn="l">
              <a:lnSpc>
                <a:spcPct val="120000"/>
              </a:lnSpc>
              <a:spcBef>
                <a:spcPts val="0"/>
              </a:spcBef>
              <a:buSzPct val="100000"/>
              <a:buFont typeface="Montserrat"/>
              <a:buAutoNum type="arabicPeriod"/>
            </a:pPr>
            <a:endParaRPr lang="fi-FI" sz="1800" b="1" dirty="0"/>
          </a:p>
          <a:p>
            <a:pPr marL="742950" indent="-742950" algn="l">
              <a:lnSpc>
                <a:spcPct val="120000"/>
              </a:lnSpc>
              <a:spcBef>
                <a:spcPts val="0"/>
              </a:spcBef>
              <a:buSzPct val="100000"/>
              <a:buFont typeface="Montserrat"/>
              <a:buAutoNum type="arabicPeriod"/>
            </a:pPr>
            <a:r>
              <a:rPr lang="fi-FI" sz="1800" b="1" dirty="0"/>
              <a:t>Yhteenveto</a:t>
            </a:r>
            <a:endParaRPr lang="fi-FI" sz="1800" dirty="0"/>
          </a:p>
          <a:p>
            <a:pPr marL="1200150" lvl="1" indent="-742950" algn="l">
              <a:lnSpc>
                <a:spcPct val="120000"/>
              </a:lnSpc>
              <a:spcBef>
                <a:spcPts val="0"/>
              </a:spcBef>
              <a:buSzPct val="100000"/>
              <a:buFont typeface="Montserrat"/>
              <a:buAutoNum type="romanUcPeriod"/>
            </a:pPr>
            <a:endParaRPr lang="fi-FI" sz="100" b="1" dirty="0"/>
          </a:p>
        </p:txBody>
      </p:sp>
      <p:pic>
        <p:nvPicPr>
          <p:cNvPr id="11" name="Picture 4" descr="Havainnekuva GigaVaasa-alueesta.">
            <a:extLst>
              <a:ext uri="{FF2B5EF4-FFF2-40B4-BE49-F238E27FC236}">
                <a16:creationId xmlns:a16="http://schemas.microsoft.com/office/drawing/2014/main" id="{8A0794D9-545A-88B7-6898-142A0E0D4855}"/>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096000" y="0"/>
            <a:ext cx="6096000" cy="685728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47CCF58-667B-ECD5-F1B5-01E3FD33F974}"/>
              </a:ext>
            </a:extLst>
          </p:cNvPr>
          <p:cNvSpPr txBox="1"/>
          <p:nvPr/>
        </p:nvSpPr>
        <p:spPr>
          <a:xfrm>
            <a:off x="6156960" y="6591568"/>
            <a:ext cx="1564852" cy="230832"/>
          </a:xfrm>
          <a:prstGeom prst="rect">
            <a:avLst/>
          </a:prstGeom>
          <a:noFill/>
        </p:spPr>
        <p:txBody>
          <a:bodyPr wrap="none" rtlCol="0">
            <a:spAutoFit/>
          </a:bodyPr>
          <a:lstStyle/>
          <a:p>
            <a:pPr algn="l"/>
            <a:r>
              <a:rPr lang="fi-FI" sz="900" dirty="0">
                <a:solidFill>
                  <a:schemeClr val="bg1"/>
                </a:solidFill>
                <a:latin typeface="+mn-lt"/>
              </a:rPr>
              <a:t>Kuvan lähde: GigaVaasa</a:t>
            </a:r>
          </a:p>
        </p:txBody>
      </p:sp>
      <p:sp>
        <p:nvSpPr>
          <p:cNvPr id="14" name="TextBox 13">
            <a:extLst>
              <a:ext uri="{FF2B5EF4-FFF2-40B4-BE49-F238E27FC236}">
                <a16:creationId xmlns:a16="http://schemas.microsoft.com/office/drawing/2014/main" id="{28E81117-8B88-6B6E-B7D3-B5C5BD943BD9}"/>
              </a:ext>
            </a:extLst>
          </p:cNvPr>
          <p:cNvSpPr txBox="1"/>
          <p:nvPr/>
        </p:nvSpPr>
        <p:spPr>
          <a:xfrm>
            <a:off x="6219190" y="248215"/>
            <a:ext cx="2844000" cy="4323785"/>
          </a:xfrm>
          <a:prstGeom prst="rect">
            <a:avLst/>
          </a:prstGeom>
          <a:solidFill>
            <a:srgbClr val="FFFFFF">
              <a:alpha val="74902"/>
            </a:srgbClr>
          </a:solidFill>
          <a:ln>
            <a:solidFill>
              <a:schemeClr val="bg1">
                <a:lumMod val="75000"/>
              </a:schemeClr>
            </a:solidFill>
          </a:ln>
        </p:spPr>
        <p:txBody>
          <a:bodyPr wrap="square">
            <a:noAutofit/>
          </a:bodyPr>
          <a:lstStyle/>
          <a:p>
            <a:pPr>
              <a:lnSpc>
                <a:spcPct val="120000"/>
              </a:lnSpc>
            </a:pPr>
            <a:r>
              <a:rPr lang="fi-FI" b="1" dirty="0">
                <a:latin typeface="+mn-lt"/>
                <a:sym typeface="Montserrat"/>
              </a:rPr>
              <a:t>SELVITYKSEN TILAAJA </a:t>
            </a:r>
          </a:p>
          <a:p>
            <a:pPr marL="0" indent="0">
              <a:lnSpc>
                <a:spcPct val="120000"/>
              </a:lnSpc>
              <a:spcBef>
                <a:spcPts val="0"/>
              </a:spcBef>
              <a:buNone/>
            </a:pPr>
            <a:r>
              <a:rPr lang="fi-FI" dirty="0" err="1">
                <a:latin typeface="+mn-lt"/>
                <a:sym typeface="Montserrat"/>
              </a:rPr>
              <a:t>VaasaFacilita</a:t>
            </a:r>
            <a:r>
              <a:rPr lang="fi-FI" dirty="0">
                <a:latin typeface="+mn-lt"/>
                <a:sym typeface="Montserrat"/>
              </a:rPr>
              <a:t> Oy Ab </a:t>
            </a:r>
          </a:p>
          <a:p>
            <a:pPr marL="0" indent="0">
              <a:lnSpc>
                <a:spcPct val="120000"/>
              </a:lnSpc>
              <a:spcBef>
                <a:spcPts val="0"/>
              </a:spcBef>
              <a:buNone/>
            </a:pPr>
            <a:endParaRPr lang="fi-FI" dirty="0">
              <a:latin typeface="+mn-lt"/>
              <a:sym typeface="Montserrat"/>
            </a:endParaRPr>
          </a:p>
          <a:p>
            <a:pPr marL="0" indent="0">
              <a:lnSpc>
                <a:spcPct val="120000"/>
              </a:lnSpc>
              <a:spcBef>
                <a:spcPts val="0"/>
              </a:spcBef>
              <a:buNone/>
            </a:pPr>
            <a:r>
              <a:rPr lang="fi-FI" b="1" dirty="0">
                <a:latin typeface="+mn-lt"/>
                <a:sym typeface="Montserrat"/>
              </a:rPr>
              <a:t>Työn ohjausryhmä </a:t>
            </a:r>
            <a:br>
              <a:rPr lang="fi-FI" b="1" dirty="0">
                <a:latin typeface="+mn-lt"/>
                <a:sym typeface="Montserrat"/>
              </a:rPr>
            </a:br>
            <a:r>
              <a:rPr lang="fi-FI" dirty="0">
                <a:latin typeface="+mn-lt"/>
                <a:sym typeface="Montserrat"/>
              </a:rPr>
              <a:t>(GigaVaasa –tiimistä):</a:t>
            </a:r>
          </a:p>
          <a:p>
            <a:pPr marL="0" indent="0">
              <a:lnSpc>
                <a:spcPct val="120000"/>
              </a:lnSpc>
              <a:spcBef>
                <a:spcPts val="0"/>
              </a:spcBef>
              <a:buNone/>
            </a:pPr>
            <a:r>
              <a:rPr lang="fi-FI" dirty="0">
                <a:latin typeface="+mn-lt"/>
                <a:sym typeface="Montserrat"/>
              </a:rPr>
              <a:t> </a:t>
            </a:r>
          </a:p>
          <a:p>
            <a:pPr>
              <a:lnSpc>
                <a:spcPct val="120000"/>
              </a:lnSpc>
            </a:pPr>
            <a:r>
              <a:rPr lang="fi-FI" dirty="0" err="1">
                <a:latin typeface="+mn-lt"/>
                <a:sym typeface="Montserrat"/>
              </a:rPr>
              <a:t>VaasaFacilita</a:t>
            </a:r>
            <a:r>
              <a:rPr lang="fi-FI" dirty="0">
                <a:latin typeface="+mn-lt"/>
                <a:sym typeface="Montserrat"/>
              </a:rPr>
              <a:t> Oy Ab</a:t>
            </a:r>
          </a:p>
          <a:p>
            <a:pPr marL="182563">
              <a:lnSpc>
                <a:spcPct val="120000"/>
              </a:lnSpc>
            </a:pPr>
            <a:r>
              <a:rPr lang="fi-FI" dirty="0">
                <a:latin typeface="+mn-lt"/>
                <a:sym typeface="Montserrat"/>
              </a:rPr>
              <a:t>Anna-Kaisa Valkama ja </a:t>
            </a:r>
          </a:p>
          <a:p>
            <a:pPr marL="182563">
              <a:lnSpc>
                <a:spcPct val="120000"/>
              </a:lnSpc>
            </a:pPr>
            <a:r>
              <a:rPr lang="fi-FI" dirty="0">
                <a:latin typeface="+mn-lt"/>
                <a:sym typeface="Montserrat"/>
              </a:rPr>
              <a:t>Ulla Mäki-Lohiluoma</a:t>
            </a:r>
          </a:p>
          <a:p>
            <a:pPr marL="0" indent="0">
              <a:lnSpc>
                <a:spcPct val="120000"/>
              </a:lnSpc>
              <a:spcBef>
                <a:spcPts val="0"/>
              </a:spcBef>
              <a:buNone/>
            </a:pPr>
            <a:endParaRPr lang="fi-FI" dirty="0">
              <a:latin typeface="+mn-lt"/>
              <a:sym typeface="Montserrat"/>
            </a:endParaRPr>
          </a:p>
          <a:p>
            <a:pPr marL="0" indent="0">
              <a:lnSpc>
                <a:spcPct val="120000"/>
              </a:lnSpc>
              <a:spcBef>
                <a:spcPts val="0"/>
              </a:spcBef>
              <a:buNone/>
            </a:pPr>
            <a:r>
              <a:rPr lang="fi-FI" dirty="0">
                <a:latin typeface="+mn-lt"/>
                <a:sym typeface="Montserrat"/>
              </a:rPr>
              <a:t>Merinova </a:t>
            </a:r>
          </a:p>
          <a:p>
            <a:pPr marL="182563" indent="0">
              <a:lnSpc>
                <a:spcPct val="120000"/>
              </a:lnSpc>
              <a:buFont typeface="Arial"/>
              <a:buNone/>
            </a:pPr>
            <a:r>
              <a:rPr lang="fi-FI" dirty="0">
                <a:latin typeface="+mn-lt"/>
                <a:sym typeface="Montserrat"/>
              </a:rPr>
              <a:t>Marko Kuokkanen</a:t>
            </a:r>
          </a:p>
          <a:p>
            <a:pPr marL="0" indent="0">
              <a:lnSpc>
                <a:spcPct val="120000"/>
              </a:lnSpc>
              <a:spcBef>
                <a:spcPts val="0"/>
              </a:spcBef>
              <a:buNone/>
            </a:pPr>
            <a:endParaRPr lang="fi-FI" dirty="0">
              <a:latin typeface="+mn-lt"/>
              <a:sym typeface="Montserrat"/>
            </a:endParaRPr>
          </a:p>
          <a:p>
            <a:pPr>
              <a:lnSpc>
                <a:spcPct val="120000"/>
              </a:lnSpc>
            </a:pPr>
            <a:r>
              <a:rPr lang="fi-FI" dirty="0" err="1">
                <a:latin typeface="+mn-lt"/>
                <a:sym typeface="Montserrat"/>
              </a:rPr>
              <a:t>Vaasanseudun</a:t>
            </a:r>
            <a:r>
              <a:rPr lang="fi-FI" dirty="0">
                <a:latin typeface="+mn-lt"/>
                <a:sym typeface="Montserrat"/>
              </a:rPr>
              <a:t> Kehitys Oy (VASEK)</a:t>
            </a:r>
          </a:p>
          <a:p>
            <a:pPr marL="182563" indent="0">
              <a:lnSpc>
                <a:spcPct val="120000"/>
              </a:lnSpc>
              <a:buFont typeface="Arial"/>
              <a:buNone/>
            </a:pPr>
            <a:r>
              <a:rPr lang="fi-FI" dirty="0">
                <a:latin typeface="+mn-lt"/>
                <a:sym typeface="Montserrat"/>
              </a:rPr>
              <a:t>Riitta Björkenheim</a:t>
            </a:r>
          </a:p>
        </p:txBody>
      </p:sp>
      <p:sp>
        <p:nvSpPr>
          <p:cNvPr id="15" name="TextBox 14">
            <a:extLst>
              <a:ext uri="{FF2B5EF4-FFF2-40B4-BE49-F238E27FC236}">
                <a16:creationId xmlns:a16="http://schemas.microsoft.com/office/drawing/2014/main" id="{F27D5B63-4E2C-AC17-92A9-B968B1D4594C}"/>
              </a:ext>
            </a:extLst>
          </p:cNvPr>
          <p:cNvSpPr txBox="1"/>
          <p:nvPr/>
        </p:nvSpPr>
        <p:spPr>
          <a:xfrm>
            <a:off x="9221470" y="248215"/>
            <a:ext cx="2844000" cy="4323785"/>
          </a:xfrm>
          <a:prstGeom prst="rect">
            <a:avLst/>
          </a:prstGeom>
          <a:solidFill>
            <a:srgbClr val="FFFFFF">
              <a:alpha val="74902"/>
            </a:srgbClr>
          </a:solidFill>
          <a:ln>
            <a:solidFill>
              <a:schemeClr val="bg1">
                <a:lumMod val="75000"/>
              </a:schemeClr>
            </a:solidFill>
          </a:ln>
        </p:spPr>
        <p:txBody>
          <a:bodyPr wrap="square">
            <a:noAutofit/>
          </a:bodyPr>
          <a:lstStyle/>
          <a:p>
            <a:pPr marL="0" indent="0">
              <a:lnSpc>
                <a:spcPct val="120000"/>
              </a:lnSpc>
              <a:spcBef>
                <a:spcPts val="0"/>
              </a:spcBef>
              <a:buNone/>
            </a:pPr>
            <a:r>
              <a:rPr lang="fi-FI" b="1" dirty="0">
                <a:latin typeface="+mn-lt"/>
                <a:sym typeface="Montserrat"/>
              </a:rPr>
              <a:t>SELVITYKSEN TOTEUTUS</a:t>
            </a:r>
            <a:endParaRPr lang="fi-FI" dirty="0">
              <a:latin typeface="+mn-lt"/>
              <a:sym typeface="Montserrat"/>
            </a:endParaRPr>
          </a:p>
          <a:p>
            <a:pPr marL="0" indent="0">
              <a:lnSpc>
                <a:spcPct val="120000"/>
              </a:lnSpc>
              <a:spcBef>
                <a:spcPts val="0"/>
              </a:spcBef>
              <a:buNone/>
            </a:pPr>
            <a:endParaRPr lang="fi-FI" b="1" dirty="0">
              <a:latin typeface="+mn-lt"/>
              <a:sym typeface="Montserrat"/>
            </a:endParaRPr>
          </a:p>
          <a:p>
            <a:pPr marL="0" indent="0">
              <a:lnSpc>
                <a:spcPct val="120000"/>
              </a:lnSpc>
              <a:spcBef>
                <a:spcPts val="0"/>
              </a:spcBef>
              <a:buNone/>
            </a:pPr>
            <a:r>
              <a:rPr lang="fi-FI" b="1" dirty="0">
                <a:latin typeface="+mn-lt"/>
                <a:sym typeface="Montserrat"/>
              </a:rPr>
              <a:t>MDI Public </a:t>
            </a:r>
            <a:r>
              <a:rPr lang="fi-FI" dirty="0">
                <a:latin typeface="+mn-lt"/>
                <a:sym typeface="Montserrat"/>
              </a:rPr>
              <a:t>(</a:t>
            </a:r>
            <a:r>
              <a:rPr lang="en-US" dirty="0">
                <a:latin typeface="+mn-lt"/>
                <a:sym typeface="Montserrat"/>
              </a:rPr>
              <a:t>MDI on </a:t>
            </a:r>
            <a:r>
              <a:rPr lang="en-US" dirty="0" err="1">
                <a:latin typeface="+mn-lt"/>
                <a:sym typeface="Montserrat"/>
              </a:rPr>
              <a:t>osa</a:t>
            </a:r>
            <a:r>
              <a:rPr lang="en-US" dirty="0">
                <a:latin typeface="+mn-lt"/>
                <a:sym typeface="Montserrat"/>
              </a:rPr>
              <a:t> FCG Finnish Consulting Group </a:t>
            </a:r>
            <a:r>
              <a:rPr lang="en-US" dirty="0" err="1">
                <a:latin typeface="+mn-lt"/>
                <a:sym typeface="Montserrat"/>
              </a:rPr>
              <a:t>Oy:ta</a:t>
            </a:r>
            <a:r>
              <a:rPr lang="en-US" dirty="0">
                <a:latin typeface="+mn-lt"/>
                <a:sym typeface="Montserrat"/>
              </a:rPr>
              <a:t>)</a:t>
            </a:r>
            <a:endParaRPr lang="fi-FI" dirty="0">
              <a:latin typeface="+mn-lt"/>
              <a:sym typeface="Montserrat"/>
            </a:endParaRPr>
          </a:p>
          <a:p>
            <a:pPr marL="182563" indent="0">
              <a:lnSpc>
                <a:spcPct val="120000"/>
              </a:lnSpc>
              <a:buFont typeface="Arial"/>
              <a:buNone/>
            </a:pPr>
            <a:r>
              <a:rPr lang="fi-FI" dirty="0">
                <a:latin typeface="+mn-lt"/>
                <a:sym typeface="Montserrat"/>
              </a:rPr>
              <a:t>Valtteri Laasonen ja Rasmus Aro</a:t>
            </a:r>
          </a:p>
          <a:p>
            <a:pPr marL="0" indent="0">
              <a:lnSpc>
                <a:spcPct val="120000"/>
              </a:lnSpc>
              <a:spcBef>
                <a:spcPts val="0"/>
              </a:spcBef>
              <a:buNone/>
            </a:pPr>
            <a:endParaRPr lang="fi-FI" dirty="0">
              <a:latin typeface="+mn-lt"/>
              <a:sym typeface="Montserrat"/>
            </a:endParaRPr>
          </a:p>
          <a:p>
            <a:pPr marL="0" indent="0">
              <a:lnSpc>
                <a:spcPct val="120000"/>
              </a:lnSpc>
              <a:spcBef>
                <a:spcPts val="0"/>
              </a:spcBef>
              <a:buNone/>
            </a:pPr>
            <a:r>
              <a:rPr lang="fi-FI" b="1" dirty="0">
                <a:latin typeface="+mn-lt"/>
                <a:sym typeface="Montserrat"/>
              </a:rPr>
              <a:t>Kaupunkitutkimus TA</a:t>
            </a:r>
          </a:p>
          <a:p>
            <a:pPr marL="182563" indent="0">
              <a:lnSpc>
                <a:spcPct val="120000"/>
              </a:lnSpc>
              <a:buFont typeface="Arial"/>
              <a:buNone/>
            </a:pPr>
            <a:r>
              <a:rPr lang="fi-FI" dirty="0">
                <a:latin typeface="+mn-lt"/>
                <a:sym typeface="Montserrat"/>
              </a:rPr>
              <a:t>Seppo Laakso</a:t>
            </a:r>
          </a:p>
          <a:p>
            <a:pPr marL="0" indent="0">
              <a:lnSpc>
                <a:spcPct val="120000"/>
              </a:lnSpc>
              <a:spcBef>
                <a:spcPts val="0"/>
              </a:spcBef>
              <a:buNone/>
            </a:pPr>
            <a:endParaRPr lang="fi-FI" dirty="0">
              <a:latin typeface="+mn-lt"/>
              <a:sym typeface="Montserrat"/>
            </a:endParaRPr>
          </a:p>
        </p:txBody>
      </p:sp>
    </p:spTree>
    <p:extLst>
      <p:ext uri="{BB962C8B-B14F-4D97-AF65-F5344CB8AC3E}">
        <p14:creationId xmlns:p14="http://schemas.microsoft.com/office/powerpoint/2010/main" val="2869667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Kaavio 11">
            <a:extLst>
              <a:ext uri="{FF2B5EF4-FFF2-40B4-BE49-F238E27FC236}">
                <a16:creationId xmlns:a16="http://schemas.microsoft.com/office/drawing/2014/main" id="{72F9F577-717F-F7B6-DB90-CEA7981EED8D}"/>
              </a:ext>
            </a:extLst>
          </p:cNvPr>
          <p:cNvGraphicFramePr>
            <a:graphicFrameLocks/>
          </p:cNvGraphicFramePr>
          <p:nvPr>
            <p:extLst>
              <p:ext uri="{D42A27DB-BD31-4B8C-83A1-F6EECF244321}">
                <p14:modId xmlns:p14="http://schemas.microsoft.com/office/powerpoint/2010/main" val="2653814409"/>
              </p:ext>
            </p:extLst>
          </p:nvPr>
        </p:nvGraphicFramePr>
        <p:xfrm>
          <a:off x="0" y="-1"/>
          <a:ext cx="6365874" cy="3321049"/>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BB5D7167-7446-5993-B510-AE9C8242CCCB}"/>
              </a:ext>
            </a:extLst>
          </p:cNvPr>
          <p:cNvSpPr>
            <a:spLocks noGrp="1"/>
          </p:cNvSpPr>
          <p:nvPr>
            <p:ph type="title"/>
          </p:nvPr>
        </p:nvSpPr>
        <p:spPr>
          <a:xfrm>
            <a:off x="6446066" y="365125"/>
            <a:ext cx="4907733" cy="1325563"/>
          </a:xfrm>
        </p:spPr>
        <p:txBody>
          <a:bodyPr>
            <a:noAutofit/>
          </a:bodyPr>
          <a:lstStyle/>
          <a:p>
            <a:r>
              <a:rPr lang="fi-FI" sz="3200" dirty="0"/>
              <a:t>Palkkatulojen verotulovaikutukset</a:t>
            </a:r>
            <a:br>
              <a:rPr lang="fi-FI" sz="3200" dirty="0"/>
            </a:br>
            <a:r>
              <a:rPr lang="fi-FI" sz="3200" dirty="0"/>
              <a:t>skenaario 1</a:t>
            </a:r>
          </a:p>
        </p:txBody>
      </p:sp>
      <p:sp>
        <p:nvSpPr>
          <p:cNvPr id="3" name="Text Placeholder 2">
            <a:extLst>
              <a:ext uri="{FF2B5EF4-FFF2-40B4-BE49-F238E27FC236}">
                <a16:creationId xmlns:a16="http://schemas.microsoft.com/office/drawing/2014/main" id="{3E93B673-94E2-CBD8-1AF5-EB6D6AC6E475}"/>
              </a:ext>
            </a:extLst>
          </p:cNvPr>
          <p:cNvSpPr>
            <a:spLocks noGrp="1"/>
          </p:cNvSpPr>
          <p:nvPr>
            <p:ph type="body" idx="1"/>
          </p:nvPr>
        </p:nvSpPr>
        <p:spPr>
          <a:xfrm>
            <a:off x="6554708" y="1825625"/>
            <a:ext cx="4799091" cy="4351338"/>
          </a:xfrm>
        </p:spPr>
        <p:txBody>
          <a:bodyPr>
            <a:noAutofit/>
          </a:bodyPr>
          <a:lstStyle/>
          <a:p>
            <a:pPr marL="66040" indent="0">
              <a:buNone/>
            </a:pPr>
            <a:r>
              <a:rPr lang="fi-FI" sz="1700" b="1" dirty="0"/>
              <a:t>Investointivaiheessa Vaasan seudun osuus:</a:t>
            </a:r>
          </a:p>
          <a:p>
            <a:r>
              <a:rPr lang="fi-FI" sz="1700" b="1" dirty="0"/>
              <a:t>1,9 miljoonaa euroa </a:t>
            </a:r>
            <a:r>
              <a:rPr lang="fi-FI" sz="1700" dirty="0"/>
              <a:t>kunnallisveroista</a:t>
            </a:r>
          </a:p>
          <a:p>
            <a:r>
              <a:rPr lang="fi-FI" sz="1700" b="1" dirty="0"/>
              <a:t>20 miljoonaa euroa </a:t>
            </a:r>
            <a:r>
              <a:rPr lang="fi-FI" sz="1700" dirty="0"/>
              <a:t>kulutukseen käytettävää rahaa seudulla asuville.</a:t>
            </a:r>
          </a:p>
          <a:p>
            <a:pPr marL="66040" indent="0">
              <a:buNone/>
            </a:pPr>
            <a:endParaRPr lang="fi-FI" sz="1700" b="1" dirty="0"/>
          </a:p>
          <a:p>
            <a:pPr marL="66040" indent="0">
              <a:buNone/>
            </a:pPr>
            <a:r>
              <a:rPr lang="fi-FI" sz="1700" b="1" dirty="0"/>
              <a:t>Tuotantovaiheessa Vaasan seudun osuus:</a:t>
            </a:r>
          </a:p>
          <a:p>
            <a:r>
              <a:rPr lang="fi-FI" sz="1700" b="1" dirty="0"/>
              <a:t>4,3 miljoonaa euroa </a:t>
            </a:r>
            <a:r>
              <a:rPr lang="fi-FI" sz="1700" dirty="0"/>
              <a:t>kunnallisveroista</a:t>
            </a:r>
          </a:p>
          <a:p>
            <a:r>
              <a:rPr lang="fi-FI" sz="1700" b="1" dirty="0"/>
              <a:t>52 miljoonaa euroa </a:t>
            </a:r>
            <a:r>
              <a:rPr lang="fi-FI" sz="1700" dirty="0"/>
              <a:t>kulutukseen käytettävää rahaa seudulla asuville.</a:t>
            </a:r>
          </a:p>
        </p:txBody>
      </p:sp>
      <p:sp>
        <p:nvSpPr>
          <p:cNvPr id="8" name="Text Placeholder 2">
            <a:extLst>
              <a:ext uri="{FF2B5EF4-FFF2-40B4-BE49-F238E27FC236}">
                <a16:creationId xmlns:a16="http://schemas.microsoft.com/office/drawing/2014/main" id="{77F75F18-AD11-F4F7-E88C-3DA930331A93}"/>
              </a:ext>
            </a:extLst>
          </p:cNvPr>
          <p:cNvSpPr txBox="1">
            <a:spLocks/>
          </p:cNvSpPr>
          <p:nvPr/>
        </p:nvSpPr>
        <p:spPr>
          <a:xfrm>
            <a:off x="1338849" y="1539290"/>
            <a:ext cx="3688176" cy="57267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91160" algn="l" rtl="0" eaLnBrk="1" hangingPunct="1">
              <a:lnSpc>
                <a:spcPct val="110000"/>
              </a:lnSpc>
              <a:spcBef>
                <a:spcPts val="1000"/>
              </a:spcBef>
              <a:spcAft>
                <a:spcPts val="0"/>
              </a:spcAft>
              <a:buClr>
                <a:schemeClr val="dk1"/>
              </a:buClr>
              <a:buSzPts val="2560"/>
              <a:buFont typeface="Arial"/>
              <a:buChar char="»"/>
              <a:defRPr sz="3200" b="0" i="0" u="none" strike="noStrike" cap="none">
                <a:solidFill>
                  <a:schemeClr val="dk1"/>
                </a:solidFill>
                <a:latin typeface="Montserrat"/>
                <a:ea typeface="Montserrat"/>
                <a:cs typeface="Montserrat"/>
                <a:sym typeface="Montserrat"/>
              </a:defRPr>
            </a:lvl1pPr>
            <a:lvl2pPr marL="914400" marR="0" lvl="1" indent="-342900" algn="l" rtl="0" eaLnBrk="1" hangingPunct="1">
              <a:lnSpc>
                <a:spcPct val="100000"/>
              </a:lnSpc>
              <a:spcBef>
                <a:spcPts val="500"/>
              </a:spcBef>
              <a:spcAft>
                <a:spcPts val="0"/>
              </a:spcAft>
              <a:buClr>
                <a:schemeClr val="dk1"/>
              </a:buClr>
              <a:buSzPts val="1800"/>
              <a:buFont typeface="Arial"/>
              <a:buChar char="•"/>
              <a:defRPr sz="2400" b="0" i="0" u="none" strike="noStrike" cap="none">
                <a:solidFill>
                  <a:schemeClr val="dk1"/>
                </a:solidFill>
                <a:latin typeface="Montserrat"/>
                <a:ea typeface="Montserrat"/>
                <a:cs typeface="Montserrat"/>
                <a:sym typeface="Montserrat"/>
              </a:defRPr>
            </a:lvl2pPr>
            <a:lvl3pPr marL="1371600" marR="0" lvl="2" indent="-342900" algn="l" rtl="0" eaLnBrk="1" hangingPunct="1">
              <a:lnSpc>
                <a:spcPct val="100000"/>
              </a:lnSpc>
              <a:spcBef>
                <a:spcPts val="500"/>
              </a:spcBef>
              <a:spcAft>
                <a:spcPts val="0"/>
              </a:spcAft>
              <a:buClr>
                <a:schemeClr val="dk1"/>
              </a:buClr>
              <a:buSzPts val="1800"/>
              <a:buFont typeface="Arial"/>
              <a:buChar char="•"/>
              <a:defRPr sz="2000" b="0" i="0" u="none" strike="noStrike" cap="none">
                <a:solidFill>
                  <a:schemeClr val="dk1"/>
                </a:solidFill>
                <a:latin typeface="Montserrat"/>
                <a:ea typeface="Montserrat"/>
                <a:cs typeface="Montserrat"/>
                <a:sym typeface="Montserrat"/>
              </a:defRPr>
            </a:lvl3pPr>
            <a:lvl4pPr marL="1828800" marR="0" lvl="3"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4pPr>
            <a:lvl5pPr marL="2286000" marR="0" lvl="4"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pPr marL="66040" indent="0" algn="ctr">
              <a:buNone/>
            </a:pPr>
            <a:r>
              <a:rPr lang="fi-FI" sz="1800">
                <a:solidFill>
                  <a:srgbClr val="000000"/>
                </a:solidFill>
                <a:latin typeface="+mj-lt"/>
              </a:rPr>
              <a:t> </a:t>
            </a:r>
            <a:r>
              <a:rPr lang="fi-FI" sz="1800" b="0" i="0" u="none" strike="noStrike" dirty="0">
                <a:solidFill>
                  <a:srgbClr val="000000"/>
                </a:solidFill>
                <a:effectLst/>
                <a:latin typeface="+mj-lt"/>
              </a:rPr>
              <a:t>231 583 </a:t>
            </a:r>
            <a:r>
              <a:rPr lang="fi-FI" sz="1800">
                <a:solidFill>
                  <a:srgbClr val="000000"/>
                </a:solidFill>
                <a:latin typeface="+mj-lt"/>
              </a:rPr>
              <a:t>000</a:t>
            </a:r>
            <a:r>
              <a:rPr lang="fi-FI" sz="1800" b="0" i="0" u="none" strike="noStrike" dirty="0">
                <a:solidFill>
                  <a:srgbClr val="000000"/>
                </a:solidFill>
                <a:effectLst/>
                <a:latin typeface="+mj-lt"/>
              </a:rPr>
              <a:t>€</a:t>
            </a:r>
            <a:r>
              <a:rPr lang="fi-FI" sz="1800">
                <a:solidFill>
                  <a:srgbClr val="000000"/>
                </a:solidFill>
                <a:latin typeface="+mj-lt"/>
              </a:rPr>
              <a:t> </a:t>
            </a:r>
            <a:endParaRPr lang="fi-FI" dirty="0">
              <a:latin typeface="+mj-lt"/>
            </a:endParaRPr>
          </a:p>
        </p:txBody>
      </p:sp>
      <p:graphicFrame>
        <p:nvGraphicFramePr>
          <p:cNvPr id="9" name="Kaavio 8">
            <a:extLst>
              <a:ext uri="{FF2B5EF4-FFF2-40B4-BE49-F238E27FC236}">
                <a16:creationId xmlns:a16="http://schemas.microsoft.com/office/drawing/2014/main" id="{AD5C48A2-A94B-CB30-CABA-3789D620A54D}"/>
              </a:ext>
            </a:extLst>
          </p:cNvPr>
          <p:cNvGraphicFramePr>
            <a:graphicFrameLocks/>
          </p:cNvGraphicFramePr>
          <p:nvPr/>
        </p:nvGraphicFramePr>
        <p:xfrm>
          <a:off x="-33380" y="3321050"/>
          <a:ext cx="6365875" cy="332105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Placeholder 2">
            <a:extLst>
              <a:ext uri="{FF2B5EF4-FFF2-40B4-BE49-F238E27FC236}">
                <a16:creationId xmlns:a16="http://schemas.microsoft.com/office/drawing/2014/main" id="{7771772D-8C57-6C11-CD9E-ACFB3E057C4F}"/>
              </a:ext>
            </a:extLst>
          </p:cNvPr>
          <p:cNvSpPr txBox="1">
            <a:spLocks/>
          </p:cNvSpPr>
          <p:nvPr/>
        </p:nvSpPr>
        <p:spPr>
          <a:xfrm>
            <a:off x="1255025" y="4922809"/>
            <a:ext cx="3688176" cy="57267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91160" algn="l" rtl="0" eaLnBrk="1" hangingPunct="1">
              <a:lnSpc>
                <a:spcPct val="110000"/>
              </a:lnSpc>
              <a:spcBef>
                <a:spcPts val="1000"/>
              </a:spcBef>
              <a:spcAft>
                <a:spcPts val="0"/>
              </a:spcAft>
              <a:buClr>
                <a:schemeClr val="dk1"/>
              </a:buClr>
              <a:buSzPts val="2560"/>
              <a:buFont typeface="Arial"/>
              <a:buChar char="»"/>
              <a:defRPr sz="3200" b="0" i="0" u="none" strike="noStrike" cap="none">
                <a:solidFill>
                  <a:schemeClr val="dk1"/>
                </a:solidFill>
                <a:latin typeface="Montserrat"/>
                <a:ea typeface="Montserrat"/>
                <a:cs typeface="Montserrat"/>
                <a:sym typeface="Montserrat"/>
              </a:defRPr>
            </a:lvl1pPr>
            <a:lvl2pPr marL="914400" marR="0" lvl="1" indent="-342900" algn="l" rtl="0" eaLnBrk="1" hangingPunct="1">
              <a:lnSpc>
                <a:spcPct val="100000"/>
              </a:lnSpc>
              <a:spcBef>
                <a:spcPts val="500"/>
              </a:spcBef>
              <a:spcAft>
                <a:spcPts val="0"/>
              </a:spcAft>
              <a:buClr>
                <a:schemeClr val="dk1"/>
              </a:buClr>
              <a:buSzPts val="1800"/>
              <a:buFont typeface="Arial"/>
              <a:buChar char="•"/>
              <a:defRPr sz="2400" b="0" i="0" u="none" strike="noStrike" cap="none">
                <a:solidFill>
                  <a:schemeClr val="dk1"/>
                </a:solidFill>
                <a:latin typeface="Montserrat"/>
                <a:ea typeface="Montserrat"/>
                <a:cs typeface="Montserrat"/>
                <a:sym typeface="Montserrat"/>
              </a:defRPr>
            </a:lvl2pPr>
            <a:lvl3pPr marL="1371600" marR="0" lvl="2" indent="-342900" algn="l" rtl="0" eaLnBrk="1" hangingPunct="1">
              <a:lnSpc>
                <a:spcPct val="100000"/>
              </a:lnSpc>
              <a:spcBef>
                <a:spcPts val="500"/>
              </a:spcBef>
              <a:spcAft>
                <a:spcPts val="0"/>
              </a:spcAft>
              <a:buClr>
                <a:schemeClr val="dk1"/>
              </a:buClr>
              <a:buSzPts val="1800"/>
              <a:buFont typeface="Arial"/>
              <a:buChar char="•"/>
              <a:defRPr sz="2000" b="0" i="0" u="none" strike="noStrike" cap="none">
                <a:solidFill>
                  <a:schemeClr val="dk1"/>
                </a:solidFill>
                <a:latin typeface="Montserrat"/>
                <a:ea typeface="Montserrat"/>
                <a:cs typeface="Montserrat"/>
                <a:sym typeface="Montserrat"/>
              </a:defRPr>
            </a:lvl3pPr>
            <a:lvl4pPr marL="1828800" marR="0" lvl="3"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4pPr>
            <a:lvl5pPr marL="2286000" marR="0" lvl="4"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pPr marL="66040" indent="0" algn="ctr">
              <a:buNone/>
            </a:pPr>
            <a:r>
              <a:rPr lang="fi-FI" sz="1800">
                <a:solidFill>
                  <a:srgbClr val="000000"/>
                </a:solidFill>
                <a:latin typeface="+mj-lt"/>
              </a:rPr>
              <a:t> </a:t>
            </a:r>
            <a:r>
              <a:rPr lang="fi-FI" sz="1800" b="0" i="0" u="none" strike="noStrike" dirty="0">
                <a:solidFill>
                  <a:srgbClr val="000000"/>
                </a:solidFill>
                <a:effectLst/>
                <a:latin typeface="+mj-lt"/>
              </a:rPr>
              <a:t>239 738 </a:t>
            </a:r>
            <a:r>
              <a:rPr lang="fi-FI" sz="1800">
                <a:solidFill>
                  <a:srgbClr val="000000"/>
                </a:solidFill>
                <a:latin typeface="+mj-lt"/>
              </a:rPr>
              <a:t>000</a:t>
            </a:r>
            <a:r>
              <a:rPr lang="fi-FI" sz="1800" b="0" i="0" u="none" strike="noStrike" dirty="0">
                <a:solidFill>
                  <a:srgbClr val="000000"/>
                </a:solidFill>
                <a:effectLst/>
                <a:latin typeface="+mj-lt"/>
              </a:rPr>
              <a:t>€</a:t>
            </a:r>
            <a:r>
              <a:rPr lang="fi-FI" sz="1800">
                <a:solidFill>
                  <a:srgbClr val="000000"/>
                </a:solidFill>
                <a:latin typeface="+mj-lt"/>
              </a:rPr>
              <a:t> </a:t>
            </a:r>
            <a:endParaRPr lang="fi-FI" dirty="0">
              <a:latin typeface="+mj-lt"/>
            </a:endParaRPr>
          </a:p>
        </p:txBody>
      </p:sp>
      <p:sp>
        <p:nvSpPr>
          <p:cNvPr id="4" name="Text Placeholder 11">
            <a:extLst>
              <a:ext uri="{FF2B5EF4-FFF2-40B4-BE49-F238E27FC236}">
                <a16:creationId xmlns:a16="http://schemas.microsoft.com/office/drawing/2014/main" id="{B98EA9AB-5C77-F436-0ADC-A01B8D76FD76}"/>
              </a:ext>
            </a:extLst>
          </p:cNvPr>
          <p:cNvSpPr>
            <a:spLocks noGrp="1"/>
          </p:cNvSpPr>
          <p:nvPr>
            <p:ph type="body" sz="quarter" idx="13"/>
          </p:nvPr>
        </p:nvSpPr>
        <p:spPr>
          <a:xfrm>
            <a:off x="6446065" y="6311900"/>
            <a:ext cx="4874921" cy="409575"/>
          </a:xfrm>
        </p:spPr>
        <p:txBody>
          <a:bodyPr/>
          <a:lstStyle/>
          <a:p>
            <a:r>
              <a:rPr lang="fi-FI" dirty="0"/>
              <a:t>*Merkittävä osuus seudulla asuvien kulutuksesta kohdistuu kuitenkin seudun ulkopuolelle.</a:t>
            </a:r>
          </a:p>
        </p:txBody>
      </p:sp>
    </p:spTree>
    <p:extLst>
      <p:ext uri="{BB962C8B-B14F-4D97-AF65-F5344CB8AC3E}">
        <p14:creationId xmlns:p14="http://schemas.microsoft.com/office/powerpoint/2010/main" val="322523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Kaavio 10">
            <a:extLst>
              <a:ext uri="{FF2B5EF4-FFF2-40B4-BE49-F238E27FC236}">
                <a16:creationId xmlns:a16="http://schemas.microsoft.com/office/drawing/2014/main" id="{511E7583-E184-912D-DC0D-C853573EFC09}"/>
              </a:ext>
            </a:extLst>
          </p:cNvPr>
          <p:cNvGraphicFramePr>
            <a:graphicFrameLocks/>
          </p:cNvGraphicFramePr>
          <p:nvPr>
            <p:extLst>
              <p:ext uri="{D42A27DB-BD31-4B8C-83A1-F6EECF244321}">
                <p14:modId xmlns:p14="http://schemas.microsoft.com/office/powerpoint/2010/main" val="316602084"/>
              </p:ext>
            </p:extLst>
          </p:nvPr>
        </p:nvGraphicFramePr>
        <p:xfrm>
          <a:off x="0" y="0"/>
          <a:ext cx="6365875" cy="33210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Kaavio 3">
            <a:extLst>
              <a:ext uri="{FF2B5EF4-FFF2-40B4-BE49-F238E27FC236}">
                <a16:creationId xmlns:a16="http://schemas.microsoft.com/office/drawing/2014/main" id="{3B4BF676-F001-E145-E849-4977FDD55486}"/>
              </a:ext>
            </a:extLst>
          </p:cNvPr>
          <p:cNvGraphicFramePr>
            <a:graphicFrameLocks/>
          </p:cNvGraphicFramePr>
          <p:nvPr>
            <p:extLst>
              <p:ext uri="{D42A27DB-BD31-4B8C-83A1-F6EECF244321}">
                <p14:modId xmlns:p14="http://schemas.microsoft.com/office/powerpoint/2010/main" val="2163586286"/>
              </p:ext>
            </p:extLst>
          </p:nvPr>
        </p:nvGraphicFramePr>
        <p:xfrm>
          <a:off x="0" y="3321049"/>
          <a:ext cx="6365875" cy="332105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BB5D7167-7446-5993-B510-AE9C8242CCCB}"/>
              </a:ext>
            </a:extLst>
          </p:cNvPr>
          <p:cNvSpPr>
            <a:spLocks noGrp="1"/>
          </p:cNvSpPr>
          <p:nvPr>
            <p:ph type="title"/>
          </p:nvPr>
        </p:nvSpPr>
        <p:spPr>
          <a:xfrm>
            <a:off x="6446066" y="365125"/>
            <a:ext cx="4907733" cy="1325563"/>
          </a:xfrm>
        </p:spPr>
        <p:txBody>
          <a:bodyPr>
            <a:noAutofit/>
          </a:bodyPr>
          <a:lstStyle/>
          <a:p>
            <a:r>
              <a:rPr lang="fi-FI" sz="3200" dirty="0"/>
              <a:t>Palkkatulojen verotulovaikutukset</a:t>
            </a:r>
            <a:br>
              <a:rPr lang="fi-FI" sz="3200" dirty="0"/>
            </a:br>
            <a:r>
              <a:rPr lang="fi-FI" sz="3200" dirty="0"/>
              <a:t>skenaario 2</a:t>
            </a:r>
          </a:p>
        </p:txBody>
      </p:sp>
      <p:sp>
        <p:nvSpPr>
          <p:cNvPr id="3" name="Text Placeholder 2">
            <a:extLst>
              <a:ext uri="{FF2B5EF4-FFF2-40B4-BE49-F238E27FC236}">
                <a16:creationId xmlns:a16="http://schemas.microsoft.com/office/drawing/2014/main" id="{3E93B673-94E2-CBD8-1AF5-EB6D6AC6E475}"/>
              </a:ext>
            </a:extLst>
          </p:cNvPr>
          <p:cNvSpPr>
            <a:spLocks noGrp="1"/>
          </p:cNvSpPr>
          <p:nvPr>
            <p:ph type="body" idx="1"/>
          </p:nvPr>
        </p:nvSpPr>
        <p:spPr>
          <a:xfrm>
            <a:off x="6554708" y="1825625"/>
            <a:ext cx="4799091" cy="4351338"/>
          </a:xfrm>
        </p:spPr>
        <p:txBody>
          <a:bodyPr>
            <a:normAutofit fontScale="85000" lnSpcReduction="10000"/>
          </a:bodyPr>
          <a:lstStyle/>
          <a:p>
            <a:pPr marL="66040" indent="0">
              <a:buNone/>
            </a:pPr>
            <a:r>
              <a:rPr lang="fi-FI" sz="2000" b="1" dirty="0"/>
              <a:t>Investointivaiheessa Vaasan seudun osuus:</a:t>
            </a:r>
          </a:p>
          <a:p>
            <a:r>
              <a:rPr lang="fi-FI" sz="2000" b="1" dirty="0"/>
              <a:t>4,6 miljoonaa euroa </a:t>
            </a:r>
            <a:r>
              <a:rPr lang="fi-FI" sz="2000" dirty="0"/>
              <a:t>kunnallisveroista</a:t>
            </a:r>
          </a:p>
          <a:p>
            <a:r>
              <a:rPr lang="fi-FI" sz="2000" b="1" dirty="0"/>
              <a:t>47 miljoonaa euroa </a:t>
            </a:r>
            <a:r>
              <a:rPr lang="fi-FI" sz="2000" dirty="0"/>
              <a:t>kulutukseen käytettävää rahaa seudulla asuville.</a:t>
            </a:r>
          </a:p>
          <a:p>
            <a:endParaRPr lang="fi-FI" sz="2000" b="1" dirty="0"/>
          </a:p>
          <a:p>
            <a:pPr marL="66040" indent="0">
              <a:buNone/>
            </a:pPr>
            <a:r>
              <a:rPr lang="fi-FI" sz="2000" b="1" dirty="0"/>
              <a:t>Tuotantovaiheessa Vaasan seudun osuus:</a:t>
            </a:r>
          </a:p>
          <a:p>
            <a:r>
              <a:rPr lang="fi-FI" sz="2000" b="1" dirty="0"/>
              <a:t>8,6 miljoonaa euroa </a:t>
            </a:r>
            <a:r>
              <a:rPr lang="fi-FI" sz="2000" dirty="0"/>
              <a:t>kunnallisveroista</a:t>
            </a:r>
          </a:p>
          <a:p>
            <a:r>
              <a:rPr lang="fi-FI" sz="2000" b="1" dirty="0"/>
              <a:t>104,4 miljoonaa euroa </a:t>
            </a:r>
            <a:r>
              <a:rPr lang="fi-FI" sz="2000" dirty="0"/>
              <a:t>kulutukseen käytettävää rahaa seudulla asuville.</a:t>
            </a:r>
          </a:p>
        </p:txBody>
      </p:sp>
      <p:sp>
        <p:nvSpPr>
          <p:cNvPr id="8" name="Text Placeholder 2">
            <a:extLst>
              <a:ext uri="{FF2B5EF4-FFF2-40B4-BE49-F238E27FC236}">
                <a16:creationId xmlns:a16="http://schemas.microsoft.com/office/drawing/2014/main" id="{77F75F18-AD11-F4F7-E88C-3DA930331A93}"/>
              </a:ext>
            </a:extLst>
          </p:cNvPr>
          <p:cNvSpPr txBox="1">
            <a:spLocks/>
          </p:cNvSpPr>
          <p:nvPr/>
        </p:nvSpPr>
        <p:spPr>
          <a:xfrm>
            <a:off x="1342009" y="1539805"/>
            <a:ext cx="3688176" cy="57267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91160" algn="l" rtl="0" eaLnBrk="1" hangingPunct="1">
              <a:lnSpc>
                <a:spcPct val="110000"/>
              </a:lnSpc>
              <a:spcBef>
                <a:spcPts val="1000"/>
              </a:spcBef>
              <a:spcAft>
                <a:spcPts val="0"/>
              </a:spcAft>
              <a:buClr>
                <a:schemeClr val="dk1"/>
              </a:buClr>
              <a:buSzPts val="2560"/>
              <a:buFont typeface="Arial"/>
              <a:buChar char="»"/>
              <a:defRPr sz="3200" b="0" i="0" u="none" strike="noStrike" cap="none">
                <a:solidFill>
                  <a:schemeClr val="dk1"/>
                </a:solidFill>
                <a:latin typeface="Montserrat"/>
                <a:ea typeface="Montserrat"/>
                <a:cs typeface="Montserrat"/>
                <a:sym typeface="Montserrat"/>
              </a:defRPr>
            </a:lvl1pPr>
            <a:lvl2pPr marL="914400" marR="0" lvl="1" indent="-342900" algn="l" rtl="0" eaLnBrk="1" hangingPunct="1">
              <a:lnSpc>
                <a:spcPct val="100000"/>
              </a:lnSpc>
              <a:spcBef>
                <a:spcPts val="500"/>
              </a:spcBef>
              <a:spcAft>
                <a:spcPts val="0"/>
              </a:spcAft>
              <a:buClr>
                <a:schemeClr val="dk1"/>
              </a:buClr>
              <a:buSzPts val="1800"/>
              <a:buFont typeface="Arial"/>
              <a:buChar char="•"/>
              <a:defRPr sz="2400" b="0" i="0" u="none" strike="noStrike" cap="none">
                <a:solidFill>
                  <a:schemeClr val="dk1"/>
                </a:solidFill>
                <a:latin typeface="Montserrat"/>
                <a:ea typeface="Montserrat"/>
                <a:cs typeface="Montserrat"/>
                <a:sym typeface="Montserrat"/>
              </a:defRPr>
            </a:lvl2pPr>
            <a:lvl3pPr marL="1371600" marR="0" lvl="2" indent="-342900" algn="l" rtl="0" eaLnBrk="1" hangingPunct="1">
              <a:lnSpc>
                <a:spcPct val="100000"/>
              </a:lnSpc>
              <a:spcBef>
                <a:spcPts val="500"/>
              </a:spcBef>
              <a:spcAft>
                <a:spcPts val="0"/>
              </a:spcAft>
              <a:buClr>
                <a:schemeClr val="dk1"/>
              </a:buClr>
              <a:buSzPts val="1800"/>
              <a:buFont typeface="Arial"/>
              <a:buChar char="•"/>
              <a:defRPr sz="2000" b="0" i="0" u="none" strike="noStrike" cap="none">
                <a:solidFill>
                  <a:schemeClr val="dk1"/>
                </a:solidFill>
                <a:latin typeface="Montserrat"/>
                <a:ea typeface="Montserrat"/>
                <a:cs typeface="Montserrat"/>
                <a:sym typeface="Montserrat"/>
              </a:defRPr>
            </a:lvl3pPr>
            <a:lvl4pPr marL="1828800" marR="0" lvl="3"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4pPr>
            <a:lvl5pPr marL="2286000" marR="0" lvl="4"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pPr marL="66040" indent="0" algn="ctr">
              <a:buNone/>
            </a:pPr>
            <a:r>
              <a:rPr lang="fi-FI" sz="1800">
                <a:solidFill>
                  <a:srgbClr val="000000"/>
                </a:solidFill>
                <a:latin typeface="+mj-lt"/>
              </a:rPr>
              <a:t> </a:t>
            </a:r>
            <a:r>
              <a:rPr lang="fi-FI" sz="1800" b="0" i="0" u="none" strike="noStrike" dirty="0">
                <a:solidFill>
                  <a:srgbClr val="000000"/>
                </a:solidFill>
                <a:effectLst/>
                <a:latin typeface="+mj-lt"/>
              </a:rPr>
              <a:t>463 249 </a:t>
            </a:r>
            <a:r>
              <a:rPr lang="fi-FI" sz="1800">
                <a:solidFill>
                  <a:srgbClr val="000000"/>
                </a:solidFill>
                <a:latin typeface="+mj-lt"/>
              </a:rPr>
              <a:t>000</a:t>
            </a:r>
            <a:r>
              <a:rPr lang="fi-FI" sz="1800" b="0" i="0" u="none" strike="noStrike" dirty="0">
                <a:solidFill>
                  <a:srgbClr val="000000"/>
                </a:solidFill>
                <a:effectLst/>
                <a:latin typeface="+mj-lt"/>
              </a:rPr>
              <a:t>€</a:t>
            </a:r>
            <a:r>
              <a:rPr lang="fi-FI" sz="1800">
                <a:solidFill>
                  <a:srgbClr val="000000"/>
                </a:solidFill>
                <a:latin typeface="+mj-lt"/>
              </a:rPr>
              <a:t> </a:t>
            </a:r>
            <a:endParaRPr lang="fi-FI" dirty="0">
              <a:latin typeface="+mj-lt"/>
            </a:endParaRPr>
          </a:p>
        </p:txBody>
      </p:sp>
      <p:sp>
        <p:nvSpPr>
          <p:cNvPr id="10" name="Text Placeholder 2">
            <a:extLst>
              <a:ext uri="{FF2B5EF4-FFF2-40B4-BE49-F238E27FC236}">
                <a16:creationId xmlns:a16="http://schemas.microsoft.com/office/drawing/2014/main" id="{7771772D-8C57-6C11-CD9E-ACFB3E057C4F}"/>
              </a:ext>
            </a:extLst>
          </p:cNvPr>
          <p:cNvSpPr txBox="1">
            <a:spLocks/>
          </p:cNvSpPr>
          <p:nvPr/>
        </p:nvSpPr>
        <p:spPr>
          <a:xfrm>
            <a:off x="1338741" y="4875825"/>
            <a:ext cx="3688176" cy="57267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91160" algn="l" rtl="0" eaLnBrk="1" hangingPunct="1">
              <a:lnSpc>
                <a:spcPct val="110000"/>
              </a:lnSpc>
              <a:spcBef>
                <a:spcPts val="1000"/>
              </a:spcBef>
              <a:spcAft>
                <a:spcPts val="0"/>
              </a:spcAft>
              <a:buClr>
                <a:schemeClr val="dk1"/>
              </a:buClr>
              <a:buSzPts val="2560"/>
              <a:buFont typeface="Arial"/>
              <a:buChar char="»"/>
              <a:defRPr sz="3200" b="0" i="0" u="none" strike="noStrike" cap="none">
                <a:solidFill>
                  <a:schemeClr val="dk1"/>
                </a:solidFill>
                <a:latin typeface="Montserrat"/>
                <a:ea typeface="Montserrat"/>
                <a:cs typeface="Montserrat"/>
                <a:sym typeface="Montserrat"/>
              </a:defRPr>
            </a:lvl1pPr>
            <a:lvl2pPr marL="914400" marR="0" lvl="1" indent="-342900" algn="l" rtl="0" eaLnBrk="1" hangingPunct="1">
              <a:lnSpc>
                <a:spcPct val="100000"/>
              </a:lnSpc>
              <a:spcBef>
                <a:spcPts val="500"/>
              </a:spcBef>
              <a:spcAft>
                <a:spcPts val="0"/>
              </a:spcAft>
              <a:buClr>
                <a:schemeClr val="dk1"/>
              </a:buClr>
              <a:buSzPts val="1800"/>
              <a:buFont typeface="Arial"/>
              <a:buChar char="•"/>
              <a:defRPr sz="2400" b="0" i="0" u="none" strike="noStrike" cap="none">
                <a:solidFill>
                  <a:schemeClr val="dk1"/>
                </a:solidFill>
                <a:latin typeface="Montserrat"/>
                <a:ea typeface="Montserrat"/>
                <a:cs typeface="Montserrat"/>
                <a:sym typeface="Montserrat"/>
              </a:defRPr>
            </a:lvl2pPr>
            <a:lvl3pPr marL="1371600" marR="0" lvl="2" indent="-342900" algn="l" rtl="0" eaLnBrk="1" hangingPunct="1">
              <a:lnSpc>
                <a:spcPct val="100000"/>
              </a:lnSpc>
              <a:spcBef>
                <a:spcPts val="500"/>
              </a:spcBef>
              <a:spcAft>
                <a:spcPts val="0"/>
              </a:spcAft>
              <a:buClr>
                <a:schemeClr val="dk1"/>
              </a:buClr>
              <a:buSzPts val="1800"/>
              <a:buFont typeface="Arial"/>
              <a:buChar char="•"/>
              <a:defRPr sz="2000" b="0" i="0" u="none" strike="noStrike" cap="none">
                <a:solidFill>
                  <a:schemeClr val="dk1"/>
                </a:solidFill>
                <a:latin typeface="Montserrat"/>
                <a:ea typeface="Montserrat"/>
                <a:cs typeface="Montserrat"/>
                <a:sym typeface="Montserrat"/>
              </a:defRPr>
            </a:lvl3pPr>
            <a:lvl4pPr marL="1828800" marR="0" lvl="3"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4pPr>
            <a:lvl5pPr marL="2286000" marR="0" lvl="4"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pPr marL="66040" indent="0" algn="ctr">
              <a:buNone/>
            </a:pPr>
            <a:r>
              <a:rPr lang="fi-FI" sz="1800">
                <a:solidFill>
                  <a:srgbClr val="000000"/>
                </a:solidFill>
                <a:latin typeface="+mj-lt"/>
              </a:rPr>
              <a:t> </a:t>
            </a:r>
            <a:r>
              <a:rPr lang="fi-FI" sz="1800" b="0" i="0" u="none" strike="noStrike" dirty="0">
                <a:solidFill>
                  <a:srgbClr val="000000"/>
                </a:solidFill>
                <a:effectLst/>
                <a:latin typeface="+mj-lt"/>
              </a:rPr>
              <a:t>480 990 </a:t>
            </a:r>
            <a:r>
              <a:rPr lang="fi-FI" sz="1800">
                <a:solidFill>
                  <a:srgbClr val="000000"/>
                </a:solidFill>
                <a:latin typeface="+mj-lt"/>
              </a:rPr>
              <a:t>000</a:t>
            </a:r>
            <a:r>
              <a:rPr lang="fi-FI" sz="1800" b="0" i="0" u="none" strike="noStrike" dirty="0">
                <a:solidFill>
                  <a:srgbClr val="000000"/>
                </a:solidFill>
                <a:effectLst/>
                <a:latin typeface="+mj-lt"/>
              </a:rPr>
              <a:t>€</a:t>
            </a:r>
            <a:r>
              <a:rPr lang="fi-FI" sz="1800">
                <a:solidFill>
                  <a:srgbClr val="000000"/>
                </a:solidFill>
                <a:latin typeface="+mj-lt"/>
              </a:rPr>
              <a:t> </a:t>
            </a:r>
            <a:endParaRPr lang="fi-FI" dirty="0">
              <a:latin typeface="+mj-lt"/>
            </a:endParaRPr>
          </a:p>
        </p:txBody>
      </p:sp>
      <p:sp>
        <p:nvSpPr>
          <p:cNvPr id="7" name="Text Placeholder 11">
            <a:extLst>
              <a:ext uri="{FF2B5EF4-FFF2-40B4-BE49-F238E27FC236}">
                <a16:creationId xmlns:a16="http://schemas.microsoft.com/office/drawing/2014/main" id="{9A1B9F48-6490-A531-DF6D-3937C4B94872}"/>
              </a:ext>
            </a:extLst>
          </p:cNvPr>
          <p:cNvSpPr>
            <a:spLocks noGrp="1"/>
          </p:cNvSpPr>
          <p:nvPr>
            <p:ph type="body" sz="quarter" idx="13"/>
          </p:nvPr>
        </p:nvSpPr>
        <p:spPr>
          <a:xfrm>
            <a:off x="6446065" y="6311900"/>
            <a:ext cx="4874921" cy="409575"/>
          </a:xfrm>
        </p:spPr>
        <p:txBody>
          <a:bodyPr/>
          <a:lstStyle/>
          <a:p>
            <a:r>
              <a:rPr lang="fi-FI" dirty="0"/>
              <a:t>*Merkittävä osuus seudulla asuvien kulutuksesta kohdistuu kuitenkin seudun ulkopuolelle.</a:t>
            </a:r>
          </a:p>
        </p:txBody>
      </p:sp>
    </p:spTree>
    <p:extLst>
      <p:ext uri="{BB962C8B-B14F-4D97-AF65-F5344CB8AC3E}">
        <p14:creationId xmlns:p14="http://schemas.microsoft.com/office/powerpoint/2010/main" val="35556888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n paikkamerkki 2">
            <a:extLst>
              <a:ext uri="{FF2B5EF4-FFF2-40B4-BE49-F238E27FC236}">
                <a16:creationId xmlns:a16="http://schemas.microsoft.com/office/drawing/2014/main" id="{2AF3EF8E-7379-9C86-6D3B-592E8A582C2E}"/>
              </a:ext>
            </a:extLst>
          </p:cNvPr>
          <p:cNvPicPr>
            <a:picLocks noGrp="1" noChangeAspect="1"/>
          </p:cNvPicPr>
          <p:nvPr>
            <p:ph type="pic" idx="2"/>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p:spPr>
      </p:pic>
      <p:sp>
        <p:nvSpPr>
          <p:cNvPr id="5" name="Title 4">
            <a:extLst>
              <a:ext uri="{FF2B5EF4-FFF2-40B4-BE49-F238E27FC236}">
                <a16:creationId xmlns:a16="http://schemas.microsoft.com/office/drawing/2014/main" id="{E9FAFCD8-0FEF-B5B4-79B7-B6382402752F}"/>
              </a:ext>
            </a:extLst>
          </p:cNvPr>
          <p:cNvSpPr>
            <a:spLocks noGrp="1"/>
          </p:cNvSpPr>
          <p:nvPr>
            <p:ph type="title"/>
          </p:nvPr>
        </p:nvSpPr>
        <p:spPr/>
        <p:txBody>
          <a:bodyPr>
            <a:normAutofit/>
          </a:bodyPr>
          <a:lstStyle/>
          <a:p>
            <a:r>
              <a:rPr lang="fi-FI" sz="4800" dirty="0">
                <a:highlight>
                  <a:srgbClr val="EA564F"/>
                </a:highlight>
              </a:rPr>
              <a:t>3. Yhteenveto</a:t>
            </a:r>
          </a:p>
        </p:txBody>
      </p:sp>
      <p:sp>
        <p:nvSpPr>
          <p:cNvPr id="7" name="Text Placeholder 6">
            <a:extLst>
              <a:ext uri="{FF2B5EF4-FFF2-40B4-BE49-F238E27FC236}">
                <a16:creationId xmlns:a16="http://schemas.microsoft.com/office/drawing/2014/main" id="{9219E6AA-568C-A1B7-4943-47286F0CEA6E}"/>
              </a:ext>
            </a:extLst>
          </p:cNvPr>
          <p:cNvSpPr>
            <a:spLocks noGrp="1"/>
          </p:cNvSpPr>
          <p:nvPr>
            <p:ph type="body" sz="quarter" idx="13"/>
          </p:nvPr>
        </p:nvSpPr>
        <p:spPr/>
        <p:txBody>
          <a:bodyPr/>
          <a:lstStyle/>
          <a:p>
            <a:endParaRPr lang="fi-FI"/>
          </a:p>
        </p:txBody>
      </p:sp>
    </p:spTree>
    <p:extLst>
      <p:ext uri="{BB962C8B-B14F-4D97-AF65-F5344CB8AC3E}">
        <p14:creationId xmlns:p14="http://schemas.microsoft.com/office/powerpoint/2010/main" val="5561824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633E3-CB1C-BAB5-27A5-96EFD4A8B135}"/>
              </a:ext>
            </a:extLst>
          </p:cNvPr>
          <p:cNvSpPr>
            <a:spLocks noGrp="1"/>
          </p:cNvSpPr>
          <p:nvPr>
            <p:ph type="title"/>
          </p:nvPr>
        </p:nvSpPr>
        <p:spPr>
          <a:xfrm>
            <a:off x="1101293" y="217658"/>
            <a:ext cx="10515600" cy="842814"/>
          </a:xfrm>
        </p:spPr>
        <p:txBody>
          <a:bodyPr>
            <a:normAutofit/>
          </a:bodyPr>
          <a:lstStyle/>
          <a:p>
            <a:pPr algn="ctr"/>
            <a:r>
              <a:rPr lang="fi-FI" dirty="0"/>
              <a:t>SKENAARIOT 1 JA 2</a:t>
            </a:r>
          </a:p>
        </p:txBody>
      </p:sp>
      <p:pic>
        <p:nvPicPr>
          <p:cNvPr id="8" name="Kuva 7" descr="Nokkakärry ääriviiva">
            <a:extLst>
              <a:ext uri="{FF2B5EF4-FFF2-40B4-BE49-F238E27FC236}">
                <a16:creationId xmlns:a16="http://schemas.microsoft.com/office/drawing/2014/main" id="{D175AE42-7DDF-42C6-51D1-822E7E4603B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34950" y="4218500"/>
            <a:ext cx="1431561" cy="1431561"/>
          </a:xfrm>
          <a:prstGeom prst="rect">
            <a:avLst/>
          </a:prstGeom>
        </p:spPr>
      </p:pic>
      <p:pic>
        <p:nvPicPr>
          <p:cNvPr id="12" name="Kuva 11" descr="Rakennus työntekijä nainen ääriviiva">
            <a:extLst>
              <a:ext uri="{FF2B5EF4-FFF2-40B4-BE49-F238E27FC236}">
                <a16:creationId xmlns:a16="http://schemas.microsoft.com/office/drawing/2014/main" id="{B4BD89B4-128A-B331-F8C6-8A0E749167D8}"/>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920032" y="2159389"/>
            <a:ext cx="914400" cy="914400"/>
          </a:xfrm>
          <a:prstGeom prst="rect">
            <a:avLst/>
          </a:prstGeom>
        </p:spPr>
      </p:pic>
      <p:pic>
        <p:nvPicPr>
          <p:cNvPr id="13" name="Kuva 12" descr="Rakennus työntekijä mies ääriviiva">
            <a:extLst>
              <a:ext uri="{FF2B5EF4-FFF2-40B4-BE49-F238E27FC236}">
                <a16:creationId xmlns:a16="http://schemas.microsoft.com/office/drawing/2014/main" id="{0D838A75-B10C-2118-22F2-F206E4A655D2}"/>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775543" y="2179603"/>
            <a:ext cx="914400" cy="914400"/>
          </a:xfrm>
          <a:prstGeom prst="rect">
            <a:avLst/>
          </a:prstGeom>
        </p:spPr>
      </p:pic>
      <p:pic>
        <p:nvPicPr>
          <p:cNvPr id="14" name="Kuva 13" descr="Rakennus työntekijä nainen ääriviiva">
            <a:extLst>
              <a:ext uri="{FF2B5EF4-FFF2-40B4-BE49-F238E27FC236}">
                <a16:creationId xmlns:a16="http://schemas.microsoft.com/office/drawing/2014/main" id="{98CC1C49-507B-0DED-D160-08E0DA7781F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359093" y="1872393"/>
            <a:ext cx="914400" cy="914400"/>
          </a:xfrm>
          <a:prstGeom prst="rect">
            <a:avLst/>
          </a:prstGeom>
        </p:spPr>
      </p:pic>
      <p:pic>
        <p:nvPicPr>
          <p:cNvPr id="25" name="Kuva 24" descr="Nouseva palkkikaavio ääriviiva">
            <a:extLst>
              <a:ext uri="{FF2B5EF4-FFF2-40B4-BE49-F238E27FC236}">
                <a16:creationId xmlns:a16="http://schemas.microsoft.com/office/drawing/2014/main" id="{0064E8C0-2E2F-3DCF-9495-7FD1F84245BC}"/>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34950" y="1844473"/>
            <a:ext cx="1388571" cy="1447735"/>
          </a:xfrm>
          <a:prstGeom prst="rect">
            <a:avLst/>
          </a:prstGeom>
        </p:spPr>
      </p:pic>
      <p:sp>
        <p:nvSpPr>
          <p:cNvPr id="4" name="Tekstiruutu 3">
            <a:extLst>
              <a:ext uri="{FF2B5EF4-FFF2-40B4-BE49-F238E27FC236}">
                <a16:creationId xmlns:a16="http://schemas.microsoft.com/office/drawing/2014/main" id="{7F7E4F6E-0FCB-4EED-93F0-57B1F77DC002}"/>
              </a:ext>
            </a:extLst>
          </p:cNvPr>
          <p:cNvSpPr txBox="1"/>
          <p:nvPr/>
        </p:nvSpPr>
        <p:spPr>
          <a:xfrm>
            <a:off x="1835255" y="1844893"/>
            <a:ext cx="4196443" cy="1261884"/>
          </a:xfrm>
          <a:prstGeom prst="rect">
            <a:avLst/>
          </a:prstGeom>
          <a:noFill/>
        </p:spPr>
        <p:txBody>
          <a:bodyPr wrap="square" rtlCol="0">
            <a:spAutoFit/>
          </a:bodyPr>
          <a:lstStyle/>
          <a:p>
            <a:r>
              <a:rPr lang="fi-FI" sz="4800" b="1" dirty="0">
                <a:solidFill>
                  <a:schemeClr val="bg2"/>
                </a:solidFill>
                <a:latin typeface="+mj-lt"/>
              </a:rPr>
              <a:t>1,3 </a:t>
            </a:r>
            <a:r>
              <a:rPr lang="fi-FI" sz="2400" b="1" dirty="0">
                <a:solidFill>
                  <a:schemeClr val="bg2"/>
                </a:solidFill>
                <a:latin typeface="+mj-lt"/>
              </a:rPr>
              <a:t>mrd. euroa</a:t>
            </a:r>
            <a:endParaRPr lang="fi-FI" sz="4800" b="1" dirty="0">
              <a:solidFill>
                <a:schemeClr val="bg2"/>
              </a:solidFill>
              <a:latin typeface="+mj-lt"/>
            </a:endParaRPr>
          </a:p>
          <a:p>
            <a:r>
              <a:rPr lang="fi-FI" b="1" dirty="0">
                <a:latin typeface="+mn-lt"/>
              </a:rPr>
              <a:t>ARVONLISÄYS </a:t>
            </a:r>
          </a:p>
          <a:p>
            <a:r>
              <a:rPr lang="fi-FI" b="1" dirty="0">
                <a:latin typeface="+mn-lt"/>
              </a:rPr>
              <a:t>(</a:t>
            </a:r>
            <a:r>
              <a:rPr lang="fi-FI" sz="1400" b="1" dirty="0">
                <a:latin typeface="+mn-lt"/>
              </a:rPr>
              <a:t>0,8</a:t>
            </a:r>
            <a:r>
              <a:rPr lang="fi-FI" b="1" dirty="0">
                <a:latin typeface="+mn-lt"/>
              </a:rPr>
              <a:t> mrd. euroa Vaasan seudulla) </a:t>
            </a:r>
          </a:p>
        </p:txBody>
      </p:sp>
      <p:sp>
        <p:nvSpPr>
          <p:cNvPr id="5" name="Tekstiruutu 4">
            <a:extLst>
              <a:ext uri="{FF2B5EF4-FFF2-40B4-BE49-F238E27FC236}">
                <a16:creationId xmlns:a16="http://schemas.microsoft.com/office/drawing/2014/main" id="{4BD03AFE-3C21-2634-0A5C-A4339DBE7A63}"/>
              </a:ext>
            </a:extLst>
          </p:cNvPr>
          <p:cNvSpPr txBox="1"/>
          <p:nvPr/>
        </p:nvSpPr>
        <p:spPr>
          <a:xfrm>
            <a:off x="1741506" y="4246160"/>
            <a:ext cx="4196443" cy="1261884"/>
          </a:xfrm>
          <a:prstGeom prst="rect">
            <a:avLst/>
          </a:prstGeom>
          <a:noFill/>
        </p:spPr>
        <p:txBody>
          <a:bodyPr wrap="square" rtlCol="0">
            <a:spAutoFit/>
          </a:bodyPr>
          <a:lstStyle/>
          <a:p>
            <a:r>
              <a:rPr lang="fi-FI" sz="4800" b="1" dirty="0">
                <a:solidFill>
                  <a:schemeClr val="bg2"/>
                </a:solidFill>
                <a:latin typeface="+mj-lt"/>
              </a:rPr>
              <a:t>3,7 </a:t>
            </a:r>
            <a:r>
              <a:rPr lang="fi-FI" sz="2400" b="1" dirty="0">
                <a:solidFill>
                  <a:schemeClr val="bg2"/>
                </a:solidFill>
                <a:latin typeface="+mj-lt"/>
              </a:rPr>
              <a:t>mrd. euroa</a:t>
            </a:r>
            <a:endParaRPr lang="fi-FI" sz="4800" b="1" dirty="0">
              <a:solidFill>
                <a:schemeClr val="bg2"/>
              </a:solidFill>
              <a:latin typeface="+mj-lt"/>
            </a:endParaRPr>
          </a:p>
          <a:p>
            <a:r>
              <a:rPr lang="fi-FI" b="1" dirty="0">
                <a:latin typeface="+mn-lt"/>
              </a:rPr>
              <a:t>TUOTOS </a:t>
            </a:r>
          </a:p>
          <a:p>
            <a:r>
              <a:rPr lang="fi-FI" b="1" dirty="0">
                <a:latin typeface="+mn-lt"/>
              </a:rPr>
              <a:t>(</a:t>
            </a:r>
            <a:r>
              <a:rPr lang="fi-FI" sz="1400" b="1" dirty="0">
                <a:latin typeface="+mn-lt"/>
              </a:rPr>
              <a:t>2,6</a:t>
            </a:r>
            <a:r>
              <a:rPr lang="fi-FI" b="1" dirty="0">
                <a:latin typeface="+mn-lt"/>
              </a:rPr>
              <a:t> mrd. euroa Vaasan seudulla</a:t>
            </a:r>
            <a:r>
              <a:rPr lang="fi-FI" b="1" dirty="0"/>
              <a:t>) </a:t>
            </a:r>
          </a:p>
        </p:txBody>
      </p:sp>
      <p:sp>
        <p:nvSpPr>
          <p:cNvPr id="6" name="Tekstiruutu 5">
            <a:extLst>
              <a:ext uri="{FF2B5EF4-FFF2-40B4-BE49-F238E27FC236}">
                <a16:creationId xmlns:a16="http://schemas.microsoft.com/office/drawing/2014/main" id="{93417AFE-283F-5838-E2E9-1D413F47A926}"/>
              </a:ext>
            </a:extLst>
          </p:cNvPr>
          <p:cNvSpPr txBox="1"/>
          <p:nvPr/>
        </p:nvSpPr>
        <p:spPr>
          <a:xfrm>
            <a:off x="7619633" y="1905628"/>
            <a:ext cx="4196443" cy="1261884"/>
          </a:xfrm>
          <a:prstGeom prst="rect">
            <a:avLst/>
          </a:prstGeom>
          <a:noFill/>
        </p:spPr>
        <p:txBody>
          <a:bodyPr wrap="square" rtlCol="0">
            <a:spAutoFit/>
          </a:bodyPr>
          <a:lstStyle/>
          <a:p>
            <a:r>
              <a:rPr lang="fi-FI" sz="4800" b="1" dirty="0">
                <a:solidFill>
                  <a:schemeClr val="bg2"/>
                </a:solidFill>
                <a:latin typeface="+mj-lt"/>
              </a:rPr>
              <a:t>5 200</a:t>
            </a:r>
          </a:p>
          <a:p>
            <a:r>
              <a:rPr lang="fi-FI" b="1" dirty="0">
                <a:latin typeface="+mn-lt"/>
              </a:rPr>
              <a:t>UUTTA TYÖPAIKKAA</a:t>
            </a:r>
          </a:p>
          <a:p>
            <a:r>
              <a:rPr lang="fi-FI" b="1" dirty="0">
                <a:latin typeface="+mn-lt"/>
              </a:rPr>
              <a:t>(</a:t>
            </a:r>
            <a:r>
              <a:rPr lang="fi-FI" sz="1400" b="1" dirty="0">
                <a:latin typeface="+mn-lt"/>
              </a:rPr>
              <a:t>2 400 </a:t>
            </a:r>
            <a:r>
              <a:rPr lang="fi-FI" b="1" dirty="0">
                <a:latin typeface="+mn-lt"/>
              </a:rPr>
              <a:t>uutta työpaikkaa Vaasan seudulla)</a:t>
            </a:r>
          </a:p>
        </p:txBody>
      </p:sp>
      <p:pic>
        <p:nvPicPr>
          <p:cNvPr id="7" name="Kuva 9" descr="Kolikot ääriviiva">
            <a:extLst>
              <a:ext uri="{FF2B5EF4-FFF2-40B4-BE49-F238E27FC236}">
                <a16:creationId xmlns:a16="http://schemas.microsoft.com/office/drawing/2014/main" id="{6156F44C-FEF9-8420-799E-C0D743CD4E1B}"/>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920032" y="4213134"/>
            <a:ext cx="1860175" cy="1565366"/>
          </a:xfrm>
          <a:prstGeom prst="rect">
            <a:avLst/>
          </a:prstGeom>
        </p:spPr>
      </p:pic>
      <p:sp>
        <p:nvSpPr>
          <p:cNvPr id="9" name="Tekstiruutu 2">
            <a:extLst>
              <a:ext uri="{FF2B5EF4-FFF2-40B4-BE49-F238E27FC236}">
                <a16:creationId xmlns:a16="http://schemas.microsoft.com/office/drawing/2014/main" id="{B67CF2EB-4610-26AF-3FC9-392ED7430681}"/>
              </a:ext>
            </a:extLst>
          </p:cNvPr>
          <p:cNvSpPr txBox="1"/>
          <p:nvPr/>
        </p:nvSpPr>
        <p:spPr>
          <a:xfrm>
            <a:off x="7663334" y="4194393"/>
            <a:ext cx="4643873" cy="1261884"/>
          </a:xfrm>
          <a:prstGeom prst="rect">
            <a:avLst/>
          </a:prstGeom>
          <a:noFill/>
        </p:spPr>
        <p:txBody>
          <a:bodyPr wrap="square" rtlCol="0">
            <a:spAutoFit/>
          </a:bodyPr>
          <a:lstStyle/>
          <a:p>
            <a:r>
              <a:rPr lang="fi-FI" sz="4800" b="1" dirty="0">
                <a:solidFill>
                  <a:schemeClr val="bg2"/>
                </a:solidFill>
                <a:latin typeface="+mj-lt"/>
              </a:rPr>
              <a:t>111,4 </a:t>
            </a:r>
            <a:r>
              <a:rPr lang="fi-FI" sz="2400" b="1" dirty="0">
                <a:solidFill>
                  <a:schemeClr val="bg2"/>
                </a:solidFill>
                <a:latin typeface="+mj-lt"/>
              </a:rPr>
              <a:t>milj. euroa</a:t>
            </a:r>
          </a:p>
          <a:p>
            <a:r>
              <a:rPr lang="fi-FI" b="1" dirty="0">
                <a:latin typeface="+mn-lt"/>
                <a:cs typeface="Arial" panose="020B0604020202020204" pitchFamily="34" charset="0"/>
              </a:rPr>
              <a:t>EUROA KULUTUKSEEN PALKOISTA</a:t>
            </a:r>
          </a:p>
          <a:p>
            <a:r>
              <a:rPr lang="fi-FI" b="1" dirty="0">
                <a:latin typeface="+mn-lt"/>
                <a:cs typeface="Arial" panose="020B0604020202020204" pitchFamily="34" charset="0"/>
              </a:rPr>
              <a:t>(</a:t>
            </a:r>
            <a:r>
              <a:rPr lang="fi-FI" sz="1400" b="1" dirty="0">
                <a:latin typeface="+mn-lt"/>
                <a:cs typeface="Arial" panose="020B0604020202020204" pitchFamily="34" charset="0"/>
              </a:rPr>
              <a:t>52 </a:t>
            </a:r>
            <a:r>
              <a:rPr lang="fi-FI" b="1" dirty="0">
                <a:latin typeface="+mn-lt"/>
                <a:cs typeface="Arial" panose="020B0604020202020204" pitchFamily="34" charset="0"/>
              </a:rPr>
              <a:t>milj. euroa Vaasan seudulla*) </a:t>
            </a:r>
          </a:p>
        </p:txBody>
      </p:sp>
      <p:pic>
        <p:nvPicPr>
          <p:cNvPr id="3" name="Picture 2" descr="A map of a city&#10;&#10;Description automatically generated">
            <a:extLst>
              <a:ext uri="{FF2B5EF4-FFF2-40B4-BE49-F238E27FC236}">
                <a16:creationId xmlns:a16="http://schemas.microsoft.com/office/drawing/2014/main" id="{C6FF060D-C7D3-045D-3E04-3BB58D80E771}"/>
              </a:ext>
            </a:extLst>
          </p:cNvPr>
          <p:cNvPicPr>
            <a:picLocks noChangeAspect="1"/>
          </p:cNvPicPr>
          <p:nvPr/>
        </p:nvPicPr>
        <p:blipFill>
          <a:blip r:embed="rId13"/>
          <a:stretch>
            <a:fillRect/>
          </a:stretch>
        </p:blipFill>
        <p:spPr>
          <a:xfrm>
            <a:off x="25307" y="1012494"/>
            <a:ext cx="12166693" cy="4970617"/>
          </a:xfrm>
          <a:prstGeom prst="rect">
            <a:avLst/>
          </a:prstGeom>
        </p:spPr>
      </p:pic>
    </p:spTree>
    <p:extLst>
      <p:ext uri="{BB962C8B-B14F-4D97-AF65-F5344CB8AC3E}">
        <p14:creationId xmlns:p14="http://schemas.microsoft.com/office/powerpoint/2010/main" val="28917209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633E3-CB1C-BAB5-27A5-96EFD4A8B135}"/>
              </a:ext>
            </a:extLst>
          </p:cNvPr>
          <p:cNvSpPr>
            <a:spLocks noGrp="1"/>
          </p:cNvSpPr>
          <p:nvPr>
            <p:ph type="title"/>
          </p:nvPr>
        </p:nvSpPr>
        <p:spPr/>
        <p:txBody>
          <a:bodyPr>
            <a:normAutofit fontScale="90000"/>
          </a:bodyPr>
          <a:lstStyle/>
          <a:p>
            <a:pPr algn="ctr"/>
            <a:r>
              <a:rPr lang="fi-FI" dirty="0"/>
              <a:t>SKENAARION 1 TUOTANTOVAIHEEN VAIKUTUKSET</a:t>
            </a:r>
          </a:p>
        </p:txBody>
      </p:sp>
      <p:pic>
        <p:nvPicPr>
          <p:cNvPr id="8" name="Kuva 7" descr="Nokkakärry ääriviiva">
            <a:extLst>
              <a:ext uri="{FF2B5EF4-FFF2-40B4-BE49-F238E27FC236}">
                <a16:creationId xmlns:a16="http://schemas.microsoft.com/office/drawing/2014/main" id="{D175AE42-7DDF-42C6-51D1-822E7E4603B4}"/>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34950" y="4218500"/>
            <a:ext cx="1431561" cy="1431561"/>
          </a:xfrm>
          <a:prstGeom prst="rect">
            <a:avLst/>
          </a:prstGeom>
        </p:spPr>
      </p:pic>
      <p:pic>
        <p:nvPicPr>
          <p:cNvPr id="12" name="Kuva 11" descr="Rakennus työntekijä nainen ääriviiva">
            <a:extLst>
              <a:ext uri="{FF2B5EF4-FFF2-40B4-BE49-F238E27FC236}">
                <a16:creationId xmlns:a16="http://schemas.microsoft.com/office/drawing/2014/main" id="{B4BD89B4-128A-B331-F8C6-8A0E749167D8}"/>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920032" y="2159389"/>
            <a:ext cx="914400" cy="914400"/>
          </a:xfrm>
          <a:prstGeom prst="rect">
            <a:avLst/>
          </a:prstGeom>
        </p:spPr>
      </p:pic>
      <p:pic>
        <p:nvPicPr>
          <p:cNvPr id="13" name="Kuva 12" descr="Rakennus työntekijä mies ääriviiva">
            <a:extLst>
              <a:ext uri="{FF2B5EF4-FFF2-40B4-BE49-F238E27FC236}">
                <a16:creationId xmlns:a16="http://schemas.microsoft.com/office/drawing/2014/main" id="{0D838A75-B10C-2118-22F2-F206E4A655D2}"/>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775543" y="2179603"/>
            <a:ext cx="914400" cy="914400"/>
          </a:xfrm>
          <a:prstGeom prst="rect">
            <a:avLst/>
          </a:prstGeom>
        </p:spPr>
      </p:pic>
      <p:pic>
        <p:nvPicPr>
          <p:cNvPr id="14" name="Kuva 13" descr="Rakennus työntekijä nainen ääriviiva">
            <a:extLst>
              <a:ext uri="{FF2B5EF4-FFF2-40B4-BE49-F238E27FC236}">
                <a16:creationId xmlns:a16="http://schemas.microsoft.com/office/drawing/2014/main" id="{98CC1C49-507B-0DED-D160-08E0DA7781F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359093" y="1872393"/>
            <a:ext cx="914400" cy="914400"/>
          </a:xfrm>
          <a:prstGeom prst="rect">
            <a:avLst/>
          </a:prstGeom>
        </p:spPr>
      </p:pic>
      <p:pic>
        <p:nvPicPr>
          <p:cNvPr id="25" name="Kuva 24" descr="Nouseva palkkikaavio ääriviiva">
            <a:extLst>
              <a:ext uri="{FF2B5EF4-FFF2-40B4-BE49-F238E27FC236}">
                <a16:creationId xmlns:a16="http://schemas.microsoft.com/office/drawing/2014/main" id="{0064E8C0-2E2F-3DCF-9495-7FD1F84245BC}"/>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34950" y="1844473"/>
            <a:ext cx="1388571" cy="1447735"/>
          </a:xfrm>
          <a:prstGeom prst="rect">
            <a:avLst/>
          </a:prstGeom>
        </p:spPr>
      </p:pic>
      <p:sp>
        <p:nvSpPr>
          <p:cNvPr id="27" name="Text Placeholder 3">
            <a:extLst>
              <a:ext uri="{FF2B5EF4-FFF2-40B4-BE49-F238E27FC236}">
                <a16:creationId xmlns:a16="http://schemas.microsoft.com/office/drawing/2014/main" id="{880A779E-464A-9F9D-2FE8-DF6729CDBD7E}"/>
              </a:ext>
            </a:extLst>
          </p:cNvPr>
          <p:cNvSpPr txBox="1">
            <a:spLocks/>
          </p:cNvSpPr>
          <p:nvPr/>
        </p:nvSpPr>
        <p:spPr>
          <a:xfrm>
            <a:off x="1224793" y="6356350"/>
            <a:ext cx="10096194" cy="36512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0" marR="0" lvl="0" indent="0" algn="l" rtl="0" eaLnBrk="1" hangingPunct="1">
              <a:lnSpc>
                <a:spcPct val="90000"/>
              </a:lnSpc>
              <a:spcBef>
                <a:spcPts val="0"/>
              </a:spcBef>
              <a:spcAft>
                <a:spcPts val="300"/>
              </a:spcAft>
              <a:buClr>
                <a:schemeClr val="dk1"/>
              </a:buClr>
              <a:buSzPts val="2800"/>
              <a:buFont typeface="Arial"/>
              <a:buNone/>
              <a:defRPr sz="1400" b="0" i="0" u="none" strike="noStrike" cap="none">
                <a:solidFill>
                  <a:schemeClr val="dk1"/>
                </a:solidFill>
                <a:latin typeface="Montserrat"/>
                <a:ea typeface="Montserrat"/>
                <a:cs typeface="Montserrat"/>
                <a:sym typeface="Montserrat"/>
              </a:defRPr>
            </a:lvl1pPr>
            <a:lvl2pPr marL="533400" marR="0" lvl="1" indent="0" algn="l" rtl="0" eaLnBrk="1" hangingPunct="1">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a:ea typeface="Montserrat"/>
                <a:cs typeface="Montserrat"/>
                <a:sym typeface="Montserrat"/>
              </a:defRPr>
            </a:lvl2pPr>
            <a:lvl3pPr marL="1016000" marR="0" lvl="2" indent="0" algn="l" rtl="0" eaLnBrk="1" hangingPunct="1">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3pPr>
            <a:lvl4pPr marL="1485900" marR="0" lvl="3" indent="0" algn="l" rtl="0" eaLnBrk="1" hangingPunct="1">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4pPr>
            <a:lvl5pPr marL="1943100" marR="0" lvl="4" indent="0" algn="l" rtl="0" eaLnBrk="1" hangingPunct="1">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r>
              <a:rPr lang="fi-FI"/>
              <a:t>*Vaasan seudulla asuville maksetuista palkoista kulutukseen – merkittävä osa tästä kulutuksesta realisoituu seudun ulkopuolella</a:t>
            </a:r>
            <a:endParaRPr lang="fi-FI" dirty="0"/>
          </a:p>
        </p:txBody>
      </p:sp>
      <p:sp>
        <p:nvSpPr>
          <p:cNvPr id="4" name="Tekstiruutu 3">
            <a:extLst>
              <a:ext uri="{FF2B5EF4-FFF2-40B4-BE49-F238E27FC236}">
                <a16:creationId xmlns:a16="http://schemas.microsoft.com/office/drawing/2014/main" id="{7F7E4F6E-0FCB-4EED-93F0-57B1F77DC002}"/>
              </a:ext>
            </a:extLst>
          </p:cNvPr>
          <p:cNvSpPr txBox="1"/>
          <p:nvPr/>
        </p:nvSpPr>
        <p:spPr>
          <a:xfrm>
            <a:off x="1835255" y="1844893"/>
            <a:ext cx="4196443" cy="1261884"/>
          </a:xfrm>
          <a:prstGeom prst="rect">
            <a:avLst/>
          </a:prstGeom>
          <a:noFill/>
        </p:spPr>
        <p:txBody>
          <a:bodyPr wrap="square" rtlCol="0">
            <a:spAutoFit/>
          </a:bodyPr>
          <a:lstStyle/>
          <a:p>
            <a:r>
              <a:rPr lang="fi-FI" sz="4800" b="1" dirty="0">
                <a:solidFill>
                  <a:schemeClr val="bg2"/>
                </a:solidFill>
                <a:latin typeface="+mj-lt"/>
              </a:rPr>
              <a:t>1,3 </a:t>
            </a:r>
            <a:r>
              <a:rPr lang="fi-FI" sz="2400" b="1" dirty="0">
                <a:solidFill>
                  <a:schemeClr val="bg2"/>
                </a:solidFill>
                <a:latin typeface="+mj-lt"/>
              </a:rPr>
              <a:t>mrd. euroa</a:t>
            </a:r>
            <a:endParaRPr lang="fi-FI" sz="4800" b="1" dirty="0">
              <a:solidFill>
                <a:schemeClr val="bg2"/>
              </a:solidFill>
              <a:latin typeface="+mj-lt"/>
            </a:endParaRPr>
          </a:p>
          <a:p>
            <a:r>
              <a:rPr lang="fi-FI" b="1" dirty="0">
                <a:latin typeface="+mn-lt"/>
              </a:rPr>
              <a:t>ARVONLISÄYS </a:t>
            </a:r>
          </a:p>
          <a:p>
            <a:r>
              <a:rPr lang="fi-FI" b="1" dirty="0">
                <a:latin typeface="+mn-lt"/>
              </a:rPr>
              <a:t>(</a:t>
            </a:r>
            <a:r>
              <a:rPr lang="fi-FI" sz="1400" b="1" dirty="0">
                <a:latin typeface="+mn-lt"/>
              </a:rPr>
              <a:t>0,8</a:t>
            </a:r>
            <a:r>
              <a:rPr lang="fi-FI" b="1" dirty="0">
                <a:latin typeface="+mn-lt"/>
              </a:rPr>
              <a:t> mrd. euroa Vaasan seudulla) </a:t>
            </a:r>
          </a:p>
        </p:txBody>
      </p:sp>
      <p:sp>
        <p:nvSpPr>
          <p:cNvPr id="5" name="Tekstiruutu 4">
            <a:extLst>
              <a:ext uri="{FF2B5EF4-FFF2-40B4-BE49-F238E27FC236}">
                <a16:creationId xmlns:a16="http://schemas.microsoft.com/office/drawing/2014/main" id="{4BD03AFE-3C21-2634-0A5C-A4339DBE7A63}"/>
              </a:ext>
            </a:extLst>
          </p:cNvPr>
          <p:cNvSpPr txBox="1"/>
          <p:nvPr/>
        </p:nvSpPr>
        <p:spPr>
          <a:xfrm>
            <a:off x="1741506" y="4246160"/>
            <a:ext cx="4196443" cy="1261884"/>
          </a:xfrm>
          <a:prstGeom prst="rect">
            <a:avLst/>
          </a:prstGeom>
          <a:noFill/>
        </p:spPr>
        <p:txBody>
          <a:bodyPr wrap="square" rtlCol="0">
            <a:spAutoFit/>
          </a:bodyPr>
          <a:lstStyle/>
          <a:p>
            <a:r>
              <a:rPr lang="fi-FI" sz="4800" b="1" dirty="0">
                <a:solidFill>
                  <a:schemeClr val="bg2"/>
                </a:solidFill>
                <a:latin typeface="+mj-lt"/>
              </a:rPr>
              <a:t>3,7 </a:t>
            </a:r>
            <a:r>
              <a:rPr lang="fi-FI" sz="2400" b="1" dirty="0">
                <a:solidFill>
                  <a:schemeClr val="bg2"/>
                </a:solidFill>
                <a:latin typeface="+mj-lt"/>
              </a:rPr>
              <a:t>mrd. euroa</a:t>
            </a:r>
            <a:endParaRPr lang="fi-FI" sz="4800" b="1" dirty="0">
              <a:solidFill>
                <a:schemeClr val="bg2"/>
              </a:solidFill>
              <a:latin typeface="+mj-lt"/>
            </a:endParaRPr>
          </a:p>
          <a:p>
            <a:r>
              <a:rPr lang="fi-FI" b="1" dirty="0">
                <a:latin typeface="+mn-lt"/>
              </a:rPr>
              <a:t>TUOTOS </a:t>
            </a:r>
          </a:p>
          <a:p>
            <a:r>
              <a:rPr lang="fi-FI" b="1" dirty="0">
                <a:latin typeface="+mn-lt"/>
              </a:rPr>
              <a:t>(</a:t>
            </a:r>
            <a:r>
              <a:rPr lang="fi-FI" sz="1400" b="1" dirty="0">
                <a:latin typeface="+mn-lt"/>
              </a:rPr>
              <a:t>2,6</a:t>
            </a:r>
            <a:r>
              <a:rPr lang="fi-FI" b="1" dirty="0">
                <a:latin typeface="+mn-lt"/>
              </a:rPr>
              <a:t> mrd. euroa Vaasan seudulla</a:t>
            </a:r>
            <a:r>
              <a:rPr lang="fi-FI" b="1" dirty="0"/>
              <a:t>) </a:t>
            </a:r>
          </a:p>
        </p:txBody>
      </p:sp>
      <p:sp>
        <p:nvSpPr>
          <p:cNvPr id="6" name="Tekstiruutu 5">
            <a:extLst>
              <a:ext uri="{FF2B5EF4-FFF2-40B4-BE49-F238E27FC236}">
                <a16:creationId xmlns:a16="http://schemas.microsoft.com/office/drawing/2014/main" id="{93417AFE-283F-5838-E2E9-1D413F47A926}"/>
              </a:ext>
            </a:extLst>
          </p:cNvPr>
          <p:cNvSpPr txBox="1"/>
          <p:nvPr/>
        </p:nvSpPr>
        <p:spPr>
          <a:xfrm>
            <a:off x="7619633" y="1905628"/>
            <a:ext cx="4196443" cy="1261884"/>
          </a:xfrm>
          <a:prstGeom prst="rect">
            <a:avLst/>
          </a:prstGeom>
          <a:noFill/>
        </p:spPr>
        <p:txBody>
          <a:bodyPr wrap="square" rtlCol="0">
            <a:spAutoFit/>
          </a:bodyPr>
          <a:lstStyle/>
          <a:p>
            <a:r>
              <a:rPr lang="fi-FI" sz="4800" b="1" dirty="0">
                <a:solidFill>
                  <a:schemeClr val="bg2"/>
                </a:solidFill>
                <a:latin typeface="+mj-lt"/>
              </a:rPr>
              <a:t>5 200</a:t>
            </a:r>
          </a:p>
          <a:p>
            <a:r>
              <a:rPr lang="fi-FI" b="1" dirty="0">
                <a:latin typeface="+mn-lt"/>
              </a:rPr>
              <a:t>UUTTA TYÖPAIKKAA</a:t>
            </a:r>
          </a:p>
          <a:p>
            <a:r>
              <a:rPr lang="fi-FI" b="1" dirty="0">
                <a:latin typeface="+mn-lt"/>
              </a:rPr>
              <a:t>(</a:t>
            </a:r>
            <a:r>
              <a:rPr lang="fi-FI" sz="1400" b="1" dirty="0">
                <a:latin typeface="+mn-lt"/>
              </a:rPr>
              <a:t>2 400 </a:t>
            </a:r>
            <a:r>
              <a:rPr lang="fi-FI" b="1" dirty="0">
                <a:latin typeface="+mn-lt"/>
              </a:rPr>
              <a:t>uutta työpaikkaa Vaasan seudulla)</a:t>
            </a:r>
          </a:p>
        </p:txBody>
      </p:sp>
      <p:pic>
        <p:nvPicPr>
          <p:cNvPr id="7" name="Kuva 9" descr="Kolikot ääriviiva">
            <a:extLst>
              <a:ext uri="{FF2B5EF4-FFF2-40B4-BE49-F238E27FC236}">
                <a16:creationId xmlns:a16="http://schemas.microsoft.com/office/drawing/2014/main" id="{6156F44C-FEF9-8420-799E-C0D743CD4E1B}"/>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920032" y="4213134"/>
            <a:ext cx="1860175" cy="1565366"/>
          </a:xfrm>
          <a:prstGeom prst="rect">
            <a:avLst/>
          </a:prstGeom>
        </p:spPr>
      </p:pic>
      <p:sp>
        <p:nvSpPr>
          <p:cNvPr id="9" name="Tekstiruutu 2">
            <a:extLst>
              <a:ext uri="{FF2B5EF4-FFF2-40B4-BE49-F238E27FC236}">
                <a16:creationId xmlns:a16="http://schemas.microsoft.com/office/drawing/2014/main" id="{B67CF2EB-4610-26AF-3FC9-392ED7430681}"/>
              </a:ext>
            </a:extLst>
          </p:cNvPr>
          <p:cNvSpPr txBox="1"/>
          <p:nvPr/>
        </p:nvSpPr>
        <p:spPr>
          <a:xfrm>
            <a:off x="7663334" y="4194393"/>
            <a:ext cx="4643873" cy="1261884"/>
          </a:xfrm>
          <a:prstGeom prst="rect">
            <a:avLst/>
          </a:prstGeom>
          <a:noFill/>
        </p:spPr>
        <p:txBody>
          <a:bodyPr wrap="square" rtlCol="0">
            <a:spAutoFit/>
          </a:bodyPr>
          <a:lstStyle/>
          <a:p>
            <a:r>
              <a:rPr lang="fi-FI" sz="4800" b="1" dirty="0">
                <a:solidFill>
                  <a:schemeClr val="bg2"/>
                </a:solidFill>
                <a:latin typeface="+mj-lt"/>
              </a:rPr>
              <a:t>111,4 </a:t>
            </a:r>
            <a:r>
              <a:rPr lang="fi-FI" sz="2400" b="1" dirty="0">
                <a:solidFill>
                  <a:schemeClr val="bg2"/>
                </a:solidFill>
                <a:latin typeface="+mj-lt"/>
              </a:rPr>
              <a:t>milj. euroa</a:t>
            </a:r>
          </a:p>
          <a:p>
            <a:r>
              <a:rPr lang="fi-FI" b="1" dirty="0">
                <a:latin typeface="+mn-lt"/>
                <a:cs typeface="Arial" panose="020B0604020202020204" pitchFamily="34" charset="0"/>
              </a:rPr>
              <a:t>EUROA KULUTUKSEEN PALKOISTA</a:t>
            </a:r>
          </a:p>
          <a:p>
            <a:r>
              <a:rPr lang="fi-FI" b="1" dirty="0">
                <a:latin typeface="+mn-lt"/>
                <a:cs typeface="Arial" panose="020B0604020202020204" pitchFamily="34" charset="0"/>
              </a:rPr>
              <a:t>(</a:t>
            </a:r>
            <a:r>
              <a:rPr lang="fi-FI" sz="1400" b="1" dirty="0">
                <a:latin typeface="+mn-lt"/>
                <a:cs typeface="Arial" panose="020B0604020202020204" pitchFamily="34" charset="0"/>
              </a:rPr>
              <a:t>52 </a:t>
            </a:r>
            <a:r>
              <a:rPr lang="fi-FI" b="1" dirty="0">
                <a:latin typeface="+mn-lt"/>
                <a:cs typeface="Arial" panose="020B0604020202020204" pitchFamily="34" charset="0"/>
              </a:rPr>
              <a:t>milj. euroa Vaasan seudulla*) </a:t>
            </a:r>
          </a:p>
        </p:txBody>
      </p:sp>
    </p:spTree>
    <p:extLst>
      <p:ext uri="{BB962C8B-B14F-4D97-AF65-F5344CB8AC3E}">
        <p14:creationId xmlns:p14="http://schemas.microsoft.com/office/powerpoint/2010/main" val="4124912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633E3-CB1C-BAB5-27A5-96EFD4A8B135}"/>
              </a:ext>
            </a:extLst>
          </p:cNvPr>
          <p:cNvSpPr>
            <a:spLocks noGrp="1"/>
          </p:cNvSpPr>
          <p:nvPr>
            <p:ph type="title"/>
          </p:nvPr>
        </p:nvSpPr>
        <p:spPr/>
        <p:txBody>
          <a:bodyPr>
            <a:normAutofit fontScale="90000"/>
          </a:bodyPr>
          <a:lstStyle/>
          <a:p>
            <a:pPr algn="ctr"/>
            <a:r>
              <a:rPr lang="fi-FI" dirty="0"/>
              <a:t>SKENAARION 2 TUOTANTOVAIHEEN VAIKUTUKSET</a:t>
            </a:r>
          </a:p>
        </p:txBody>
      </p:sp>
      <p:pic>
        <p:nvPicPr>
          <p:cNvPr id="8" name="Kuva 7" descr="Nokkakärry ääriviiva">
            <a:extLst>
              <a:ext uri="{FF2B5EF4-FFF2-40B4-BE49-F238E27FC236}">
                <a16:creationId xmlns:a16="http://schemas.microsoft.com/office/drawing/2014/main" id="{D175AE42-7DDF-42C6-51D1-822E7E4603B4}"/>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34950" y="4218500"/>
            <a:ext cx="1431561" cy="1431561"/>
          </a:xfrm>
          <a:prstGeom prst="rect">
            <a:avLst/>
          </a:prstGeom>
        </p:spPr>
      </p:pic>
      <p:pic>
        <p:nvPicPr>
          <p:cNvPr id="12" name="Kuva 11" descr="Rakennus työntekijä nainen ääriviiva">
            <a:extLst>
              <a:ext uri="{FF2B5EF4-FFF2-40B4-BE49-F238E27FC236}">
                <a16:creationId xmlns:a16="http://schemas.microsoft.com/office/drawing/2014/main" id="{B4BD89B4-128A-B331-F8C6-8A0E749167D8}"/>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920032" y="2159389"/>
            <a:ext cx="914400" cy="914400"/>
          </a:xfrm>
          <a:prstGeom prst="rect">
            <a:avLst/>
          </a:prstGeom>
        </p:spPr>
      </p:pic>
      <p:pic>
        <p:nvPicPr>
          <p:cNvPr id="13" name="Kuva 12" descr="Rakennus työntekijä mies ääriviiva">
            <a:extLst>
              <a:ext uri="{FF2B5EF4-FFF2-40B4-BE49-F238E27FC236}">
                <a16:creationId xmlns:a16="http://schemas.microsoft.com/office/drawing/2014/main" id="{0D838A75-B10C-2118-22F2-F206E4A655D2}"/>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775543" y="2179603"/>
            <a:ext cx="914400" cy="914400"/>
          </a:xfrm>
          <a:prstGeom prst="rect">
            <a:avLst/>
          </a:prstGeom>
        </p:spPr>
      </p:pic>
      <p:pic>
        <p:nvPicPr>
          <p:cNvPr id="14" name="Kuva 13" descr="Rakennus työntekijä nainen ääriviiva">
            <a:extLst>
              <a:ext uri="{FF2B5EF4-FFF2-40B4-BE49-F238E27FC236}">
                <a16:creationId xmlns:a16="http://schemas.microsoft.com/office/drawing/2014/main" id="{98CC1C49-507B-0DED-D160-08E0DA7781F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359093" y="1872393"/>
            <a:ext cx="914400" cy="914400"/>
          </a:xfrm>
          <a:prstGeom prst="rect">
            <a:avLst/>
          </a:prstGeom>
        </p:spPr>
      </p:pic>
      <p:pic>
        <p:nvPicPr>
          <p:cNvPr id="25" name="Kuva 24" descr="Nouseva palkkikaavio ääriviiva">
            <a:extLst>
              <a:ext uri="{FF2B5EF4-FFF2-40B4-BE49-F238E27FC236}">
                <a16:creationId xmlns:a16="http://schemas.microsoft.com/office/drawing/2014/main" id="{0064E8C0-2E2F-3DCF-9495-7FD1F84245BC}"/>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34950" y="1844473"/>
            <a:ext cx="1388571" cy="1447735"/>
          </a:xfrm>
          <a:prstGeom prst="rect">
            <a:avLst/>
          </a:prstGeom>
        </p:spPr>
      </p:pic>
      <p:sp>
        <p:nvSpPr>
          <p:cNvPr id="27" name="Text Placeholder 3">
            <a:extLst>
              <a:ext uri="{FF2B5EF4-FFF2-40B4-BE49-F238E27FC236}">
                <a16:creationId xmlns:a16="http://schemas.microsoft.com/office/drawing/2014/main" id="{880A779E-464A-9F9D-2FE8-DF6729CDBD7E}"/>
              </a:ext>
            </a:extLst>
          </p:cNvPr>
          <p:cNvSpPr txBox="1">
            <a:spLocks/>
          </p:cNvSpPr>
          <p:nvPr/>
        </p:nvSpPr>
        <p:spPr>
          <a:xfrm>
            <a:off x="1224793" y="6356350"/>
            <a:ext cx="10096194" cy="36512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0" marR="0" lvl="0" indent="0" algn="l" rtl="0" eaLnBrk="1" hangingPunct="1">
              <a:lnSpc>
                <a:spcPct val="90000"/>
              </a:lnSpc>
              <a:spcBef>
                <a:spcPts val="0"/>
              </a:spcBef>
              <a:spcAft>
                <a:spcPts val="300"/>
              </a:spcAft>
              <a:buClr>
                <a:schemeClr val="dk1"/>
              </a:buClr>
              <a:buSzPts val="2800"/>
              <a:buFont typeface="Arial"/>
              <a:buNone/>
              <a:defRPr sz="1400" b="0" i="0" u="none" strike="noStrike" cap="none">
                <a:solidFill>
                  <a:schemeClr val="dk1"/>
                </a:solidFill>
                <a:latin typeface="Montserrat"/>
                <a:ea typeface="Montserrat"/>
                <a:cs typeface="Montserrat"/>
                <a:sym typeface="Montserrat"/>
              </a:defRPr>
            </a:lvl1pPr>
            <a:lvl2pPr marL="533400" marR="0" lvl="1" indent="0" algn="l" rtl="0" eaLnBrk="1" hangingPunct="1">
              <a:lnSpc>
                <a:spcPct val="90000"/>
              </a:lnSpc>
              <a:spcBef>
                <a:spcPts val="500"/>
              </a:spcBef>
              <a:spcAft>
                <a:spcPts val="0"/>
              </a:spcAft>
              <a:buClr>
                <a:schemeClr val="dk1"/>
              </a:buClr>
              <a:buSzPts val="2400"/>
              <a:buFont typeface="Arial"/>
              <a:buNone/>
              <a:defRPr sz="2400" b="0" i="0" u="none" strike="noStrike" cap="none">
                <a:solidFill>
                  <a:schemeClr val="dk1"/>
                </a:solidFill>
                <a:latin typeface="Montserrat"/>
                <a:ea typeface="Montserrat"/>
                <a:cs typeface="Montserrat"/>
                <a:sym typeface="Montserrat"/>
              </a:defRPr>
            </a:lvl2pPr>
            <a:lvl3pPr marL="1016000" marR="0" lvl="2" indent="0" algn="l" rtl="0" eaLnBrk="1" hangingPunct="1">
              <a:lnSpc>
                <a:spcPct val="90000"/>
              </a:lnSpc>
              <a:spcBef>
                <a:spcPts val="500"/>
              </a:spcBef>
              <a:spcAft>
                <a:spcPts val="0"/>
              </a:spcAft>
              <a:buClr>
                <a:schemeClr val="dk1"/>
              </a:buClr>
              <a:buSzPts val="2000"/>
              <a:buFont typeface="Arial"/>
              <a:buNone/>
              <a:defRPr sz="2000" b="0" i="0" u="none" strike="noStrike" cap="none">
                <a:solidFill>
                  <a:schemeClr val="dk1"/>
                </a:solidFill>
                <a:latin typeface="Montserrat"/>
                <a:ea typeface="Montserrat"/>
                <a:cs typeface="Montserrat"/>
                <a:sym typeface="Montserrat"/>
              </a:defRPr>
            </a:lvl3pPr>
            <a:lvl4pPr marL="1485900" marR="0" lvl="3" indent="0" algn="l" rtl="0" eaLnBrk="1" hangingPunct="1">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4pPr>
            <a:lvl5pPr marL="1943100" marR="0" lvl="4" indent="0" algn="l" rtl="0" eaLnBrk="1" hangingPunct="1">
              <a:lnSpc>
                <a:spcPct val="90000"/>
              </a:lnSpc>
              <a:spcBef>
                <a:spcPts val="500"/>
              </a:spcBef>
              <a:spcAft>
                <a:spcPts val="0"/>
              </a:spcAft>
              <a:buClr>
                <a:schemeClr val="dk1"/>
              </a:buClr>
              <a:buSzPts val="1800"/>
              <a:buFont typeface="Arial"/>
              <a:buNone/>
              <a:defRPr sz="1800" b="0" i="0" u="none" strike="noStrike" cap="none">
                <a:solidFill>
                  <a:schemeClr val="dk1"/>
                </a:solidFill>
                <a:latin typeface="Montserrat"/>
                <a:ea typeface="Montserrat"/>
                <a:cs typeface="Montserrat"/>
                <a:sym typeface="Montserrat"/>
              </a:defRPr>
            </a:lvl5pPr>
            <a:lvl6pPr marL="2743200" marR="0" lvl="5"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9pPr>
          </a:lstStyle>
          <a:p>
            <a:r>
              <a:rPr lang="fi-FI"/>
              <a:t>*Vaasan seudulla asuville maksetuista palkoista kulutukseen – merkittävä osa tästä kulutuksesta realisoituu seudun ulkopuolella</a:t>
            </a:r>
            <a:endParaRPr lang="fi-FI" dirty="0"/>
          </a:p>
        </p:txBody>
      </p:sp>
      <p:sp>
        <p:nvSpPr>
          <p:cNvPr id="4" name="Tekstiruutu 3">
            <a:extLst>
              <a:ext uri="{FF2B5EF4-FFF2-40B4-BE49-F238E27FC236}">
                <a16:creationId xmlns:a16="http://schemas.microsoft.com/office/drawing/2014/main" id="{7F7E4F6E-0FCB-4EED-93F0-57B1F77DC002}"/>
              </a:ext>
            </a:extLst>
          </p:cNvPr>
          <p:cNvSpPr txBox="1"/>
          <p:nvPr/>
        </p:nvSpPr>
        <p:spPr>
          <a:xfrm>
            <a:off x="1835255" y="1844893"/>
            <a:ext cx="4196443" cy="1261884"/>
          </a:xfrm>
          <a:prstGeom prst="rect">
            <a:avLst/>
          </a:prstGeom>
          <a:noFill/>
        </p:spPr>
        <p:txBody>
          <a:bodyPr wrap="square" rtlCol="0">
            <a:spAutoFit/>
          </a:bodyPr>
          <a:lstStyle/>
          <a:p>
            <a:r>
              <a:rPr lang="fi-FI" sz="4800" b="1" dirty="0">
                <a:solidFill>
                  <a:schemeClr val="bg2"/>
                </a:solidFill>
                <a:latin typeface="+mj-lt"/>
              </a:rPr>
              <a:t>2,7 </a:t>
            </a:r>
            <a:r>
              <a:rPr lang="fi-FI" sz="2400" b="1" dirty="0">
                <a:solidFill>
                  <a:schemeClr val="bg2"/>
                </a:solidFill>
                <a:latin typeface="+mj-lt"/>
              </a:rPr>
              <a:t>mrd. euroa</a:t>
            </a:r>
            <a:endParaRPr lang="fi-FI" sz="4800" b="1" dirty="0">
              <a:solidFill>
                <a:schemeClr val="bg2"/>
              </a:solidFill>
              <a:latin typeface="+mj-lt"/>
            </a:endParaRPr>
          </a:p>
          <a:p>
            <a:r>
              <a:rPr lang="fi-FI" b="1" dirty="0">
                <a:latin typeface="+mn-lt"/>
              </a:rPr>
              <a:t>ARVONLISÄYS </a:t>
            </a:r>
          </a:p>
          <a:p>
            <a:r>
              <a:rPr lang="fi-FI" b="1" dirty="0">
                <a:latin typeface="+mn-lt"/>
              </a:rPr>
              <a:t>(1,7 mrd. euroa Vaasan seudulla) </a:t>
            </a:r>
          </a:p>
        </p:txBody>
      </p:sp>
      <p:sp>
        <p:nvSpPr>
          <p:cNvPr id="5" name="Tekstiruutu 4">
            <a:extLst>
              <a:ext uri="{FF2B5EF4-FFF2-40B4-BE49-F238E27FC236}">
                <a16:creationId xmlns:a16="http://schemas.microsoft.com/office/drawing/2014/main" id="{4BD03AFE-3C21-2634-0A5C-A4339DBE7A63}"/>
              </a:ext>
            </a:extLst>
          </p:cNvPr>
          <p:cNvSpPr txBox="1"/>
          <p:nvPr/>
        </p:nvSpPr>
        <p:spPr>
          <a:xfrm>
            <a:off x="1741506" y="4246160"/>
            <a:ext cx="4196443" cy="1261884"/>
          </a:xfrm>
          <a:prstGeom prst="rect">
            <a:avLst/>
          </a:prstGeom>
          <a:noFill/>
        </p:spPr>
        <p:txBody>
          <a:bodyPr wrap="square" rtlCol="0">
            <a:spAutoFit/>
          </a:bodyPr>
          <a:lstStyle/>
          <a:p>
            <a:r>
              <a:rPr lang="fi-FI" sz="4800" b="1" dirty="0">
                <a:solidFill>
                  <a:schemeClr val="bg2"/>
                </a:solidFill>
                <a:latin typeface="+mj-lt"/>
              </a:rPr>
              <a:t>7,8 </a:t>
            </a:r>
            <a:r>
              <a:rPr lang="fi-FI" sz="2400" b="1" dirty="0">
                <a:solidFill>
                  <a:schemeClr val="bg2"/>
                </a:solidFill>
                <a:latin typeface="+mj-lt"/>
              </a:rPr>
              <a:t>mrd. euroa</a:t>
            </a:r>
            <a:endParaRPr lang="fi-FI" sz="4800" b="1" dirty="0">
              <a:solidFill>
                <a:schemeClr val="bg2"/>
              </a:solidFill>
              <a:latin typeface="+mj-lt"/>
            </a:endParaRPr>
          </a:p>
          <a:p>
            <a:r>
              <a:rPr lang="fi-FI" b="1" dirty="0">
                <a:latin typeface="+mn-lt"/>
              </a:rPr>
              <a:t>TUOTOS </a:t>
            </a:r>
          </a:p>
          <a:p>
            <a:r>
              <a:rPr lang="fi-FI" b="1" dirty="0">
                <a:latin typeface="+mn-lt"/>
              </a:rPr>
              <a:t>(5,4 mrd. euroa Vaasan seudulla</a:t>
            </a:r>
            <a:r>
              <a:rPr lang="fi-FI" b="1" dirty="0"/>
              <a:t>) </a:t>
            </a:r>
          </a:p>
        </p:txBody>
      </p:sp>
      <p:sp>
        <p:nvSpPr>
          <p:cNvPr id="6" name="Tekstiruutu 5">
            <a:extLst>
              <a:ext uri="{FF2B5EF4-FFF2-40B4-BE49-F238E27FC236}">
                <a16:creationId xmlns:a16="http://schemas.microsoft.com/office/drawing/2014/main" id="{93417AFE-283F-5838-E2E9-1D413F47A926}"/>
              </a:ext>
            </a:extLst>
          </p:cNvPr>
          <p:cNvSpPr txBox="1"/>
          <p:nvPr/>
        </p:nvSpPr>
        <p:spPr>
          <a:xfrm>
            <a:off x="7619633" y="1905628"/>
            <a:ext cx="4196443" cy="1261884"/>
          </a:xfrm>
          <a:prstGeom prst="rect">
            <a:avLst/>
          </a:prstGeom>
          <a:noFill/>
        </p:spPr>
        <p:txBody>
          <a:bodyPr wrap="square" rtlCol="0">
            <a:spAutoFit/>
          </a:bodyPr>
          <a:lstStyle/>
          <a:p>
            <a:r>
              <a:rPr lang="fi-FI" sz="4800" b="1" dirty="0">
                <a:solidFill>
                  <a:schemeClr val="bg2"/>
                </a:solidFill>
                <a:latin typeface="+mj-lt"/>
              </a:rPr>
              <a:t>10 400</a:t>
            </a:r>
          </a:p>
          <a:p>
            <a:r>
              <a:rPr lang="fi-FI" b="1" dirty="0">
                <a:latin typeface="+mn-lt"/>
              </a:rPr>
              <a:t>UUTTA TYÖPAIKKAA</a:t>
            </a:r>
          </a:p>
          <a:p>
            <a:r>
              <a:rPr lang="fi-FI" b="1" dirty="0">
                <a:latin typeface="+mn-lt"/>
              </a:rPr>
              <a:t>(4 900 uutta työpaikkaa Vaasan seudulla)</a:t>
            </a:r>
          </a:p>
        </p:txBody>
      </p:sp>
      <p:pic>
        <p:nvPicPr>
          <p:cNvPr id="7" name="Kuva 9" descr="Kolikot ääriviiva">
            <a:extLst>
              <a:ext uri="{FF2B5EF4-FFF2-40B4-BE49-F238E27FC236}">
                <a16:creationId xmlns:a16="http://schemas.microsoft.com/office/drawing/2014/main" id="{6156F44C-FEF9-8420-799E-C0D743CD4E1B}"/>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920032" y="4213134"/>
            <a:ext cx="1860175" cy="1565366"/>
          </a:xfrm>
          <a:prstGeom prst="rect">
            <a:avLst/>
          </a:prstGeom>
        </p:spPr>
      </p:pic>
      <p:sp>
        <p:nvSpPr>
          <p:cNvPr id="9" name="Tekstiruutu 2">
            <a:extLst>
              <a:ext uri="{FF2B5EF4-FFF2-40B4-BE49-F238E27FC236}">
                <a16:creationId xmlns:a16="http://schemas.microsoft.com/office/drawing/2014/main" id="{B67CF2EB-4610-26AF-3FC9-392ED7430681}"/>
              </a:ext>
            </a:extLst>
          </p:cNvPr>
          <p:cNvSpPr txBox="1"/>
          <p:nvPr/>
        </p:nvSpPr>
        <p:spPr>
          <a:xfrm>
            <a:off x="7663334" y="4194393"/>
            <a:ext cx="4643873" cy="1261884"/>
          </a:xfrm>
          <a:prstGeom prst="rect">
            <a:avLst/>
          </a:prstGeom>
          <a:noFill/>
        </p:spPr>
        <p:txBody>
          <a:bodyPr wrap="square" rtlCol="0">
            <a:spAutoFit/>
          </a:bodyPr>
          <a:lstStyle/>
          <a:p>
            <a:r>
              <a:rPr lang="fi-FI" sz="4800" b="1" dirty="0">
                <a:solidFill>
                  <a:schemeClr val="bg2"/>
                </a:solidFill>
                <a:latin typeface="+mj-lt"/>
              </a:rPr>
              <a:t>223,5 </a:t>
            </a:r>
            <a:r>
              <a:rPr lang="fi-FI" sz="2400" b="1" dirty="0">
                <a:solidFill>
                  <a:schemeClr val="bg2"/>
                </a:solidFill>
                <a:latin typeface="+mj-lt"/>
              </a:rPr>
              <a:t>milj. euroa</a:t>
            </a:r>
          </a:p>
          <a:p>
            <a:r>
              <a:rPr lang="fi-FI" b="1" dirty="0">
                <a:latin typeface="+mn-lt"/>
                <a:cs typeface="Arial" panose="020B0604020202020204" pitchFamily="34" charset="0"/>
              </a:rPr>
              <a:t>EUROA KULUTUKSEEN PALKOISTA</a:t>
            </a:r>
          </a:p>
          <a:p>
            <a:r>
              <a:rPr lang="fi-FI" b="1" dirty="0">
                <a:latin typeface="+mn-lt"/>
                <a:cs typeface="Arial" panose="020B0604020202020204" pitchFamily="34" charset="0"/>
              </a:rPr>
              <a:t>(104,4 milj. euroa Vaasan seudulla*) </a:t>
            </a:r>
          </a:p>
        </p:txBody>
      </p:sp>
    </p:spTree>
    <p:extLst>
      <p:ext uri="{BB962C8B-B14F-4D97-AF65-F5344CB8AC3E}">
        <p14:creationId xmlns:p14="http://schemas.microsoft.com/office/powerpoint/2010/main" val="39525985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26F13B1-2329-0D5E-7346-EBCF4FCF8DE0}"/>
              </a:ext>
            </a:extLst>
          </p:cNvPr>
          <p:cNvGraphicFramePr>
            <a:graphicFrameLocks noGrp="1"/>
          </p:cNvGraphicFramePr>
          <p:nvPr>
            <p:extLst>
              <p:ext uri="{D42A27DB-BD31-4B8C-83A1-F6EECF244321}">
                <p14:modId xmlns:p14="http://schemas.microsoft.com/office/powerpoint/2010/main" val="924727750"/>
              </p:ext>
            </p:extLst>
          </p:nvPr>
        </p:nvGraphicFramePr>
        <p:xfrm>
          <a:off x="477269" y="1384662"/>
          <a:ext cx="5367130" cy="1918115"/>
        </p:xfrm>
        <a:graphic>
          <a:graphicData uri="http://schemas.openxmlformats.org/drawingml/2006/table">
            <a:tbl>
              <a:tblPr>
                <a:tableStyleId>{5C22544A-7EE6-4342-B048-85BDC9FD1C3A}</a:tableStyleId>
              </a:tblPr>
              <a:tblGrid>
                <a:gridCol w="1908879">
                  <a:extLst>
                    <a:ext uri="{9D8B030D-6E8A-4147-A177-3AD203B41FA5}">
                      <a16:colId xmlns:a16="http://schemas.microsoft.com/office/drawing/2014/main" val="3273420856"/>
                    </a:ext>
                  </a:extLst>
                </a:gridCol>
                <a:gridCol w="3458251">
                  <a:extLst>
                    <a:ext uri="{9D8B030D-6E8A-4147-A177-3AD203B41FA5}">
                      <a16:colId xmlns:a16="http://schemas.microsoft.com/office/drawing/2014/main" val="3007859012"/>
                    </a:ext>
                  </a:extLst>
                </a:gridCol>
              </a:tblGrid>
              <a:tr h="527372">
                <a:tc gridSpan="2">
                  <a:txBody>
                    <a:bodyPr/>
                    <a:lstStyle/>
                    <a:p>
                      <a:pPr algn="l" fontAlgn="b"/>
                      <a:r>
                        <a:rPr lang="fi-FI" sz="1600" b="1" i="0" u="none" strike="noStrike" cap="none" dirty="0">
                          <a:solidFill>
                            <a:schemeClr val="dk1"/>
                          </a:solidFill>
                          <a:latin typeface="+mn-lt"/>
                          <a:ea typeface="+mn-ea"/>
                          <a:cs typeface="+mn-cs"/>
                          <a:sym typeface="Arial"/>
                        </a:rPr>
                        <a:t>Investointivaiheen</a:t>
                      </a:r>
                      <a:r>
                        <a:rPr lang="fi-FI" sz="1600" b="1" u="none" strike="noStrike" dirty="0">
                          <a:effectLst/>
                          <a:latin typeface="Montserrat" panose="00000500000000000000" pitchFamily="2" charset="0"/>
                        </a:rPr>
                        <a:t> aikaiset vaikutukset talouteen</a:t>
                      </a:r>
                    </a:p>
                    <a:p>
                      <a:pPr algn="l" fontAlgn="b"/>
                      <a:r>
                        <a:rPr lang="fi-FI" sz="1600" b="1" i="0" u="sng" strike="noStrike" dirty="0">
                          <a:solidFill>
                            <a:srgbClr val="000000"/>
                          </a:solidFill>
                          <a:effectLst/>
                          <a:latin typeface="Montserrat" panose="00000500000000000000" pitchFamily="2" charset="0"/>
                        </a:rPr>
                        <a:t>koko investointiajanjaksolla</a:t>
                      </a:r>
                    </a:p>
                  </a:txBody>
                  <a:tcPr marL="1024" marR="1024" marT="1024" marB="0" anchor="ctr">
                    <a:solidFill>
                      <a:schemeClr val="bg1"/>
                    </a:solidFill>
                  </a:tcPr>
                </a:tc>
                <a:tc hMerge="1">
                  <a:txBody>
                    <a:bodyPr/>
                    <a:lstStyle/>
                    <a:p>
                      <a:endParaRPr lang="fi-FI"/>
                    </a:p>
                  </a:txBody>
                  <a:tcPr/>
                </a:tc>
                <a:extLst>
                  <a:ext uri="{0D108BD9-81ED-4DB2-BD59-A6C34878D82A}">
                    <a16:rowId xmlns:a16="http://schemas.microsoft.com/office/drawing/2014/main" val="2056145693"/>
                  </a:ext>
                </a:extLst>
              </a:tr>
              <a:tr h="436919">
                <a:tc rowSpan="4">
                  <a:txBody>
                    <a:bodyPr/>
                    <a:lstStyle/>
                    <a:p>
                      <a:pPr algn="l" fontAlgn="b"/>
                      <a:r>
                        <a:rPr lang="fi-FI" sz="1600" b="1" u="none" strike="noStrike" dirty="0">
                          <a:effectLst/>
                          <a:latin typeface="Montserrat" panose="00000500000000000000" pitchFamily="2" charset="0"/>
                        </a:rPr>
                        <a:t>Työpaikat</a:t>
                      </a:r>
                      <a:r>
                        <a:rPr lang="fi-FI" sz="1050" u="none" strike="noStrike" dirty="0">
                          <a:effectLst/>
                          <a:latin typeface="Montserrat" panose="00000500000000000000" pitchFamily="2" charset="0"/>
                        </a:rPr>
                        <a:t> </a:t>
                      </a:r>
                      <a:endParaRPr lang="fi-FI" sz="1050" b="0" i="0" u="none" strike="noStrike" dirty="0">
                        <a:solidFill>
                          <a:srgbClr val="000000"/>
                        </a:solidFill>
                        <a:effectLst/>
                        <a:latin typeface="Montserrat" panose="00000500000000000000" pitchFamily="2" charset="0"/>
                      </a:endParaRPr>
                    </a:p>
                  </a:txBody>
                  <a:tcPr marL="1024" marR="1024" marT="1024" marB="0" anchor="ctr">
                    <a:solidFill>
                      <a:schemeClr val="accent4">
                        <a:lumMod val="20000"/>
                        <a:lumOff val="80000"/>
                      </a:schemeClr>
                    </a:solidFill>
                  </a:tcPr>
                </a:tc>
                <a:tc>
                  <a:txBody>
                    <a:bodyPr/>
                    <a:lstStyle/>
                    <a:p>
                      <a:pPr algn="l" fontAlgn="b"/>
                      <a:r>
                        <a:rPr lang="fi-FI" sz="1200" u="none" strike="noStrike" dirty="0">
                          <a:effectLst/>
                          <a:latin typeface="Montserrat" panose="00000500000000000000" pitchFamily="2" charset="0"/>
                        </a:rPr>
                        <a:t>Kasvaa noin </a:t>
                      </a:r>
                      <a:r>
                        <a:rPr lang="fi-FI" sz="1600" b="1" dirty="0">
                          <a:sym typeface="Wingdings" panose="05000000000000000000" pitchFamily="2" charset="2"/>
                        </a:rPr>
                        <a:t>4 077</a:t>
                      </a:r>
                      <a:r>
                        <a:rPr lang="fi-FI" sz="1200" u="none" strike="noStrike" dirty="0">
                          <a:effectLst/>
                          <a:latin typeface="Montserrat" panose="00000500000000000000" pitchFamily="2" charset="0"/>
                        </a:rPr>
                        <a:t> työpaikalla</a:t>
                      </a:r>
                      <a:endParaRPr lang="fi-FI" sz="1200" b="0" i="0" u="none" strike="noStrike" dirty="0">
                        <a:solidFill>
                          <a:srgbClr val="000000"/>
                        </a:solidFill>
                        <a:effectLst/>
                        <a:latin typeface="Montserrat" panose="00000500000000000000" pitchFamily="2" charset="0"/>
                      </a:endParaRPr>
                    </a:p>
                  </a:txBody>
                  <a:tcPr marL="1024" marR="1024" marT="1024" marB="0" anchor="ctr">
                    <a:solidFill>
                      <a:schemeClr val="accent4">
                        <a:lumMod val="20000"/>
                        <a:lumOff val="80000"/>
                      </a:schemeClr>
                    </a:solidFill>
                  </a:tcPr>
                </a:tc>
                <a:extLst>
                  <a:ext uri="{0D108BD9-81ED-4DB2-BD59-A6C34878D82A}">
                    <a16:rowId xmlns:a16="http://schemas.microsoft.com/office/drawing/2014/main" val="514774411"/>
                  </a:ext>
                </a:extLst>
              </a:tr>
              <a:tr h="216000">
                <a:tc vMerge="1">
                  <a:txBody>
                    <a:bodyPr/>
                    <a:lstStyle/>
                    <a:p>
                      <a:pPr algn="l" fontAlgn="b"/>
                      <a:endParaRPr lang="fi-FI" sz="1050" b="0" i="0" u="none" strike="noStrike" dirty="0">
                        <a:solidFill>
                          <a:srgbClr val="000000"/>
                        </a:solidFill>
                        <a:effectLst/>
                        <a:latin typeface="Montserrat" panose="00000500000000000000" pitchFamily="2" charset="0"/>
                      </a:endParaRPr>
                    </a:p>
                  </a:txBody>
                  <a:tcPr marL="1024" marR="1024" marT="1024" marB="0" anchor="ctr">
                    <a:solidFill>
                      <a:schemeClr val="accent4">
                        <a:lumMod val="20000"/>
                        <a:lumOff val="80000"/>
                      </a:schemeClr>
                    </a:solidFill>
                  </a:tcPr>
                </a:tc>
                <a:tc>
                  <a:txBody>
                    <a:bodyPr/>
                    <a:lstStyle/>
                    <a:p>
                      <a:pPr marL="87313" indent="0" algn="l" fontAlgn="b"/>
                      <a:r>
                        <a:rPr lang="fi-FI" sz="900" u="none" strike="noStrike" dirty="0">
                          <a:effectLst/>
                          <a:latin typeface="Montserrat" panose="00000500000000000000" pitchFamily="2" charset="0"/>
                        </a:rPr>
                        <a:t>Suorat vaikutukset</a:t>
                      </a:r>
                      <a:r>
                        <a:rPr lang="fi-FI" sz="1200" b="1" u="none" strike="noStrike" kern="1200" dirty="0">
                          <a:solidFill>
                            <a:schemeClr val="dk1"/>
                          </a:solidFill>
                          <a:effectLst/>
                          <a:latin typeface="Montserrat" panose="00000500000000000000" pitchFamily="2" charset="0"/>
                          <a:ea typeface="+mn-ea"/>
                          <a:cs typeface="+mn-cs"/>
                        </a:rPr>
                        <a:t> </a:t>
                      </a:r>
                      <a:r>
                        <a:rPr lang="fi-FI" sz="1200" b="1" dirty="0"/>
                        <a:t>1</a:t>
                      </a:r>
                      <a:r>
                        <a:rPr lang="fi-FI" sz="1200" dirty="0"/>
                        <a:t> </a:t>
                      </a:r>
                      <a:r>
                        <a:rPr lang="fi-FI" sz="1200" b="1" dirty="0"/>
                        <a:t>998</a:t>
                      </a:r>
                      <a:r>
                        <a:rPr lang="fi-FI" sz="1200" b="1" u="none" strike="noStrike" kern="1200" dirty="0">
                          <a:solidFill>
                            <a:schemeClr val="dk1"/>
                          </a:solidFill>
                          <a:effectLst/>
                          <a:latin typeface="Montserrat" panose="00000500000000000000" pitchFamily="2" charset="0"/>
                          <a:ea typeface="+mn-ea"/>
                          <a:cs typeface="+mn-cs"/>
                        </a:rPr>
                        <a:t> </a:t>
                      </a:r>
                      <a:r>
                        <a:rPr lang="fi-FI" sz="900" u="none" strike="noStrike" dirty="0">
                          <a:effectLst/>
                          <a:latin typeface="Montserrat" panose="00000500000000000000" pitchFamily="2" charset="0"/>
                        </a:rPr>
                        <a:t>työpaikkaa</a:t>
                      </a:r>
                      <a:endParaRPr lang="fi-FI" sz="900" b="0" i="0" u="none" strike="noStrike" dirty="0">
                        <a:solidFill>
                          <a:srgbClr val="000000"/>
                        </a:solidFill>
                        <a:effectLst/>
                        <a:latin typeface="Montserrat" panose="00000500000000000000" pitchFamily="2" charset="0"/>
                      </a:endParaRPr>
                    </a:p>
                  </a:txBody>
                  <a:tcPr marL="1024" marR="1024" marT="1024" marB="0" anchor="ctr">
                    <a:solidFill>
                      <a:schemeClr val="accent4">
                        <a:lumMod val="20000"/>
                        <a:lumOff val="80000"/>
                      </a:schemeClr>
                    </a:solidFill>
                  </a:tcPr>
                </a:tc>
                <a:extLst>
                  <a:ext uri="{0D108BD9-81ED-4DB2-BD59-A6C34878D82A}">
                    <a16:rowId xmlns:a16="http://schemas.microsoft.com/office/drawing/2014/main" val="1725661203"/>
                  </a:ext>
                </a:extLst>
              </a:tr>
              <a:tr h="216000">
                <a:tc vMerge="1">
                  <a:txBody>
                    <a:bodyPr/>
                    <a:lstStyle/>
                    <a:p>
                      <a:pPr algn="l" fontAlgn="b"/>
                      <a:endParaRPr lang="fi-FI" sz="1050" b="0" i="0" u="none" strike="noStrike" dirty="0">
                        <a:solidFill>
                          <a:srgbClr val="000000"/>
                        </a:solidFill>
                        <a:effectLst/>
                        <a:latin typeface="Montserrat" panose="00000500000000000000" pitchFamily="2" charset="0"/>
                      </a:endParaRPr>
                    </a:p>
                  </a:txBody>
                  <a:tcPr marL="1024" marR="1024" marT="1024" marB="0" anchor="ctr">
                    <a:solidFill>
                      <a:schemeClr val="accent4">
                        <a:lumMod val="20000"/>
                        <a:lumOff val="80000"/>
                      </a:schemeClr>
                    </a:solidFill>
                  </a:tcPr>
                </a:tc>
                <a:tc>
                  <a:txBody>
                    <a:bodyPr/>
                    <a:lstStyle/>
                    <a:p>
                      <a:pPr marL="87313" indent="0" algn="l" fontAlgn="b"/>
                      <a:r>
                        <a:rPr lang="fi-FI" sz="900" u="none" strike="noStrike" dirty="0">
                          <a:effectLst/>
                          <a:latin typeface="Montserrat" panose="00000500000000000000" pitchFamily="2" charset="0"/>
                        </a:rPr>
                        <a:t>Välilliset vaikutukset </a:t>
                      </a:r>
                      <a:r>
                        <a:rPr lang="fi-FI" sz="1200" b="1" i="0" u="none" strike="noStrike" cap="none" dirty="0">
                          <a:solidFill>
                            <a:schemeClr val="dk1"/>
                          </a:solidFill>
                          <a:latin typeface="+mn-lt"/>
                          <a:ea typeface="+mn-ea"/>
                          <a:cs typeface="+mn-cs"/>
                          <a:sym typeface="Arial"/>
                        </a:rPr>
                        <a:t>1 465  </a:t>
                      </a:r>
                      <a:r>
                        <a:rPr lang="fi-FI" sz="900" u="none" strike="noStrike" dirty="0">
                          <a:effectLst/>
                          <a:latin typeface="Montserrat" panose="00000500000000000000" pitchFamily="2" charset="0"/>
                        </a:rPr>
                        <a:t>työpaikkaa</a:t>
                      </a:r>
                      <a:endParaRPr lang="fi-FI" sz="900" b="0" i="0" u="none" strike="noStrike" dirty="0">
                        <a:solidFill>
                          <a:srgbClr val="000000"/>
                        </a:solidFill>
                        <a:effectLst/>
                        <a:latin typeface="Montserrat" panose="00000500000000000000" pitchFamily="2" charset="0"/>
                      </a:endParaRPr>
                    </a:p>
                  </a:txBody>
                  <a:tcPr marL="1024" marR="1024" marT="1024" marB="0" anchor="ctr">
                    <a:solidFill>
                      <a:schemeClr val="accent4">
                        <a:lumMod val="20000"/>
                        <a:lumOff val="80000"/>
                      </a:schemeClr>
                    </a:solidFill>
                  </a:tcPr>
                </a:tc>
                <a:extLst>
                  <a:ext uri="{0D108BD9-81ED-4DB2-BD59-A6C34878D82A}">
                    <a16:rowId xmlns:a16="http://schemas.microsoft.com/office/drawing/2014/main" val="1923613925"/>
                  </a:ext>
                </a:extLst>
              </a:tr>
              <a:tr h="216000">
                <a:tc vMerge="1">
                  <a:txBody>
                    <a:bodyPr/>
                    <a:lstStyle/>
                    <a:p>
                      <a:pPr algn="l" fontAlgn="b"/>
                      <a:endParaRPr lang="fi-FI" sz="1050" b="0" i="0" u="none" strike="noStrike" dirty="0">
                        <a:solidFill>
                          <a:srgbClr val="000000"/>
                        </a:solidFill>
                        <a:effectLst/>
                        <a:latin typeface="Montserrat" panose="00000500000000000000" pitchFamily="2" charset="0"/>
                      </a:endParaRPr>
                    </a:p>
                  </a:txBody>
                  <a:tcPr marL="1024" marR="1024" marT="1024" marB="0" anchor="ctr">
                    <a:solidFill>
                      <a:schemeClr val="accent4">
                        <a:lumMod val="20000"/>
                        <a:lumOff val="80000"/>
                      </a:schemeClr>
                    </a:solidFill>
                  </a:tcPr>
                </a:tc>
                <a:tc>
                  <a:txBody>
                    <a:bodyPr/>
                    <a:lstStyle/>
                    <a:p>
                      <a:pPr marL="87313" indent="0" algn="l" fontAlgn="b"/>
                      <a:r>
                        <a:rPr lang="fi-FI" sz="900" u="none" strike="noStrike" dirty="0">
                          <a:effectLst/>
                          <a:latin typeface="Montserrat" panose="00000500000000000000" pitchFamily="2" charset="0"/>
                        </a:rPr>
                        <a:t>Kulutuksen kerrannaisvaikutukset </a:t>
                      </a:r>
                      <a:r>
                        <a:rPr kumimoji="0" lang="fi-FI" sz="1300" b="1" i="0" u="none" strike="noStrike" kern="0" cap="none" spc="0" normalizeH="0" baseline="0" noProof="0" dirty="0">
                          <a:ln>
                            <a:noFill/>
                          </a:ln>
                          <a:solidFill>
                            <a:srgbClr val="000000"/>
                          </a:solidFill>
                          <a:effectLst/>
                          <a:uLnTx/>
                          <a:uFillTx/>
                          <a:latin typeface="+mn-lt"/>
                          <a:sym typeface="Montserrat"/>
                        </a:rPr>
                        <a:t>615</a:t>
                      </a:r>
                      <a:r>
                        <a:rPr lang="fi-FI" sz="900" u="none" strike="noStrike" dirty="0">
                          <a:effectLst/>
                          <a:latin typeface="Montserrat" panose="00000500000000000000" pitchFamily="2" charset="0"/>
                        </a:rPr>
                        <a:t> työpaikkaa</a:t>
                      </a:r>
                      <a:endParaRPr lang="fi-FI" sz="900" b="0" i="0" u="none" strike="noStrike" dirty="0">
                        <a:solidFill>
                          <a:srgbClr val="000000"/>
                        </a:solidFill>
                        <a:effectLst/>
                        <a:latin typeface="Montserrat" panose="00000500000000000000" pitchFamily="2" charset="0"/>
                      </a:endParaRPr>
                    </a:p>
                  </a:txBody>
                  <a:tcPr marL="1024" marR="1024" marT="1024" marB="0" anchor="ctr">
                    <a:solidFill>
                      <a:schemeClr val="accent4">
                        <a:lumMod val="20000"/>
                        <a:lumOff val="80000"/>
                      </a:schemeClr>
                    </a:solidFill>
                  </a:tcPr>
                </a:tc>
                <a:extLst>
                  <a:ext uri="{0D108BD9-81ED-4DB2-BD59-A6C34878D82A}">
                    <a16:rowId xmlns:a16="http://schemas.microsoft.com/office/drawing/2014/main" val="2712923031"/>
                  </a:ext>
                </a:extLst>
              </a:tr>
              <a:tr h="216000">
                <a:tc>
                  <a:txBody>
                    <a:bodyPr/>
                    <a:lstStyle/>
                    <a:p>
                      <a:pPr algn="l" fontAlgn="b"/>
                      <a:r>
                        <a:rPr lang="fi-FI" sz="1600" b="1" u="none" strike="noStrike" kern="1200" dirty="0">
                          <a:solidFill>
                            <a:schemeClr val="dk1"/>
                          </a:solidFill>
                          <a:effectLst/>
                          <a:latin typeface="Montserrat" panose="00000500000000000000" pitchFamily="2" charset="0"/>
                          <a:ea typeface="+mn-ea"/>
                          <a:cs typeface="+mn-cs"/>
                        </a:rPr>
                        <a:t>Kulutus</a:t>
                      </a:r>
                    </a:p>
                  </a:txBody>
                  <a:tcPr marL="1024" marR="1024" marT="1024" marB="0" anchor="ctr">
                    <a:solidFill>
                      <a:schemeClr val="accent2">
                        <a:lumMod val="20000"/>
                        <a:lumOff val="80000"/>
                      </a:schemeClr>
                    </a:solidFill>
                  </a:tcPr>
                </a:tc>
                <a:tc>
                  <a:txBody>
                    <a:bodyPr/>
                    <a:lstStyle/>
                    <a:p>
                      <a:pPr marL="0" indent="0" algn="l" fontAlgn="b"/>
                      <a:r>
                        <a:rPr lang="fi-FI" sz="1200" u="none" strike="noStrike" kern="1200" dirty="0">
                          <a:solidFill>
                            <a:schemeClr val="dk1"/>
                          </a:solidFill>
                          <a:effectLst/>
                          <a:latin typeface="Montserrat" panose="00000500000000000000" pitchFamily="2" charset="0"/>
                          <a:ea typeface="+mn-ea"/>
                          <a:cs typeface="+mn-cs"/>
                        </a:rPr>
                        <a:t>Palkkatuloista </a:t>
                      </a:r>
                      <a:r>
                        <a:rPr lang="fi-FI" sz="2000" b="1" u="none" strike="noStrike" kern="1200" dirty="0">
                          <a:solidFill>
                            <a:schemeClr val="dk1"/>
                          </a:solidFill>
                          <a:effectLst/>
                          <a:latin typeface="Montserrat" panose="00000500000000000000" pitchFamily="2" charset="0"/>
                          <a:ea typeface="+mn-ea"/>
                          <a:cs typeface="+mn-cs"/>
                        </a:rPr>
                        <a:t>105</a:t>
                      </a:r>
                      <a:r>
                        <a:rPr lang="fi-FI" sz="2000" b="1" i="0" u="none" strike="noStrike" cap="none" dirty="0">
                          <a:solidFill>
                            <a:schemeClr val="dk1"/>
                          </a:solidFill>
                          <a:effectLst/>
                          <a:latin typeface="Montserrat" panose="00000500000000000000" pitchFamily="2" charset="0"/>
                          <a:ea typeface="+mn-ea"/>
                          <a:cs typeface="+mn-cs"/>
                          <a:sym typeface="Arial"/>
                        </a:rPr>
                        <a:t> </a:t>
                      </a:r>
                      <a:r>
                        <a:rPr lang="fi-FI" sz="1200" b="0" i="0" u="none" strike="noStrike" kern="1200" cap="none" dirty="0">
                          <a:solidFill>
                            <a:schemeClr val="dk1"/>
                          </a:solidFill>
                          <a:effectLst/>
                          <a:latin typeface="Montserrat" panose="00000500000000000000" pitchFamily="2" charset="0"/>
                          <a:ea typeface="+mn-ea"/>
                          <a:cs typeface="+mn-cs"/>
                          <a:sym typeface="Arial"/>
                        </a:rPr>
                        <a:t>M</a:t>
                      </a:r>
                      <a:r>
                        <a:rPr lang="fi-FI" sz="1200" u="none" strike="noStrike" kern="1200" dirty="0">
                          <a:solidFill>
                            <a:schemeClr val="dk1"/>
                          </a:solidFill>
                          <a:effectLst/>
                          <a:latin typeface="Montserrat" panose="00000500000000000000" pitchFamily="2" charset="0"/>
                          <a:ea typeface="+mn-ea"/>
                          <a:cs typeface="+mn-cs"/>
                        </a:rPr>
                        <a:t>€ kulutukseen</a:t>
                      </a:r>
                    </a:p>
                  </a:txBody>
                  <a:tcPr marL="1024" marR="1024" marT="1024" marB="0" anchor="b">
                    <a:solidFill>
                      <a:schemeClr val="accent2">
                        <a:lumMod val="20000"/>
                        <a:lumOff val="80000"/>
                      </a:schemeClr>
                    </a:solidFill>
                  </a:tcPr>
                </a:tc>
                <a:extLst>
                  <a:ext uri="{0D108BD9-81ED-4DB2-BD59-A6C34878D82A}">
                    <a16:rowId xmlns:a16="http://schemas.microsoft.com/office/drawing/2014/main" val="3783882578"/>
                  </a:ext>
                </a:extLst>
              </a:tr>
            </a:tbl>
          </a:graphicData>
        </a:graphic>
      </p:graphicFrame>
      <p:graphicFrame>
        <p:nvGraphicFramePr>
          <p:cNvPr id="6" name="Table 5">
            <a:extLst>
              <a:ext uri="{FF2B5EF4-FFF2-40B4-BE49-F238E27FC236}">
                <a16:creationId xmlns:a16="http://schemas.microsoft.com/office/drawing/2014/main" id="{A6079880-2451-087B-695E-D5624C9F8EFD}"/>
              </a:ext>
            </a:extLst>
          </p:cNvPr>
          <p:cNvGraphicFramePr>
            <a:graphicFrameLocks noGrp="1"/>
          </p:cNvGraphicFramePr>
          <p:nvPr>
            <p:extLst>
              <p:ext uri="{D42A27DB-BD31-4B8C-83A1-F6EECF244321}">
                <p14:modId xmlns:p14="http://schemas.microsoft.com/office/powerpoint/2010/main" val="2115541479"/>
              </p:ext>
            </p:extLst>
          </p:nvPr>
        </p:nvGraphicFramePr>
        <p:xfrm>
          <a:off x="6096000" y="1277833"/>
          <a:ext cx="5367130" cy="3652897"/>
        </p:xfrm>
        <a:graphic>
          <a:graphicData uri="http://schemas.openxmlformats.org/drawingml/2006/table">
            <a:tbl>
              <a:tblPr>
                <a:tableStyleId>{5C22544A-7EE6-4342-B048-85BDC9FD1C3A}</a:tableStyleId>
              </a:tblPr>
              <a:tblGrid>
                <a:gridCol w="1908879">
                  <a:extLst>
                    <a:ext uri="{9D8B030D-6E8A-4147-A177-3AD203B41FA5}">
                      <a16:colId xmlns:a16="http://schemas.microsoft.com/office/drawing/2014/main" val="3273420856"/>
                    </a:ext>
                  </a:extLst>
                </a:gridCol>
                <a:gridCol w="3458251">
                  <a:extLst>
                    <a:ext uri="{9D8B030D-6E8A-4147-A177-3AD203B41FA5}">
                      <a16:colId xmlns:a16="http://schemas.microsoft.com/office/drawing/2014/main" val="3007859012"/>
                    </a:ext>
                  </a:extLst>
                </a:gridCol>
              </a:tblGrid>
              <a:tr h="572021">
                <a:tc gridSpan="2">
                  <a:txBody>
                    <a:bodyPr/>
                    <a:lstStyle/>
                    <a:p>
                      <a:pPr marL="0" algn="l" defTabSz="914400" rtl="0" eaLnBrk="1" fontAlgn="b" latinLnBrk="0" hangingPunct="1"/>
                      <a:r>
                        <a:rPr lang="fi-FI" sz="1600" b="1" u="none" strike="noStrike" kern="1200" dirty="0">
                          <a:solidFill>
                            <a:schemeClr val="dk1"/>
                          </a:solidFill>
                          <a:effectLst/>
                          <a:latin typeface="Montserrat" panose="00000500000000000000" pitchFamily="2" charset="0"/>
                          <a:ea typeface="+mn-ea"/>
                          <a:cs typeface="+mn-cs"/>
                        </a:rPr>
                        <a:t>Tuotannon aikaiset vaikutukset talouteen </a:t>
                      </a:r>
                    </a:p>
                    <a:p>
                      <a:pPr marL="0" algn="l" defTabSz="914400" rtl="0" eaLnBrk="1" fontAlgn="b" latinLnBrk="0" hangingPunct="1"/>
                      <a:r>
                        <a:rPr lang="fi-FI" sz="1600" b="1" u="sng" strike="noStrike" kern="1200" dirty="0">
                          <a:solidFill>
                            <a:schemeClr val="dk1"/>
                          </a:solidFill>
                          <a:effectLst/>
                          <a:latin typeface="Montserrat" panose="00000500000000000000" pitchFamily="2" charset="0"/>
                          <a:ea typeface="+mn-ea"/>
                          <a:cs typeface="+mn-cs"/>
                        </a:rPr>
                        <a:t>per vuosi</a:t>
                      </a:r>
                    </a:p>
                  </a:txBody>
                  <a:tcPr marL="1024" marR="1024" marT="1024" marB="0" anchor="b">
                    <a:solidFill>
                      <a:schemeClr val="bg1"/>
                    </a:solidFill>
                  </a:tcPr>
                </a:tc>
                <a:tc hMerge="1">
                  <a:txBody>
                    <a:bodyPr/>
                    <a:lstStyle/>
                    <a:p>
                      <a:endParaRPr lang="fi-FI"/>
                    </a:p>
                  </a:txBody>
                  <a:tcPr/>
                </a:tc>
                <a:extLst>
                  <a:ext uri="{0D108BD9-81ED-4DB2-BD59-A6C34878D82A}">
                    <a16:rowId xmlns:a16="http://schemas.microsoft.com/office/drawing/2014/main" val="2056145693"/>
                  </a:ext>
                </a:extLst>
              </a:tr>
              <a:tr h="473911">
                <a:tc rowSpan="4">
                  <a:txBody>
                    <a:bodyPr/>
                    <a:lstStyle/>
                    <a:p>
                      <a:pPr algn="l" fontAlgn="b"/>
                      <a:r>
                        <a:rPr lang="fi-FI" sz="1600" b="1" u="none" strike="noStrike" dirty="0">
                          <a:effectLst/>
                          <a:latin typeface="Montserrat" panose="00000500000000000000" pitchFamily="2" charset="0"/>
                        </a:rPr>
                        <a:t>Työpaikat</a:t>
                      </a:r>
                      <a:r>
                        <a:rPr lang="fi-FI" sz="1050" u="none" strike="noStrike" dirty="0">
                          <a:effectLst/>
                          <a:latin typeface="Montserrat" panose="00000500000000000000" pitchFamily="2" charset="0"/>
                        </a:rPr>
                        <a:t> </a:t>
                      </a:r>
                      <a:endParaRPr lang="fi-FI" sz="1050" b="0" i="0" u="none" strike="noStrike" dirty="0">
                        <a:solidFill>
                          <a:srgbClr val="000000"/>
                        </a:solidFill>
                        <a:effectLst/>
                        <a:latin typeface="Montserrat" panose="00000500000000000000" pitchFamily="2" charset="0"/>
                      </a:endParaRPr>
                    </a:p>
                  </a:txBody>
                  <a:tcPr marL="1024" marR="1024" marT="1024" marB="0" anchor="ctr">
                    <a:solidFill>
                      <a:schemeClr val="accent4">
                        <a:lumMod val="20000"/>
                        <a:lumOff val="80000"/>
                      </a:schemeClr>
                    </a:solidFill>
                  </a:tcPr>
                </a:tc>
                <a:tc>
                  <a:txBody>
                    <a:bodyPr/>
                    <a:lstStyle/>
                    <a:p>
                      <a:pPr algn="l" fontAlgn="b"/>
                      <a:r>
                        <a:rPr lang="fi-FI" sz="1200" u="none" strike="noStrike" dirty="0">
                          <a:effectLst/>
                          <a:latin typeface="Montserrat" panose="00000500000000000000" pitchFamily="2" charset="0"/>
                        </a:rPr>
                        <a:t>Kasvaa noin </a:t>
                      </a:r>
                      <a:r>
                        <a:rPr lang="fi-FI" sz="1600" b="1" i="0" u="none" strike="noStrike" cap="none" dirty="0">
                          <a:solidFill>
                            <a:schemeClr val="dk1"/>
                          </a:solidFill>
                          <a:latin typeface="+mn-lt"/>
                          <a:ea typeface="+mn-ea"/>
                          <a:cs typeface="+mn-cs"/>
                          <a:sym typeface="Arial"/>
                        </a:rPr>
                        <a:t>5 219 </a:t>
                      </a:r>
                      <a:r>
                        <a:rPr lang="fi-FI" sz="1200" u="none" strike="noStrike" dirty="0">
                          <a:effectLst/>
                          <a:latin typeface="Montserrat" panose="00000500000000000000" pitchFamily="2" charset="0"/>
                        </a:rPr>
                        <a:t>työpaikalla</a:t>
                      </a:r>
                      <a:endParaRPr lang="fi-FI" sz="1200" b="0" i="0" u="none" strike="noStrike" dirty="0">
                        <a:solidFill>
                          <a:srgbClr val="000000"/>
                        </a:solidFill>
                        <a:effectLst/>
                        <a:latin typeface="Montserrat" panose="00000500000000000000" pitchFamily="2" charset="0"/>
                      </a:endParaRPr>
                    </a:p>
                  </a:txBody>
                  <a:tcPr marL="1024" marR="1024" marT="1024" marB="0" anchor="ctr">
                    <a:solidFill>
                      <a:schemeClr val="accent4">
                        <a:lumMod val="20000"/>
                        <a:lumOff val="80000"/>
                      </a:schemeClr>
                    </a:solidFill>
                  </a:tcPr>
                </a:tc>
                <a:extLst>
                  <a:ext uri="{0D108BD9-81ED-4DB2-BD59-A6C34878D82A}">
                    <a16:rowId xmlns:a16="http://schemas.microsoft.com/office/drawing/2014/main" val="514774411"/>
                  </a:ext>
                </a:extLst>
              </a:tr>
              <a:tr h="190685">
                <a:tc vMerge="1">
                  <a:txBody>
                    <a:bodyPr/>
                    <a:lstStyle/>
                    <a:p>
                      <a:pPr algn="l" fontAlgn="b"/>
                      <a:endParaRPr lang="fi-FI" sz="1050" b="0" i="0" u="none" strike="noStrike" dirty="0">
                        <a:solidFill>
                          <a:srgbClr val="000000"/>
                        </a:solidFill>
                        <a:effectLst/>
                        <a:latin typeface="Montserrat" panose="00000500000000000000" pitchFamily="2" charset="0"/>
                      </a:endParaRPr>
                    </a:p>
                  </a:txBody>
                  <a:tcPr marL="1024" marR="1024" marT="1024" marB="0" anchor="b">
                    <a:solidFill>
                      <a:schemeClr val="bg1"/>
                    </a:solidFill>
                  </a:tcPr>
                </a:tc>
                <a:tc>
                  <a:txBody>
                    <a:bodyPr/>
                    <a:lstStyle/>
                    <a:p>
                      <a:pPr marL="87313" indent="0" algn="l" fontAlgn="b"/>
                      <a:r>
                        <a:rPr lang="fi-FI" sz="900" u="none" strike="noStrike" dirty="0">
                          <a:effectLst/>
                          <a:latin typeface="Montserrat" panose="00000500000000000000" pitchFamily="2" charset="0"/>
                        </a:rPr>
                        <a:t>Suorat vaikutukset</a:t>
                      </a:r>
                      <a:r>
                        <a:rPr lang="fi-FI" sz="1200" b="1" u="none" strike="noStrike" kern="1200" dirty="0">
                          <a:solidFill>
                            <a:schemeClr val="dk1"/>
                          </a:solidFill>
                          <a:effectLst/>
                          <a:latin typeface="Montserrat" panose="00000500000000000000" pitchFamily="2" charset="0"/>
                          <a:ea typeface="+mn-ea"/>
                          <a:cs typeface="+mn-cs"/>
                        </a:rPr>
                        <a:t> </a:t>
                      </a:r>
                      <a:r>
                        <a:rPr lang="fi-FI" sz="1200" b="1" dirty="0"/>
                        <a:t>1 522</a:t>
                      </a:r>
                      <a:r>
                        <a:rPr lang="fi-FI" sz="1200" dirty="0"/>
                        <a:t> </a:t>
                      </a:r>
                      <a:r>
                        <a:rPr lang="fi-FI" sz="900" u="none" strike="noStrike" dirty="0">
                          <a:effectLst/>
                          <a:latin typeface="Montserrat" panose="00000500000000000000" pitchFamily="2" charset="0"/>
                        </a:rPr>
                        <a:t>työpaikkaa</a:t>
                      </a:r>
                      <a:endParaRPr lang="fi-FI" sz="900" b="0" i="0" u="none" strike="noStrike" dirty="0">
                        <a:solidFill>
                          <a:srgbClr val="000000"/>
                        </a:solidFill>
                        <a:effectLst/>
                        <a:latin typeface="Montserrat" panose="00000500000000000000" pitchFamily="2" charset="0"/>
                      </a:endParaRPr>
                    </a:p>
                  </a:txBody>
                  <a:tcPr marL="1024" marR="1024" marT="1024" marB="0" anchor="ctr">
                    <a:solidFill>
                      <a:schemeClr val="accent4">
                        <a:lumMod val="20000"/>
                        <a:lumOff val="80000"/>
                      </a:schemeClr>
                    </a:solidFill>
                  </a:tcPr>
                </a:tc>
                <a:extLst>
                  <a:ext uri="{0D108BD9-81ED-4DB2-BD59-A6C34878D82A}">
                    <a16:rowId xmlns:a16="http://schemas.microsoft.com/office/drawing/2014/main" val="1725661203"/>
                  </a:ext>
                </a:extLst>
              </a:tr>
              <a:tr h="182880">
                <a:tc vMerge="1">
                  <a:txBody>
                    <a:bodyPr/>
                    <a:lstStyle/>
                    <a:p>
                      <a:pPr algn="l" fontAlgn="b"/>
                      <a:endParaRPr lang="fi-FI" sz="1050" b="0" i="0" u="none" strike="noStrike" dirty="0">
                        <a:solidFill>
                          <a:srgbClr val="000000"/>
                        </a:solidFill>
                        <a:effectLst/>
                        <a:latin typeface="Montserrat" panose="00000500000000000000" pitchFamily="2" charset="0"/>
                      </a:endParaRPr>
                    </a:p>
                  </a:txBody>
                  <a:tcPr marL="1024" marR="1024" marT="1024" marB="0" anchor="b">
                    <a:solidFill>
                      <a:schemeClr val="bg1"/>
                    </a:solidFill>
                  </a:tcPr>
                </a:tc>
                <a:tc>
                  <a:txBody>
                    <a:bodyPr/>
                    <a:lstStyle/>
                    <a:p>
                      <a:pPr marL="87313" indent="0" algn="l" fontAlgn="b"/>
                      <a:r>
                        <a:rPr lang="fi-FI" sz="900" u="none" strike="noStrike" dirty="0">
                          <a:effectLst/>
                          <a:latin typeface="Montserrat" panose="00000500000000000000" pitchFamily="2" charset="0"/>
                        </a:rPr>
                        <a:t>Välilliset vaikutukset </a:t>
                      </a:r>
                      <a:r>
                        <a:rPr lang="fi-FI" sz="1200" b="1" u="none" strike="noStrike" kern="1200" dirty="0">
                          <a:solidFill>
                            <a:schemeClr val="dk1"/>
                          </a:solidFill>
                          <a:effectLst/>
                          <a:latin typeface="Montserrat" panose="00000500000000000000" pitchFamily="2" charset="0"/>
                          <a:ea typeface="+mn-ea"/>
                          <a:cs typeface="+mn-cs"/>
                        </a:rPr>
                        <a:t>3 045</a:t>
                      </a:r>
                      <a:r>
                        <a:rPr lang="fi-FI" sz="900" u="none" strike="noStrike" dirty="0">
                          <a:effectLst/>
                          <a:latin typeface="Montserrat" panose="00000500000000000000" pitchFamily="2" charset="0"/>
                        </a:rPr>
                        <a:t> työpaikkaa</a:t>
                      </a:r>
                      <a:endParaRPr lang="fi-FI" sz="900" b="0" i="0" u="none" strike="noStrike" dirty="0">
                        <a:solidFill>
                          <a:srgbClr val="000000"/>
                        </a:solidFill>
                        <a:effectLst/>
                        <a:latin typeface="Montserrat" panose="00000500000000000000" pitchFamily="2" charset="0"/>
                      </a:endParaRPr>
                    </a:p>
                  </a:txBody>
                  <a:tcPr marL="1024" marR="1024" marT="1024" marB="0" anchor="ctr">
                    <a:solidFill>
                      <a:schemeClr val="accent4">
                        <a:lumMod val="20000"/>
                        <a:lumOff val="80000"/>
                      </a:schemeClr>
                    </a:solidFill>
                  </a:tcPr>
                </a:tc>
                <a:extLst>
                  <a:ext uri="{0D108BD9-81ED-4DB2-BD59-A6C34878D82A}">
                    <a16:rowId xmlns:a16="http://schemas.microsoft.com/office/drawing/2014/main" val="1923613925"/>
                  </a:ext>
                </a:extLst>
              </a:tr>
              <a:tr h="94770">
                <a:tc vMerge="1">
                  <a:txBody>
                    <a:bodyPr/>
                    <a:lstStyle/>
                    <a:p>
                      <a:pPr algn="l" fontAlgn="b"/>
                      <a:endParaRPr lang="fi-FI" sz="1050" b="0" i="0" u="none" strike="noStrike" dirty="0">
                        <a:solidFill>
                          <a:srgbClr val="000000"/>
                        </a:solidFill>
                        <a:effectLst/>
                        <a:latin typeface="Montserrat" panose="00000500000000000000" pitchFamily="2" charset="0"/>
                      </a:endParaRPr>
                    </a:p>
                  </a:txBody>
                  <a:tcPr marL="1024" marR="1024" marT="1024" marB="0" anchor="b">
                    <a:solidFill>
                      <a:schemeClr val="bg1"/>
                    </a:solidFill>
                  </a:tcPr>
                </a:tc>
                <a:tc>
                  <a:txBody>
                    <a:bodyPr/>
                    <a:lstStyle/>
                    <a:p>
                      <a:pPr marL="87313" indent="0" algn="l" fontAlgn="b"/>
                      <a:r>
                        <a:rPr lang="fi-FI" sz="900" u="none" strike="noStrike" dirty="0">
                          <a:effectLst/>
                          <a:latin typeface="Montserrat" panose="00000500000000000000" pitchFamily="2" charset="0"/>
                        </a:rPr>
                        <a:t>Kulutuksen kerrannaisvaikutukset </a:t>
                      </a:r>
                      <a:r>
                        <a:rPr lang="fi-FI" sz="1200" b="1" u="none" strike="noStrike" kern="1200" dirty="0">
                          <a:solidFill>
                            <a:schemeClr val="dk1"/>
                          </a:solidFill>
                          <a:effectLst/>
                          <a:latin typeface="Montserrat" panose="00000500000000000000" pitchFamily="2" charset="0"/>
                          <a:ea typeface="+mn-ea"/>
                          <a:cs typeface="+mn-cs"/>
                        </a:rPr>
                        <a:t>652</a:t>
                      </a:r>
                      <a:r>
                        <a:rPr lang="fi-FI" sz="900" u="none" strike="noStrike" dirty="0">
                          <a:effectLst/>
                          <a:latin typeface="Montserrat" panose="00000500000000000000" pitchFamily="2" charset="0"/>
                        </a:rPr>
                        <a:t> työpaikkaa</a:t>
                      </a:r>
                      <a:endParaRPr lang="fi-FI" sz="900" b="0" i="0" u="none" strike="noStrike" dirty="0">
                        <a:solidFill>
                          <a:srgbClr val="000000"/>
                        </a:solidFill>
                        <a:effectLst/>
                        <a:latin typeface="Montserrat" panose="00000500000000000000" pitchFamily="2" charset="0"/>
                      </a:endParaRPr>
                    </a:p>
                  </a:txBody>
                  <a:tcPr marL="1024" marR="1024" marT="1024" marB="0" anchor="ctr">
                    <a:solidFill>
                      <a:schemeClr val="accent4">
                        <a:lumMod val="20000"/>
                        <a:lumOff val="80000"/>
                      </a:schemeClr>
                    </a:solidFill>
                  </a:tcPr>
                </a:tc>
                <a:extLst>
                  <a:ext uri="{0D108BD9-81ED-4DB2-BD59-A6C34878D82A}">
                    <a16:rowId xmlns:a16="http://schemas.microsoft.com/office/drawing/2014/main" val="2712923031"/>
                  </a:ext>
                </a:extLst>
              </a:tr>
              <a:tr h="188500">
                <a:tc>
                  <a:txBody>
                    <a:bodyPr/>
                    <a:lstStyle/>
                    <a:p>
                      <a:pPr algn="l" fontAlgn="b"/>
                      <a:r>
                        <a:rPr lang="fi-FI" sz="1600" b="1" u="none" strike="noStrike" kern="1200" dirty="0">
                          <a:solidFill>
                            <a:schemeClr val="dk1"/>
                          </a:solidFill>
                          <a:effectLst/>
                          <a:latin typeface="Montserrat" panose="00000500000000000000" pitchFamily="2" charset="0"/>
                          <a:ea typeface="+mn-ea"/>
                          <a:cs typeface="+mn-cs"/>
                        </a:rPr>
                        <a:t>Kulutus</a:t>
                      </a:r>
                    </a:p>
                  </a:txBody>
                  <a:tcPr marL="1024" marR="1024" marT="1024" marB="0" anchor="ctr">
                    <a:solidFill>
                      <a:schemeClr val="accent2">
                        <a:lumMod val="20000"/>
                        <a:lumOff val="80000"/>
                      </a:schemeClr>
                    </a:solidFill>
                  </a:tcPr>
                </a:tc>
                <a:tc>
                  <a:txBody>
                    <a:bodyPr/>
                    <a:lstStyle/>
                    <a:p>
                      <a:pPr marL="0" indent="0" algn="l" fontAlgn="b"/>
                      <a:r>
                        <a:rPr lang="fi-FI" sz="1200" u="none" strike="noStrike" kern="1200" dirty="0">
                          <a:solidFill>
                            <a:schemeClr val="dk1"/>
                          </a:solidFill>
                          <a:effectLst/>
                          <a:latin typeface="Montserrat" panose="00000500000000000000" pitchFamily="2" charset="0"/>
                          <a:ea typeface="+mn-ea"/>
                          <a:cs typeface="+mn-cs"/>
                        </a:rPr>
                        <a:t>Palkkatuloista </a:t>
                      </a:r>
                      <a:r>
                        <a:rPr lang="fi-FI" sz="2000" b="1" u="none" strike="noStrike" kern="1200" dirty="0">
                          <a:solidFill>
                            <a:schemeClr val="dk1"/>
                          </a:solidFill>
                          <a:effectLst/>
                          <a:latin typeface="Montserrat" panose="00000500000000000000" pitchFamily="2" charset="0"/>
                          <a:ea typeface="+mn-ea"/>
                          <a:cs typeface="+mn-cs"/>
                        </a:rPr>
                        <a:t>111</a:t>
                      </a:r>
                      <a:r>
                        <a:rPr lang="fi-FI" sz="2000" b="1" i="0" u="none" strike="noStrike" cap="none" dirty="0">
                          <a:solidFill>
                            <a:schemeClr val="dk1"/>
                          </a:solidFill>
                          <a:effectLst/>
                          <a:latin typeface="Montserrat" panose="00000500000000000000" pitchFamily="2" charset="0"/>
                          <a:ea typeface="+mn-ea"/>
                          <a:cs typeface="+mn-cs"/>
                          <a:sym typeface="Arial"/>
                        </a:rPr>
                        <a:t> </a:t>
                      </a:r>
                      <a:r>
                        <a:rPr lang="fi-FI" sz="1200" b="0" i="0" u="none" strike="noStrike" kern="1200" cap="none" dirty="0">
                          <a:solidFill>
                            <a:schemeClr val="dk1"/>
                          </a:solidFill>
                          <a:effectLst/>
                          <a:latin typeface="Montserrat" panose="00000500000000000000" pitchFamily="2" charset="0"/>
                          <a:ea typeface="+mn-ea"/>
                          <a:cs typeface="+mn-cs"/>
                          <a:sym typeface="Arial"/>
                        </a:rPr>
                        <a:t>M</a:t>
                      </a:r>
                      <a:r>
                        <a:rPr lang="fi-FI" sz="1200" u="none" strike="noStrike" kern="1200" dirty="0">
                          <a:solidFill>
                            <a:schemeClr val="dk1"/>
                          </a:solidFill>
                          <a:effectLst/>
                          <a:latin typeface="Montserrat" panose="00000500000000000000" pitchFamily="2" charset="0"/>
                          <a:ea typeface="+mn-ea"/>
                          <a:cs typeface="+mn-cs"/>
                        </a:rPr>
                        <a:t>€ kulutukseen</a:t>
                      </a:r>
                    </a:p>
                  </a:txBody>
                  <a:tcPr marL="1024" marR="1024" marT="1024" marB="0" anchor="b">
                    <a:solidFill>
                      <a:schemeClr val="accent2">
                        <a:lumMod val="20000"/>
                        <a:lumOff val="80000"/>
                      </a:schemeClr>
                    </a:solidFill>
                  </a:tcPr>
                </a:tc>
                <a:extLst>
                  <a:ext uri="{0D108BD9-81ED-4DB2-BD59-A6C34878D82A}">
                    <a16:rowId xmlns:a16="http://schemas.microsoft.com/office/drawing/2014/main" val="2465228271"/>
                  </a:ext>
                </a:extLst>
              </a:tr>
              <a:tr h="188500">
                <a:tc rowSpan="4">
                  <a:txBody>
                    <a:bodyPr/>
                    <a:lstStyle/>
                    <a:p>
                      <a:pPr algn="l" fontAlgn="b"/>
                      <a:r>
                        <a:rPr lang="fi-FI" sz="1600" b="1" u="none" strike="noStrike" kern="1200" dirty="0">
                          <a:solidFill>
                            <a:schemeClr val="dk1"/>
                          </a:solidFill>
                          <a:effectLst/>
                          <a:latin typeface="Montserrat" panose="00000500000000000000" pitchFamily="2" charset="0"/>
                          <a:ea typeface="+mn-ea"/>
                          <a:cs typeface="+mn-cs"/>
                        </a:rPr>
                        <a:t>Kokonaistuotos</a:t>
                      </a:r>
                    </a:p>
                  </a:txBody>
                  <a:tcPr marL="1024" marR="1024" marT="1024" marB="0" anchor="ctr">
                    <a:solidFill>
                      <a:schemeClr val="accent3">
                        <a:lumMod val="20000"/>
                        <a:lumOff val="80000"/>
                      </a:schemeClr>
                    </a:solidFill>
                  </a:tcPr>
                </a:tc>
                <a:tc>
                  <a:txBody>
                    <a:bodyPr/>
                    <a:lstStyle/>
                    <a:p>
                      <a:pPr algn="l" fontAlgn="b"/>
                      <a:r>
                        <a:rPr lang="fi-FI" sz="1200" u="none" strike="noStrike" kern="1200" dirty="0">
                          <a:solidFill>
                            <a:schemeClr val="dk1"/>
                          </a:solidFill>
                          <a:effectLst/>
                          <a:latin typeface="Montserrat" panose="00000500000000000000" pitchFamily="2" charset="0"/>
                          <a:ea typeface="+mn-ea"/>
                          <a:cs typeface="+mn-cs"/>
                        </a:rPr>
                        <a:t>Kasvaa </a:t>
                      </a:r>
                      <a:r>
                        <a:rPr lang="fi-FI" sz="2000" b="1" u="none" strike="noStrike" kern="1200" dirty="0">
                          <a:solidFill>
                            <a:schemeClr val="dk1"/>
                          </a:solidFill>
                          <a:effectLst/>
                          <a:latin typeface="Montserrat" panose="00000500000000000000" pitchFamily="2" charset="0"/>
                          <a:ea typeface="+mn-ea"/>
                          <a:cs typeface="+mn-cs"/>
                        </a:rPr>
                        <a:t>3,7</a:t>
                      </a:r>
                      <a:r>
                        <a:rPr lang="fi-FI" sz="1200" u="none" strike="noStrike" kern="1200" dirty="0">
                          <a:solidFill>
                            <a:schemeClr val="dk1"/>
                          </a:solidFill>
                          <a:effectLst/>
                          <a:latin typeface="Montserrat" panose="00000500000000000000" pitchFamily="2" charset="0"/>
                          <a:ea typeface="+mn-ea"/>
                          <a:cs typeface="+mn-cs"/>
                        </a:rPr>
                        <a:t> miljardia €</a:t>
                      </a:r>
                    </a:p>
                  </a:txBody>
                  <a:tcPr marL="1024" marR="1024" marT="1024" marB="0" anchor="b">
                    <a:solidFill>
                      <a:schemeClr val="accent3">
                        <a:lumMod val="20000"/>
                        <a:lumOff val="80000"/>
                      </a:schemeClr>
                    </a:solidFill>
                  </a:tcPr>
                </a:tc>
                <a:extLst>
                  <a:ext uri="{0D108BD9-81ED-4DB2-BD59-A6C34878D82A}">
                    <a16:rowId xmlns:a16="http://schemas.microsoft.com/office/drawing/2014/main" val="1665499309"/>
                  </a:ext>
                </a:extLst>
              </a:tr>
              <a:tr h="188500">
                <a:tc vMerge="1">
                  <a:txBody>
                    <a:bodyPr/>
                    <a:lstStyle/>
                    <a:p>
                      <a:pPr algn="l" fontAlgn="b"/>
                      <a:endParaRPr lang="fi-FI" sz="1050" b="0" i="0" u="none" strike="noStrike" dirty="0">
                        <a:solidFill>
                          <a:srgbClr val="000000"/>
                        </a:solidFill>
                        <a:effectLst/>
                        <a:latin typeface="Montserrat" panose="00000500000000000000" pitchFamily="2" charset="0"/>
                      </a:endParaRPr>
                    </a:p>
                  </a:txBody>
                  <a:tcPr marL="1024" marR="1024" marT="1024" marB="0" anchor="b">
                    <a:solidFill>
                      <a:schemeClr val="bg1"/>
                    </a:solidFill>
                  </a:tcPr>
                </a:tc>
                <a:tc>
                  <a:txBody>
                    <a:bodyPr/>
                    <a:lstStyle/>
                    <a:p>
                      <a:pPr marL="87313" indent="0" algn="l" fontAlgn="b"/>
                      <a:r>
                        <a:rPr lang="fi-FI" sz="900" u="none" strike="noStrike" dirty="0">
                          <a:effectLst/>
                          <a:latin typeface="Montserrat" panose="00000500000000000000" pitchFamily="2" charset="0"/>
                        </a:rPr>
                        <a:t>Suorat vaikutukset</a:t>
                      </a:r>
                      <a:r>
                        <a:rPr lang="fi-FI" sz="1200" b="1" u="none" strike="noStrike" kern="1200" dirty="0">
                          <a:solidFill>
                            <a:schemeClr val="dk1"/>
                          </a:solidFill>
                          <a:effectLst/>
                          <a:latin typeface="Montserrat" panose="00000500000000000000" pitchFamily="2" charset="0"/>
                          <a:ea typeface="+mn-ea"/>
                          <a:cs typeface="+mn-cs"/>
                        </a:rPr>
                        <a:t> 2 184 </a:t>
                      </a:r>
                      <a:r>
                        <a:rPr lang="fi-FI" sz="900" u="none" strike="noStrike" dirty="0">
                          <a:effectLst/>
                          <a:latin typeface="Montserrat" panose="00000500000000000000" pitchFamily="2" charset="0"/>
                        </a:rPr>
                        <a:t>M€</a:t>
                      </a:r>
                      <a:endParaRPr lang="fi-FI" sz="900" b="0" i="0" u="none" strike="noStrike" dirty="0">
                        <a:solidFill>
                          <a:srgbClr val="000000"/>
                        </a:solidFill>
                        <a:effectLst/>
                        <a:latin typeface="Montserrat" panose="00000500000000000000" pitchFamily="2" charset="0"/>
                      </a:endParaRPr>
                    </a:p>
                  </a:txBody>
                  <a:tcPr marL="1024" marR="1024" marT="1024" marB="0" anchor="ctr">
                    <a:solidFill>
                      <a:schemeClr val="accent3">
                        <a:lumMod val="20000"/>
                        <a:lumOff val="80000"/>
                      </a:schemeClr>
                    </a:solidFill>
                  </a:tcPr>
                </a:tc>
                <a:extLst>
                  <a:ext uri="{0D108BD9-81ED-4DB2-BD59-A6C34878D82A}">
                    <a16:rowId xmlns:a16="http://schemas.microsoft.com/office/drawing/2014/main" val="3145556993"/>
                  </a:ext>
                </a:extLst>
              </a:tr>
              <a:tr h="188500">
                <a:tc vMerge="1">
                  <a:txBody>
                    <a:bodyPr/>
                    <a:lstStyle/>
                    <a:p>
                      <a:pPr algn="l" fontAlgn="b"/>
                      <a:endParaRPr lang="fi-FI" sz="1050" b="0" i="0" u="none" strike="noStrike" dirty="0">
                        <a:solidFill>
                          <a:srgbClr val="000000"/>
                        </a:solidFill>
                        <a:effectLst/>
                        <a:latin typeface="Montserrat" panose="00000500000000000000" pitchFamily="2" charset="0"/>
                      </a:endParaRPr>
                    </a:p>
                  </a:txBody>
                  <a:tcPr marL="1024" marR="1024" marT="1024" marB="0" anchor="b">
                    <a:solidFill>
                      <a:schemeClr val="bg1"/>
                    </a:solidFill>
                  </a:tcPr>
                </a:tc>
                <a:tc>
                  <a:txBody>
                    <a:bodyPr/>
                    <a:lstStyle/>
                    <a:p>
                      <a:pPr marL="87313" indent="0" algn="l" fontAlgn="b"/>
                      <a:r>
                        <a:rPr lang="fi-FI" sz="900" u="none" strike="noStrike" dirty="0">
                          <a:effectLst/>
                          <a:latin typeface="Montserrat" panose="00000500000000000000" pitchFamily="2" charset="0"/>
                        </a:rPr>
                        <a:t>Välilliset vaikutukset </a:t>
                      </a:r>
                      <a:r>
                        <a:rPr lang="fi-FI" sz="1200" b="1" u="none" strike="noStrike" kern="1200" dirty="0">
                          <a:solidFill>
                            <a:schemeClr val="dk1"/>
                          </a:solidFill>
                          <a:effectLst/>
                          <a:latin typeface="Montserrat" panose="00000500000000000000" pitchFamily="2" charset="0"/>
                          <a:ea typeface="+mn-ea"/>
                          <a:cs typeface="+mn-cs"/>
                        </a:rPr>
                        <a:t>1 407</a:t>
                      </a:r>
                      <a:r>
                        <a:rPr lang="fi-FI" sz="900" u="none" strike="noStrike" dirty="0">
                          <a:effectLst/>
                          <a:latin typeface="Montserrat" panose="00000500000000000000" pitchFamily="2" charset="0"/>
                        </a:rPr>
                        <a:t> M€</a:t>
                      </a:r>
                      <a:endParaRPr lang="fi-FI" sz="900" b="0" i="0" u="none" strike="noStrike" dirty="0">
                        <a:solidFill>
                          <a:srgbClr val="000000"/>
                        </a:solidFill>
                        <a:effectLst/>
                        <a:latin typeface="Montserrat" panose="00000500000000000000" pitchFamily="2" charset="0"/>
                      </a:endParaRPr>
                    </a:p>
                  </a:txBody>
                  <a:tcPr marL="1024" marR="1024" marT="1024" marB="0" anchor="ctr">
                    <a:solidFill>
                      <a:schemeClr val="accent3">
                        <a:lumMod val="20000"/>
                        <a:lumOff val="80000"/>
                      </a:schemeClr>
                    </a:solidFill>
                  </a:tcPr>
                </a:tc>
                <a:extLst>
                  <a:ext uri="{0D108BD9-81ED-4DB2-BD59-A6C34878D82A}">
                    <a16:rowId xmlns:a16="http://schemas.microsoft.com/office/drawing/2014/main" val="3951720310"/>
                  </a:ext>
                </a:extLst>
              </a:tr>
              <a:tr h="188500">
                <a:tc vMerge="1">
                  <a:txBody>
                    <a:bodyPr/>
                    <a:lstStyle/>
                    <a:p>
                      <a:pPr algn="l" fontAlgn="b"/>
                      <a:endParaRPr lang="fi-FI" sz="1050" b="0" i="0" u="none" strike="noStrike" dirty="0">
                        <a:solidFill>
                          <a:srgbClr val="000000"/>
                        </a:solidFill>
                        <a:effectLst/>
                        <a:latin typeface="Montserrat" panose="00000500000000000000" pitchFamily="2" charset="0"/>
                      </a:endParaRPr>
                    </a:p>
                  </a:txBody>
                  <a:tcPr marL="1024" marR="1024" marT="1024" marB="0" anchor="b">
                    <a:solidFill>
                      <a:schemeClr val="bg1"/>
                    </a:solidFill>
                  </a:tcPr>
                </a:tc>
                <a:tc>
                  <a:txBody>
                    <a:bodyPr/>
                    <a:lstStyle/>
                    <a:p>
                      <a:pPr marL="87313" indent="0" algn="l" fontAlgn="b"/>
                      <a:r>
                        <a:rPr lang="fi-FI" sz="900" u="none" strike="noStrike" dirty="0">
                          <a:effectLst/>
                          <a:latin typeface="Montserrat" panose="00000500000000000000" pitchFamily="2" charset="0"/>
                        </a:rPr>
                        <a:t>Kulutuksen kerrannaisvaikutukset </a:t>
                      </a:r>
                      <a:r>
                        <a:rPr lang="fi-FI" sz="1200" b="1" u="none" strike="noStrike" kern="1200" dirty="0">
                          <a:solidFill>
                            <a:schemeClr val="dk1"/>
                          </a:solidFill>
                          <a:effectLst/>
                          <a:latin typeface="Montserrat" panose="00000500000000000000" pitchFamily="2" charset="0"/>
                          <a:ea typeface="+mn-ea"/>
                          <a:cs typeface="+mn-cs"/>
                        </a:rPr>
                        <a:t>112</a:t>
                      </a:r>
                      <a:r>
                        <a:rPr lang="fi-FI" sz="900" u="none" strike="noStrike" dirty="0">
                          <a:effectLst/>
                          <a:latin typeface="Montserrat" panose="00000500000000000000" pitchFamily="2" charset="0"/>
                        </a:rPr>
                        <a:t> M€</a:t>
                      </a:r>
                      <a:endParaRPr lang="fi-FI" sz="900" b="0" i="0" u="none" strike="noStrike" dirty="0">
                        <a:solidFill>
                          <a:srgbClr val="000000"/>
                        </a:solidFill>
                        <a:effectLst/>
                        <a:latin typeface="Montserrat" panose="00000500000000000000" pitchFamily="2" charset="0"/>
                      </a:endParaRPr>
                    </a:p>
                  </a:txBody>
                  <a:tcPr marL="1024" marR="1024" marT="1024" marB="0" anchor="ctr">
                    <a:solidFill>
                      <a:schemeClr val="accent3">
                        <a:lumMod val="20000"/>
                        <a:lumOff val="80000"/>
                      </a:schemeClr>
                    </a:solidFill>
                  </a:tcPr>
                </a:tc>
                <a:extLst>
                  <a:ext uri="{0D108BD9-81ED-4DB2-BD59-A6C34878D82A}">
                    <a16:rowId xmlns:a16="http://schemas.microsoft.com/office/drawing/2014/main" val="4047509193"/>
                  </a:ext>
                </a:extLst>
              </a:tr>
              <a:tr h="188500">
                <a:tc rowSpan="4">
                  <a:txBody>
                    <a:bodyPr/>
                    <a:lstStyle/>
                    <a:p>
                      <a:pPr algn="l" fontAlgn="b"/>
                      <a:r>
                        <a:rPr lang="fi-FI" sz="1600" b="1" u="none" strike="noStrike" kern="1200" dirty="0">
                          <a:solidFill>
                            <a:schemeClr val="dk1"/>
                          </a:solidFill>
                          <a:effectLst/>
                          <a:latin typeface="Montserrat" panose="00000500000000000000" pitchFamily="2" charset="0"/>
                          <a:ea typeface="+mn-ea"/>
                          <a:cs typeface="+mn-cs"/>
                        </a:rPr>
                        <a:t>Arvonlisäys</a:t>
                      </a:r>
                    </a:p>
                  </a:txBody>
                  <a:tcPr marL="1024" marR="1024" marT="1024" marB="0" anchor="ctr">
                    <a:solidFill>
                      <a:schemeClr val="bg2">
                        <a:lumMod val="20000"/>
                        <a:lumOff val="80000"/>
                      </a:schemeClr>
                    </a:solidFill>
                  </a:tcPr>
                </a:tc>
                <a:tc>
                  <a:txBody>
                    <a:bodyPr/>
                    <a:lstStyle/>
                    <a:p>
                      <a:pPr algn="l" fontAlgn="b"/>
                      <a:r>
                        <a:rPr lang="fi-FI" sz="1200" u="none" strike="noStrike" kern="1200" dirty="0">
                          <a:solidFill>
                            <a:schemeClr val="dk1"/>
                          </a:solidFill>
                          <a:effectLst/>
                          <a:latin typeface="Montserrat" panose="00000500000000000000" pitchFamily="2" charset="0"/>
                          <a:ea typeface="+mn-ea"/>
                          <a:cs typeface="+mn-cs"/>
                        </a:rPr>
                        <a:t>Kasvaa </a:t>
                      </a:r>
                      <a:r>
                        <a:rPr lang="fi-FI" sz="2000" b="1" u="none" strike="noStrike" kern="1200" dirty="0">
                          <a:solidFill>
                            <a:schemeClr val="dk1"/>
                          </a:solidFill>
                          <a:effectLst/>
                          <a:latin typeface="Montserrat" panose="00000500000000000000" pitchFamily="2" charset="0"/>
                          <a:ea typeface="+mn-ea"/>
                          <a:cs typeface="+mn-cs"/>
                        </a:rPr>
                        <a:t>1,3</a:t>
                      </a:r>
                      <a:r>
                        <a:rPr lang="fi-FI" sz="1200" u="none" strike="noStrike" kern="1200" dirty="0">
                          <a:solidFill>
                            <a:schemeClr val="dk1"/>
                          </a:solidFill>
                          <a:effectLst/>
                          <a:latin typeface="Montserrat" panose="00000500000000000000" pitchFamily="2" charset="0"/>
                          <a:ea typeface="+mn-ea"/>
                          <a:cs typeface="+mn-cs"/>
                        </a:rPr>
                        <a:t> miljardia €</a:t>
                      </a:r>
                    </a:p>
                  </a:txBody>
                  <a:tcPr marL="1024" marR="1024" marT="1024" marB="0" anchor="b">
                    <a:solidFill>
                      <a:schemeClr val="bg2">
                        <a:lumMod val="20000"/>
                        <a:lumOff val="80000"/>
                      </a:schemeClr>
                    </a:solidFill>
                  </a:tcPr>
                </a:tc>
                <a:extLst>
                  <a:ext uri="{0D108BD9-81ED-4DB2-BD59-A6C34878D82A}">
                    <a16:rowId xmlns:a16="http://schemas.microsoft.com/office/drawing/2014/main" val="241247403"/>
                  </a:ext>
                </a:extLst>
              </a:tr>
              <a:tr h="188500">
                <a:tc vMerge="1">
                  <a:txBody>
                    <a:bodyPr/>
                    <a:lstStyle/>
                    <a:p>
                      <a:pPr algn="l" fontAlgn="b"/>
                      <a:endParaRPr lang="fi-FI" sz="1050" b="0" i="0" u="none" strike="noStrike" dirty="0">
                        <a:solidFill>
                          <a:srgbClr val="EA564F"/>
                        </a:solidFill>
                        <a:effectLst/>
                        <a:latin typeface="Montserrat" panose="00000500000000000000" pitchFamily="2" charset="0"/>
                      </a:endParaRPr>
                    </a:p>
                  </a:txBody>
                  <a:tcPr marL="1024" marR="1024" marT="1024" marB="0" anchor="b">
                    <a:solidFill>
                      <a:schemeClr val="bg1"/>
                    </a:solidFill>
                  </a:tcPr>
                </a:tc>
                <a:tc>
                  <a:txBody>
                    <a:bodyPr/>
                    <a:lstStyle/>
                    <a:p>
                      <a:pPr marL="87313" indent="0" algn="l" fontAlgn="b"/>
                      <a:r>
                        <a:rPr lang="fi-FI" sz="900" u="none" strike="noStrike" dirty="0">
                          <a:effectLst/>
                          <a:latin typeface="Montserrat" panose="00000500000000000000" pitchFamily="2" charset="0"/>
                        </a:rPr>
                        <a:t>Suorat vaikutukset</a:t>
                      </a:r>
                      <a:r>
                        <a:rPr lang="fi-FI" sz="1200" b="1" u="none" strike="noStrike" kern="1200" dirty="0">
                          <a:solidFill>
                            <a:schemeClr val="dk1"/>
                          </a:solidFill>
                          <a:effectLst/>
                          <a:latin typeface="Montserrat" panose="00000500000000000000" pitchFamily="2" charset="0"/>
                          <a:ea typeface="+mn-ea"/>
                          <a:cs typeface="+mn-cs"/>
                        </a:rPr>
                        <a:t> 647 </a:t>
                      </a:r>
                      <a:r>
                        <a:rPr lang="fi-FI" sz="900" u="none" strike="noStrike" dirty="0">
                          <a:effectLst/>
                          <a:latin typeface="Montserrat" panose="00000500000000000000" pitchFamily="2" charset="0"/>
                        </a:rPr>
                        <a:t>M€</a:t>
                      </a:r>
                      <a:endParaRPr lang="fi-FI" sz="900" b="0" i="0" u="none" strike="noStrike" dirty="0">
                        <a:solidFill>
                          <a:srgbClr val="000000"/>
                        </a:solidFill>
                        <a:effectLst/>
                        <a:latin typeface="Montserrat" panose="00000500000000000000" pitchFamily="2" charset="0"/>
                      </a:endParaRPr>
                    </a:p>
                  </a:txBody>
                  <a:tcPr marL="1024" marR="1024" marT="1024" marB="0" anchor="ctr">
                    <a:solidFill>
                      <a:schemeClr val="bg2">
                        <a:lumMod val="20000"/>
                        <a:lumOff val="80000"/>
                      </a:schemeClr>
                    </a:solidFill>
                  </a:tcPr>
                </a:tc>
                <a:extLst>
                  <a:ext uri="{0D108BD9-81ED-4DB2-BD59-A6C34878D82A}">
                    <a16:rowId xmlns:a16="http://schemas.microsoft.com/office/drawing/2014/main" val="3617098211"/>
                  </a:ext>
                </a:extLst>
              </a:tr>
              <a:tr h="188500">
                <a:tc vMerge="1">
                  <a:txBody>
                    <a:bodyPr/>
                    <a:lstStyle/>
                    <a:p>
                      <a:pPr algn="l" fontAlgn="b"/>
                      <a:endParaRPr lang="fi-FI" sz="1050" b="0" i="0" u="none" strike="noStrike" dirty="0">
                        <a:solidFill>
                          <a:srgbClr val="EA564F"/>
                        </a:solidFill>
                        <a:effectLst/>
                        <a:latin typeface="Montserrat" panose="00000500000000000000" pitchFamily="2" charset="0"/>
                      </a:endParaRPr>
                    </a:p>
                  </a:txBody>
                  <a:tcPr marL="1024" marR="1024" marT="1024" marB="0" anchor="b">
                    <a:solidFill>
                      <a:schemeClr val="bg1"/>
                    </a:solidFill>
                  </a:tcPr>
                </a:tc>
                <a:tc>
                  <a:txBody>
                    <a:bodyPr/>
                    <a:lstStyle/>
                    <a:p>
                      <a:pPr marL="87313" indent="0" algn="l" fontAlgn="b"/>
                      <a:r>
                        <a:rPr lang="fi-FI" sz="900" u="none" strike="noStrike" dirty="0">
                          <a:effectLst/>
                          <a:latin typeface="Montserrat" panose="00000500000000000000" pitchFamily="2" charset="0"/>
                        </a:rPr>
                        <a:t>Välilliset vaikutukset </a:t>
                      </a:r>
                      <a:r>
                        <a:rPr lang="fi-FI" sz="1200" b="1" u="none" strike="noStrike" kern="1200" dirty="0">
                          <a:solidFill>
                            <a:schemeClr val="dk1"/>
                          </a:solidFill>
                          <a:effectLst/>
                          <a:latin typeface="Montserrat" panose="00000500000000000000" pitchFamily="2" charset="0"/>
                          <a:ea typeface="+mn-ea"/>
                          <a:cs typeface="+mn-cs"/>
                        </a:rPr>
                        <a:t>557</a:t>
                      </a:r>
                      <a:r>
                        <a:rPr lang="fi-FI" sz="900" u="none" strike="noStrike" dirty="0">
                          <a:effectLst/>
                          <a:latin typeface="Montserrat" panose="00000500000000000000" pitchFamily="2" charset="0"/>
                        </a:rPr>
                        <a:t> M€</a:t>
                      </a:r>
                      <a:endParaRPr lang="fi-FI" sz="900" b="0" i="0" u="none" strike="noStrike" dirty="0">
                        <a:solidFill>
                          <a:srgbClr val="000000"/>
                        </a:solidFill>
                        <a:effectLst/>
                        <a:latin typeface="Montserrat" panose="00000500000000000000" pitchFamily="2" charset="0"/>
                      </a:endParaRPr>
                    </a:p>
                  </a:txBody>
                  <a:tcPr marL="1024" marR="1024" marT="1024" marB="0" anchor="ctr">
                    <a:solidFill>
                      <a:schemeClr val="bg2">
                        <a:lumMod val="20000"/>
                        <a:lumOff val="80000"/>
                      </a:schemeClr>
                    </a:solidFill>
                  </a:tcPr>
                </a:tc>
                <a:extLst>
                  <a:ext uri="{0D108BD9-81ED-4DB2-BD59-A6C34878D82A}">
                    <a16:rowId xmlns:a16="http://schemas.microsoft.com/office/drawing/2014/main" val="1316687150"/>
                  </a:ext>
                </a:extLst>
              </a:tr>
              <a:tr h="188500">
                <a:tc vMerge="1">
                  <a:txBody>
                    <a:bodyPr/>
                    <a:lstStyle/>
                    <a:p>
                      <a:pPr algn="l" fontAlgn="b"/>
                      <a:endParaRPr lang="fi-FI" sz="1050" b="0" i="0" u="none" strike="noStrike" dirty="0">
                        <a:solidFill>
                          <a:srgbClr val="EA564F"/>
                        </a:solidFill>
                        <a:effectLst/>
                        <a:latin typeface="Montserrat" panose="00000500000000000000" pitchFamily="2" charset="0"/>
                      </a:endParaRPr>
                    </a:p>
                  </a:txBody>
                  <a:tcPr marL="1024" marR="1024" marT="1024" marB="0" anchor="b">
                    <a:solidFill>
                      <a:schemeClr val="bg1"/>
                    </a:solidFill>
                  </a:tcPr>
                </a:tc>
                <a:tc>
                  <a:txBody>
                    <a:bodyPr/>
                    <a:lstStyle/>
                    <a:p>
                      <a:pPr marL="87313" indent="0" algn="l" fontAlgn="b"/>
                      <a:r>
                        <a:rPr lang="fi-FI" sz="900" u="none" strike="noStrike" dirty="0">
                          <a:effectLst/>
                          <a:latin typeface="Montserrat" panose="00000500000000000000" pitchFamily="2" charset="0"/>
                        </a:rPr>
                        <a:t>Kulutuksen kerrannaisvaikutukset </a:t>
                      </a:r>
                      <a:r>
                        <a:rPr lang="fi-FI" sz="1200" b="1" u="none" strike="noStrike" kern="1200" dirty="0">
                          <a:solidFill>
                            <a:schemeClr val="dk1"/>
                          </a:solidFill>
                          <a:effectLst/>
                          <a:latin typeface="Montserrat" panose="00000500000000000000" pitchFamily="2" charset="0"/>
                          <a:ea typeface="+mn-ea"/>
                          <a:cs typeface="+mn-cs"/>
                        </a:rPr>
                        <a:t>58</a:t>
                      </a:r>
                      <a:r>
                        <a:rPr lang="fi-FI" sz="900" u="none" strike="noStrike" dirty="0">
                          <a:effectLst/>
                          <a:latin typeface="Montserrat" panose="00000500000000000000" pitchFamily="2" charset="0"/>
                        </a:rPr>
                        <a:t> M€</a:t>
                      </a:r>
                      <a:endParaRPr lang="fi-FI" sz="900" b="0" i="0" u="none" strike="noStrike" dirty="0">
                        <a:solidFill>
                          <a:srgbClr val="000000"/>
                        </a:solidFill>
                        <a:effectLst/>
                        <a:latin typeface="Montserrat" panose="00000500000000000000" pitchFamily="2" charset="0"/>
                      </a:endParaRPr>
                    </a:p>
                  </a:txBody>
                  <a:tcPr marL="1024" marR="1024" marT="1024" marB="0" anchor="ctr">
                    <a:solidFill>
                      <a:schemeClr val="bg2">
                        <a:lumMod val="20000"/>
                        <a:lumOff val="80000"/>
                      </a:schemeClr>
                    </a:solidFill>
                  </a:tcPr>
                </a:tc>
                <a:extLst>
                  <a:ext uri="{0D108BD9-81ED-4DB2-BD59-A6C34878D82A}">
                    <a16:rowId xmlns:a16="http://schemas.microsoft.com/office/drawing/2014/main" val="3625758184"/>
                  </a:ext>
                </a:extLst>
              </a:tr>
            </a:tbl>
          </a:graphicData>
        </a:graphic>
      </p:graphicFrame>
      <p:sp>
        <p:nvSpPr>
          <p:cNvPr id="8" name="Title 1">
            <a:extLst>
              <a:ext uri="{FF2B5EF4-FFF2-40B4-BE49-F238E27FC236}">
                <a16:creationId xmlns:a16="http://schemas.microsoft.com/office/drawing/2014/main" id="{2FC5FFCD-D06E-9AE6-6962-CBEEBD7CCF48}"/>
              </a:ext>
            </a:extLst>
          </p:cNvPr>
          <p:cNvSpPr txBox="1">
            <a:spLocks/>
          </p:cNvSpPr>
          <p:nvPr/>
        </p:nvSpPr>
        <p:spPr>
          <a:xfrm>
            <a:off x="477269" y="365126"/>
            <a:ext cx="10876531" cy="810532"/>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eaLnBrk="1" hangingPunct="1">
              <a:lnSpc>
                <a:spcPct val="90000"/>
              </a:lnSpc>
              <a:spcBef>
                <a:spcPts val="0"/>
              </a:spcBef>
              <a:spcAft>
                <a:spcPts val="0"/>
              </a:spcAft>
              <a:buClr>
                <a:schemeClr val="dk1"/>
              </a:buClr>
              <a:buSzPts val="1800"/>
              <a:buFont typeface="Montserrat ExtraBold"/>
              <a:buNone/>
              <a:defRPr sz="4400" b="0" i="0" u="none" strike="noStrike" cap="none">
                <a:solidFill>
                  <a:schemeClr val="dk2"/>
                </a:solidFill>
                <a:latin typeface="Montserrat ExtraBold"/>
                <a:ea typeface="Montserrat ExtraBold"/>
                <a:cs typeface="Montserrat ExtraBold"/>
                <a:sym typeface="Montserrat ExtraBold"/>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Montserrat ExtraBold"/>
              <a:buNone/>
              <a:tabLst/>
              <a:defRPr/>
            </a:pPr>
            <a:r>
              <a:rPr kumimoji="0" lang="fi-FI" sz="3200" b="0" i="0" u="none" strike="noStrike" kern="0" cap="none" spc="0" normalizeH="0" baseline="0" noProof="0" dirty="0">
                <a:ln>
                  <a:noFill/>
                </a:ln>
                <a:solidFill>
                  <a:srgbClr val="EA564F"/>
                </a:solidFill>
                <a:effectLst/>
                <a:uLnTx/>
                <a:uFillTx/>
                <a:latin typeface="Montserrat ExtraBold"/>
                <a:sym typeface="Montserrat ExtraBold"/>
              </a:rPr>
              <a:t>Kokonaisvaikutukset, Skenaario 1:</a:t>
            </a:r>
          </a:p>
          <a:p>
            <a:pPr marL="0" marR="0" lvl="0" indent="0" algn="l" defTabSz="914400" rtl="0" eaLnBrk="1" fontAlgn="auto" latinLnBrk="0" hangingPunct="1">
              <a:lnSpc>
                <a:spcPct val="90000"/>
              </a:lnSpc>
              <a:spcBef>
                <a:spcPts val="0"/>
              </a:spcBef>
              <a:spcAft>
                <a:spcPts val="0"/>
              </a:spcAft>
              <a:buClr>
                <a:srgbClr val="000000"/>
              </a:buClr>
              <a:buSzPts val="1800"/>
              <a:buFont typeface="Montserrat ExtraBold"/>
              <a:buNone/>
              <a:tabLst/>
              <a:defRPr/>
            </a:pPr>
            <a:r>
              <a:rPr lang="fi-FI" sz="1600" kern="0" dirty="0">
                <a:solidFill>
                  <a:schemeClr val="tx1"/>
                </a:solidFill>
                <a:sym typeface="Wingdings" panose="05000000000000000000" pitchFamily="2" charset="2"/>
              </a:rPr>
              <a:t>GigaVaasa-alueen </a:t>
            </a:r>
            <a:r>
              <a:rPr lang="fi-FI" sz="1600" kern="0" dirty="0">
                <a:solidFill>
                  <a:schemeClr val="tx1"/>
                </a:solidFill>
              </a:rPr>
              <a:t>ensimmäisen vaiheen investoinnit toteutuvat</a:t>
            </a:r>
            <a:endParaRPr kumimoji="0" lang="fi-FI" sz="1600" b="0" i="0" u="none" strike="noStrike" kern="0" cap="none" spc="0" normalizeH="0" baseline="0" noProof="0" dirty="0">
              <a:ln>
                <a:noFill/>
              </a:ln>
              <a:solidFill>
                <a:schemeClr val="tx1"/>
              </a:solidFill>
              <a:effectLst/>
              <a:uLnTx/>
              <a:uFillTx/>
              <a:latin typeface="Montserrat ExtraBold"/>
              <a:sym typeface="Montserrat ExtraBold"/>
            </a:endParaRPr>
          </a:p>
        </p:txBody>
      </p:sp>
      <p:graphicFrame>
        <p:nvGraphicFramePr>
          <p:cNvPr id="9" name="Table 8">
            <a:extLst>
              <a:ext uri="{FF2B5EF4-FFF2-40B4-BE49-F238E27FC236}">
                <a16:creationId xmlns:a16="http://schemas.microsoft.com/office/drawing/2014/main" id="{95AD317E-201D-31ED-B09D-8A25CE84E05A}"/>
              </a:ext>
            </a:extLst>
          </p:cNvPr>
          <p:cNvGraphicFramePr>
            <a:graphicFrameLocks noGrp="1"/>
          </p:cNvGraphicFramePr>
          <p:nvPr>
            <p:extLst>
              <p:ext uri="{D42A27DB-BD31-4B8C-83A1-F6EECF244321}">
                <p14:modId xmlns:p14="http://schemas.microsoft.com/office/powerpoint/2010/main" val="1780692129"/>
              </p:ext>
            </p:extLst>
          </p:nvPr>
        </p:nvGraphicFramePr>
        <p:xfrm>
          <a:off x="6092050" y="4951802"/>
          <a:ext cx="1908879" cy="244864"/>
        </p:xfrm>
        <a:graphic>
          <a:graphicData uri="http://schemas.openxmlformats.org/drawingml/2006/table">
            <a:tbl>
              <a:tblPr>
                <a:tableStyleId>{5C22544A-7EE6-4342-B048-85BDC9FD1C3A}</a:tableStyleId>
              </a:tblPr>
              <a:tblGrid>
                <a:gridCol w="1908879">
                  <a:extLst>
                    <a:ext uri="{9D8B030D-6E8A-4147-A177-3AD203B41FA5}">
                      <a16:colId xmlns:a16="http://schemas.microsoft.com/office/drawing/2014/main" val="411324958"/>
                    </a:ext>
                  </a:extLst>
                </a:gridCol>
              </a:tblGrid>
              <a:tr h="86481">
                <a:tc>
                  <a:txBody>
                    <a:bodyPr/>
                    <a:lstStyle/>
                    <a:p>
                      <a:pPr algn="l" fontAlgn="b"/>
                      <a:r>
                        <a:rPr lang="fi-FI" sz="1600" b="1" u="none" strike="noStrike" kern="1200" dirty="0">
                          <a:solidFill>
                            <a:schemeClr val="dk1"/>
                          </a:solidFill>
                          <a:effectLst/>
                          <a:latin typeface="Montserrat" panose="00000500000000000000" pitchFamily="2" charset="0"/>
                          <a:ea typeface="+mn-ea"/>
                          <a:cs typeface="+mn-cs"/>
                        </a:rPr>
                        <a:t>Verotulot</a:t>
                      </a:r>
                    </a:p>
                  </a:txBody>
                  <a:tcPr marL="1024" marR="1024" marT="1024" marB="0" anchor="b">
                    <a:solidFill>
                      <a:schemeClr val="bg1"/>
                    </a:solidFill>
                  </a:tcPr>
                </a:tc>
                <a:extLst>
                  <a:ext uri="{0D108BD9-81ED-4DB2-BD59-A6C34878D82A}">
                    <a16:rowId xmlns:a16="http://schemas.microsoft.com/office/drawing/2014/main" val="2103724824"/>
                  </a:ext>
                </a:extLst>
              </a:tr>
            </a:tbl>
          </a:graphicData>
        </a:graphic>
      </p:graphicFrame>
      <p:graphicFrame>
        <p:nvGraphicFramePr>
          <p:cNvPr id="10" name="Table 9">
            <a:extLst>
              <a:ext uri="{FF2B5EF4-FFF2-40B4-BE49-F238E27FC236}">
                <a16:creationId xmlns:a16="http://schemas.microsoft.com/office/drawing/2014/main" id="{D79E682F-EB8B-43BF-A6DF-1C83AA33D9EE}"/>
              </a:ext>
            </a:extLst>
          </p:cNvPr>
          <p:cNvGraphicFramePr>
            <a:graphicFrameLocks noGrp="1"/>
          </p:cNvGraphicFramePr>
          <p:nvPr>
            <p:extLst>
              <p:ext uri="{D42A27DB-BD31-4B8C-83A1-F6EECF244321}">
                <p14:modId xmlns:p14="http://schemas.microsoft.com/office/powerpoint/2010/main" val="3734913702"/>
              </p:ext>
            </p:extLst>
          </p:nvPr>
        </p:nvGraphicFramePr>
        <p:xfrm>
          <a:off x="6313385" y="5473337"/>
          <a:ext cx="2325370" cy="1270565"/>
        </p:xfrm>
        <a:graphic>
          <a:graphicData uri="http://schemas.openxmlformats.org/drawingml/2006/table">
            <a:tbl>
              <a:tblPr firstRow="1" bandRow="1"/>
              <a:tblGrid>
                <a:gridCol w="1268730">
                  <a:extLst>
                    <a:ext uri="{9D8B030D-6E8A-4147-A177-3AD203B41FA5}">
                      <a16:colId xmlns:a16="http://schemas.microsoft.com/office/drawing/2014/main" val="3794364319"/>
                    </a:ext>
                  </a:extLst>
                </a:gridCol>
                <a:gridCol w="589280">
                  <a:extLst>
                    <a:ext uri="{9D8B030D-6E8A-4147-A177-3AD203B41FA5}">
                      <a16:colId xmlns:a16="http://schemas.microsoft.com/office/drawing/2014/main" val="1801930231"/>
                    </a:ext>
                  </a:extLst>
                </a:gridCol>
                <a:gridCol w="467360">
                  <a:extLst>
                    <a:ext uri="{9D8B030D-6E8A-4147-A177-3AD203B41FA5}">
                      <a16:colId xmlns:a16="http://schemas.microsoft.com/office/drawing/2014/main" val="1589182319"/>
                    </a:ext>
                  </a:extLst>
                </a:gridCol>
              </a:tblGrid>
              <a:tr h="205953">
                <a:tc>
                  <a:txBody>
                    <a:bodyPr/>
                    <a:lstStyle/>
                    <a:p>
                      <a:pPr algn="l" rtl="0" fontAlgn="ctr"/>
                      <a:r>
                        <a:rPr lang="fi-FI" sz="1100" b="0" i="0" u="none" strike="noStrike" dirty="0">
                          <a:solidFill>
                            <a:srgbClr val="000000"/>
                          </a:solidFill>
                          <a:effectLst/>
                          <a:latin typeface="Montserrat" panose="00000500000000000000" pitchFamily="2" charset="0"/>
                        </a:rPr>
                        <a:t>Kiinteistöverot</a:t>
                      </a:r>
                    </a:p>
                  </a:txBody>
                  <a:tcPr marL="4763" marR="4763" marT="4763"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algn="r" rtl="0" fontAlgn="ctr"/>
                      <a:r>
                        <a:rPr lang="fi-FI" sz="1100" b="1" i="0" u="none" strike="noStrike" dirty="0">
                          <a:solidFill>
                            <a:srgbClr val="000000"/>
                          </a:solidFill>
                          <a:effectLst/>
                          <a:latin typeface="Montserrat" panose="00000500000000000000" pitchFamily="2" charset="0"/>
                        </a:rPr>
                        <a:t>2,7</a:t>
                      </a:r>
                    </a:p>
                  </a:txBody>
                  <a:tcPr marL="4763" marR="4763" marT="4763"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algn="l" rtl="0" fontAlgn="ctr"/>
                      <a:r>
                        <a:rPr lang="fi-FI" sz="1100" b="1" i="0" u="none" strike="noStrike" dirty="0">
                          <a:solidFill>
                            <a:srgbClr val="000000"/>
                          </a:solidFill>
                          <a:effectLst/>
                          <a:latin typeface="Montserrat" panose="00000500000000000000" pitchFamily="2" charset="0"/>
                        </a:rPr>
                        <a:t>M€</a:t>
                      </a:r>
                    </a:p>
                  </a:txBody>
                  <a:tcPr marL="4763" marR="4763" marT="4763"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68975050"/>
                  </a:ext>
                </a:extLst>
              </a:tr>
              <a:tr h="406215">
                <a:tc>
                  <a:txBody>
                    <a:bodyPr/>
                    <a:lstStyle/>
                    <a:p>
                      <a:pPr algn="l" rtl="0" fontAlgn="ctr"/>
                      <a:r>
                        <a:rPr lang="fi-FI" sz="1100" b="0" i="0" u="none" strike="noStrike" dirty="0">
                          <a:solidFill>
                            <a:srgbClr val="000000"/>
                          </a:solidFill>
                          <a:effectLst/>
                          <a:latin typeface="Montserrat" panose="00000500000000000000" pitchFamily="2" charset="0"/>
                        </a:rPr>
                        <a:t>Tonttien vuokratuotot</a:t>
                      </a:r>
                    </a:p>
                  </a:txBody>
                  <a:tcPr marL="4763" marR="4763" marT="4763"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r" rtl="0" fontAlgn="ctr"/>
                      <a:r>
                        <a:rPr lang="fi-FI" sz="1100" b="1" i="0" u="none" strike="noStrike" dirty="0">
                          <a:solidFill>
                            <a:srgbClr val="000000"/>
                          </a:solidFill>
                          <a:effectLst/>
                          <a:latin typeface="Montserrat" panose="00000500000000000000" pitchFamily="2" charset="0"/>
                        </a:rPr>
                        <a:t>0,6</a:t>
                      </a:r>
                    </a:p>
                  </a:txBody>
                  <a:tcPr marL="4763" marR="4763" marT="4763"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l" rtl="0" fontAlgn="ctr"/>
                      <a:r>
                        <a:rPr lang="fi-FI" sz="1100" b="1" i="0" u="none" strike="noStrike" dirty="0">
                          <a:solidFill>
                            <a:srgbClr val="000000"/>
                          </a:solidFill>
                          <a:effectLst/>
                          <a:latin typeface="Montserrat" panose="00000500000000000000" pitchFamily="2" charset="0"/>
                        </a:rPr>
                        <a:t>M€</a:t>
                      </a:r>
                    </a:p>
                  </a:txBody>
                  <a:tcPr marL="4763" marR="4763" marT="4763"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51224731"/>
                  </a:ext>
                </a:extLst>
              </a:tr>
              <a:tr h="205953">
                <a:tc>
                  <a:txBody>
                    <a:bodyPr/>
                    <a:lstStyle/>
                    <a:p>
                      <a:pPr algn="l" rtl="0" fontAlgn="ctr"/>
                      <a:r>
                        <a:rPr lang="fi-FI" sz="1100" b="0" i="0" u="none" strike="noStrike" dirty="0">
                          <a:solidFill>
                            <a:srgbClr val="000000"/>
                          </a:solidFill>
                          <a:effectLst/>
                          <a:latin typeface="Montserrat" panose="00000500000000000000" pitchFamily="2" charset="0"/>
                        </a:rPr>
                        <a:t>Kunnallisvero</a:t>
                      </a:r>
                    </a:p>
                  </a:txBody>
                  <a:tcPr marL="4763" marR="4763" marT="4763"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r" rtl="0" fontAlgn="ctr"/>
                      <a:r>
                        <a:rPr lang="fi-FI" sz="1100" b="1" i="0" u="none" strike="noStrike" dirty="0">
                          <a:solidFill>
                            <a:srgbClr val="000000"/>
                          </a:solidFill>
                          <a:effectLst/>
                          <a:latin typeface="Montserrat" panose="00000500000000000000" pitchFamily="2" charset="0"/>
                        </a:rPr>
                        <a:t>10,2</a:t>
                      </a:r>
                    </a:p>
                  </a:txBody>
                  <a:tcPr marL="4763" marR="4763" marT="4763"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l" rtl="0" fontAlgn="ctr"/>
                      <a:r>
                        <a:rPr lang="fi-FI" sz="1100" b="1" i="0" u="none" strike="noStrike" dirty="0">
                          <a:solidFill>
                            <a:srgbClr val="000000"/>
                          </a:solidFill>
                          <a:effectLst/>
                          <a:latin typeface="Montserrat" panose="00000500000000000000" pitchFamily="2" charset="0"/>
                        </a:rPr>
                        <a:t>M€</a:t>
                      </a:r>
                    </a:p>
                  </a:txBody>
                  <a:tcPr marL="4763" marR="4763" marT="4763"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64971546"/>
                  </a:ext>
                </a:extLst>
              </a:tr>
              <a:tr h="205953">
                <a:tc>
                  <a:txBody>
                    <a:bodyPr/>
                    <a:lstStyle/>
                    <a:p>
                      <a:pPr algn="l" rtl="0" fontAlgn="ctr"/>
                      <a:r>
                        <a:rPr lang="fi-FI" sz="1100" b="0" i="0" u="none" strike="noStrike" dirty="0">
                          <a:solidFill>
                            <a:srgbClr val="000000"/>
                          </a:solidFill>
                          <a:effectLst/>
                          <a:latin typeface="Montserrat" panose="00000500000000000000" pitchFamily="2" charset="0"/>
                        </a:rPr>
                        <a:t>Yhteisöverot* </a:t>
                      </a:r>
                    </a:p>
                  </a:txBody>
                  <a:tcPr marL="4763" marR="4763" marT="4763"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r" rtl="0" fontAlgn="ctr"/>
                      <a:r>
                        <a:rPr lang="fi-FI" sz="1100" b="1" i="0" u="none" strike="noStrike" dirty="0">
                          <a:solidFill>
                            <a:schemeClr val="bg1">
                              <a:lumMod val="65000"/>
                            </a:schemeClr>
                          </a:solidFill>
                          <a:effectLst/>
                          <a:latin typeface="Montserrat" panose="00000500000000000000" pitchFamily="2" charset="0"/>
                        </a:rPr>
                        <a:t>25,2</a:t>
                      </a:r>
                    </a:p>
                  </a:txBody>
                  <a:tcPr marL="4763" marR="4763" marT="4763"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l" rtl="0" fontAlgn="ctr"/>
                      <a:r>
                        <a:rPr lang="fi-FI" sz="1100" b="1" i="0" u="none" strike="noStrike" dirty="0">
                          <a:solidFill>
                            <a:schemeClr val="bg1">
                              <a:lumMod val="65000"/>
                            </a:schemeClr>
                          </a:solidFill>
                          <a:effectLst/>
                          <a:latin typeface="Montserrat" panose="00000500000000000000" pitchFamily="2" charset="0"/>
                        </a:rPr>
                        <a:t>M€</a:t>
                      </a:r>
                    </a:p>
                  </a:txBody>
                  <a:tcPr marL="4763" marR="4763" marT="4763"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28812917"/>
                  </a:ext>
                </a:extLst>
              </a:tr>
              <a:tr h="246491">
                <a:tc>
                  <a:txBody>
                    <a:bodyPr/>
                    <a:lstStyle/>
                    <a:p>
                      <a:pPr algn="l" rtl="0" fontAlgn="ctr"/>
                      <a:r>
                        <a:rPr lang="fi-FI" sz="1100" b="1" i="0" u="none" strike="noStrike" dirty="0">
                          <a:solidFill>
                            <a:srgbClr val="000000"/>
                          </a:solidFill>
                          <a:effectLst/>
                          <a:latin typeface="Montserrat" panose="00000500000000000000" pitchFamily="2" charset="0"/>
                        </a:rPr>
                        <a:t>YHT.</a:t>
                      </a:r>
                    </a:p>
                  </a:txBody>
                  <a:tcPr marL="4763" marR="4763" marT="4763" marB="0" anchor="ctr">
                    <a:lnL>
                      <a:noFill/>
                    </a:lnL>
                    <a:lnR>
                      <a:noFill/>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rtl="0" fontAlgn="ctr"/>
                      <a:r>
                        <a:rPr lang="fi-FI" sz="1100" b="1" i="0" u="none" strike="noStrike" dirty="0">
                          <a:solidFill>
                            <a:srgbClr val="000000"/>
                          </a:solidFill>
                          <a:effectLst/>
                          <a:latin typeface="Montserrat" panose="00000500000000000000" pitchFamily="2" charset="0"/>
                        </a:rPr>
                        <a:t>39</a:t>
                      </a:r>
                    </a:p>
                  </a:txBody>
                  <a:tcPr marL="4763" marR="4763" marT="4763" marB="0" anchor="ctr">
                    <a:lnL>
                      <a:noFill/>
                    </a:lnL>
                    <a:lnR>
                      <a:noFill/>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fontAlgn="ctr"/>
                      <a:r>
                        <a:rPr lang="fi-FI" sz="1100" b="1" i="0" u="none" strike="noStrike" dirty="0">
                          <a:solidFill>
                            <a:srgbClr val="000000"/>
                          </a:solidFill>
                          <a:effectLst/>
                          <a:latin typeface="Montserrat" panose="00000500000000000000" pitchFamily="2" charset="0"/>
                        </a:rPr>
                        <a:t>M€</a:t>
                      </a:r>
                    </a:p>
                  </a:txBody>
                  <a:tcPr marL="4763" marR="4763" marT="4763" marB="0" anchor="ctr">
                    <a:lnL>
                      <a:noFill/>
                    </a:lnL>
                    <a:lnR w="12700" cap="flat" cmpd="sng" algn="ctr">
                      <a:noFill/>
                      <a:prstDash val="solid"/>
                      <a:round/>
                      <a:headEnd type="none" w="med" len="med"/>
                      <a:tailEnd type="none" w="med" len="med"/>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81801267"/>
                  </a:ext>
                </a:extLst>
              </a:tr>
            </a:tbl>
          </a:graphicData>
        </a:graphic>
      </p:graphicFrame>
      <p:graphicFrame>
        <p:nvGraphicFramePr>
          <p:cNvPr id="11" name="Table 10">
            <a:extLst>
              <a:ext uri="{FF2B5EF4-FFF2-40B4-BE49-F238E27FC236}">
                <a16:creationId xmlns:a16="http://schemas.microsoft.com/office/drawing/2014/main" id="{4FB9E6FB-E566-C9DB-D30E-B3BFD66FD04B}"/>
              </a:ext>
            </a:extLst>
          </p:cNvPr>
          <p:cNvGraphicFramePr>
            <a:graphicFrameLocks noGrp="1"/>
          </p:cNvGraphicFramePr>
          <p:nvPr>
            <p:extLst>
              <p:ext uri="{D42A27DB-BD31-4B8C-83A1-F6EECF244321}">
                <p14:modId xmlns:p14="http://schemas.microsoft.com/office/powerpoint/2010/main" val="1354249070"/>
              </p:ext>
            </p:extLst>
          </p:nvPr>
        </p:nvGraphicFramePr>
        <p:xfrm>
          <a:off x="9222599" y="5462603"/>
          <a:ext cx="2240531" cy="878588"/>
        </p:xfrm>
        <a:graphic>
          <a:graphicData uri="http://schemas.openxmlformats.org/drawingml/2006/table">
            <a:tbl>
              <a:tblPr firstRow="1" bandRow="1"/>
              <a:tblGrid>
                <a:gridCol w="1103031">
                  <a:extLst>
                    <a:ext uri="{9D8B030D-6E8A-4147-A177-3AD203B41FA5}">
                      <a16:colId xmlns:a16="http://schemas.microsoft.com/office/drawing/2014/main" val="703202139"/>
                    </a:ext>
                  </a:extLst>
                </a:gridCol>
                <a:gridCol w="654924">
                  <a:extLst>
                    <a:ext uri="{9D8B030D-6E8A-4147-A177-3AD203B41FA5}">
                      <a16:colId xmlns:a16="http://schemas.microsoft.com/office/drawing/2014/main" val="899638359"/>
                    </a:ext>
                  </a:extLst>
                </a:gridCol>
                <a:gridCol w="482576">
                  <a:extLst>
                    <a:ext uri="{9D8B030D-6E8A-4147-A177-3AD203B41FA5}">
                      <a16:colId xmlns:a16="http://schemas.microsoft.com/office/drawing/2014/main" val="875118994"/>
                    </a:ext>
                  </a:extLst>
                </a:gridCol>
              </a:tblGrid>
              <a:tr h="219647">
                <a:tc>
                  <a:txBody>
                    <a:bodyPr/>
                    <a:lstStyle/>
                    <a:p>
                      <a:pPr algn="l" rtl="0" fontAlgn="ctr"/>
                      <a:r>
                        <a:rPr lang="fi-FI" sz="1100" b="0" i="0" u="none" strike="noStrike" dirty="0">
                          <a:solidFill>
                            <a:srgbClr val="000000"/>
                          </a:solidFill>
                          <a:effectLst/>
                          <a:latin typeface="Montserrat" panose="00000500000000000000" pitchFamily="2" charset="0"/>
                        </a:rPr>
                        <a:t>Tuloverot</a:t>
                      </a:r>
                    </a:p>
                  </a:txBody>
                  <a:tcPr marL="4763" marR="4763" marT="4763"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algn="r" rtl="0" fontAlgn="ctr"/>
                      <a:r>
                        <a:rPr lang="fi-FI" sz="1100" b="1" i="0" u="none" strike="noStrike" dirty="0">
                          <a:solidFill>
                            <a:srgbClr val="000000"/>
                          </a:solidFill>
                          <a:effectLst/>
                          <a:latin typeface="Montserrat" panose="00000500000000000000" pitchFamily="2" charset="0"/>
                        </a:rPr>
                        <a:t>21</a:t>
                      </a:r>
                    </a:p>
                  </a:txBody>
                  <a:tcPr marL="4763" marR="4763" marT="4763"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algn="l" rtl="0" fontAlgn="ctr"/>
                      <a:r>
                        <a:rPr lang="fi-FI" sz="1100" b="1" i="0" u="none" strike="noStrike" dirty="0">
                          <a:solidFill>
                            <a:srgbClr val="000000"/>
                          </a:solidFill>
                          <a:effectLst/>
                          <a:latin typeface="Montserrat" panose="00000500000000000000" pitchFamily="2" charset="0"/>
                        </a:rPr>
                        <a:t>M€</a:t>
                      </a:r>
                    </a:p>
                  </a:txBody>
                  <a:tcPr marL="4763" marR="4763" marT="4763"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37278271"/>
                  </a:ext>
                </a:extLst>
              </a:tr>
              <a:tr h="219647">
                <a:tc>
                  <a:txBody>
                    <a:bodyPr/>
                    <a:lstStyle/>
                    <a:p>
                      <a:pPr algn="l" rtl="0" fontAlgn="ctr"/>
                      <a:r>
                        <a:rPr lang="fi-FI" sz="1100" b="0" i="0" u="none" strike="noStrike" dirty="0">
                          <a:solidFill>
                            <a:srgbClr val="000000"/>
                          </a:solidFill>
                          <a:effectLst/>
                          <a:latin typeface="Montserrat" panose="00000500000000000000" pitchFamily="2" charset="0"/>
                        </a:rPr>
                        <a:t>Yhteisöverot*</a:t>
                      </a:r>
                    </a:p>
                  </a:txBody>
                  <a:tcPr marL="4763" marR="4763" marT="4763"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r" rtl="0" fontAlgn="ctr"/>
                      <a:r>
                        <a:rPr lang="fi-FI" sz="1100" b="1" i="0" u="none" strike="noStrike" dirty="0">
                          <a:solidFill>
                            <a:schemeClr val="bg1">
                              <a:lumMod val="65000"/>
                            </a:schemeClr>
                          </a:solidFill>
                          <a:effectLst/>
                          <a:latin typeface="Montserrat" panose="00000500000000000000" pitchFamily="2" charset="0"/>
                        </a:rPr>
                        <a:t>80</a:t>
                      </a:r>
                    </a:p>
                  </a:txBody>
                  <a:tcPr marL="4763" marR="4763" marT="4763"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l" rtl="0" fontAlgn="ctr"/>
                      <a:r>
                        <a:rPr lang="fi-FI" sz="1100" b="1" i="0" u="none" strike="noStrike" dirty="0">
                          <a:solidFill>
                            <a:schemeClr val="bg1">
                              <a:lumMod val="65000"/>
                            </a:schemeClr>
                          </a:solidFill>
                          <a:effectLst/>
                          <a:latin typeface="Montserrat" panose="00000500000000000000" pitchFamily="2" charset="0"/>
                        </a:rPr>
                        <a:t>M€</a:t>
                      </a:r>
                    </a:p>
                  </a:txBody>
                  <a:tcPr marL="4763" marR="4763" marT="4763"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75818979"/>
                  </a:ext>
                </a:extLst>
              </a:tr>
              <a:tr h="219647">
                <a:tc>
                  <a:txBody>
                    <a:bodyPr/>
                    <a:lstStyle/>
                    <a:p>
                      <a:pPr algn="l" rtl="0" fontAlgn="ctr"/>
                      <a:r>
                        <a:rPr lang="fi-FI" sz="1100" b="0" i="0" u="none" strike="noStrike" dirty="0">
                          <a:solidFill>
                            <a:srgbClr val="000000"/>
                          </a:solidFill>
                          <a:effectLst/>
                          <a:latin typeface="Montserrat" panose="00000500000000000000" pitchFamily="2" charset="0"/>
                        </a:rPr>
                        <a:t>Arvonlisäverot*</a:t>
                      </a:r>
                    </a:p>
                  </a:txBody>
                  <a:tcPr marL="4763" marR="4763" marT="4763"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r" rtl="0" fontAlgn="ctr"/>
                      <a:r>
                        <a:rPr lang="fi-FI" sz="1100" b="1" i="0" u="none" strike="noStrike" dirty="0">
                          <a:solidFill>
                            <a:schemeClr val="bg1">
                              <a:lumMod val="65000"/>
                            </a:schemeClr>
                          </a:solidFill>
                          <a:effectLst/>
                          <a:latin typeface="Montserrat" panose="00000500000000000000" pitchFamily="2" charset="0"/>
                        </a:rPr>
                        <a:t>265</a:t>
                      </a:r>
                    </a:p>
                  </a:txBody>
                  <a:tcPr marL="4763" marR="4763" marT="4763"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l" rtl="0" fontAlgn="ctr"/>
                      <a:r>
                        <a:rPr lang="fi-FI" sz="1100" b="1" i="0" u="none" strike="noStrike" dirty="0">
                          <a:solidFill>
                            <a:schemeClr val="bg1">
                              <a:lumMod val="65000"/>
                            </a:schemeClr>
                          </a:solidFill>
                          <a:effectLst/>
                          <a:latin typeface="Montserrat" panose="00000500000000000000" pitchFamily="2" charset="0"/>
                        </a:rPr>
                        <a:t>M€</a:t>
                      </a:r>
                    </a:p>
                  </a:txBody>
                  <a:tcPr marL="4763" marR="4763" marT="4763"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54426954"/>
                  </a:ext>
                </a:extLst>
              </a:tr>
              <a:tr h="219647">
                <a:tc>
                  <a:txBody>
                    <a:bodyPr/>
                    <a:lstStyle/>
                    <a:p>
                      <a:pPr algn="l" fontAlgn="ctr"/>
                      <a:r>
                        <a:rPr lang="fi-FI" sz="1100" b="1" i="0" u="none" strike="noStrike" dirty="0">
                          <a:solidFill>
                            <a:srgbClr val="000000"/>
                          </a:solidFill>
                          <a:effectLst/>
                          <a:latin typeface="Montserrat" panose="00000500000000000000" pitchFamily="2" charset="0"/>
                        </a:rPr>
                        <a:t>YHT.</a:t>
                      </a:r>
                    </a:p>
                  </a:txBody>
                  <a:tcPr marL="4763" marR="4763" marT="4763" marB="0" anchor="ctr">
                    <a:lnL>
                      <a:noFill/>
                    </a:lnL>
                    <a:lnR>
                      <a:noFill/>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rtl="0" fontAlgn="ctr"/>
                      <a:r>
                        <a:rPr lang="fi-FI" sz="1100" b="1" i="0" u="none" strike="noStrike" dirty="0">
                          <a:solidFill>
                            <a:schemeClr val="bg1">
                              <a:lumMod val="65000"/>
                            </a:schemeClr>
                          </a:solidFill>
                          <a:effectLst/>
                          <a:latin typeface="Montserrat" panose="00000500000000000000" pitchFamily="2" charset="0"/>
                        </a:rPr>
                        <a:t>366</a:t>
                      </a:r>
                    </a:p>
                  </a:txBody>
                  <a:tcPr marL="4763" marR="4763" marT="4763" marB="0" anchor="ctr">
                    <a:lnL>
                      <a:noFill/>
                    </a:lnL>
                    <a:lnR>
                      <a:noFill/>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fontAlgn="ctr"/>
                      <a:r>
                        <a:rPr lang="fi-FI" sz="1100" b="1" i="0" u="none" strike="noStrike" dirty="0">
                          <a:solidFill>
                            <a:schemeClr val="bg1">
                              <a:lumMod val="65000"/>
                            </a:schemeClr>
                          </a:solidFill>
                          <a:effectLst/>
                          <a:latin typeface="Montserrat" panose="00000500000000000000" pitchFamily="2" charset="0"/>
                        </a:rPr>
                        <a:t>M€</a:t>
                      </a:r>
                    </a:p>
                  </a:txBody>
                  <a:tcPr marL="4763" marR="4763" marT="4763" marB="0" anchor="ctr">
                    <a:lnL>
                      <a:noFill/>
                    </a:lnL>
                    <a:lnR>
                      <a:noFill/>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97879974"/>
                  </a:ext>
                </a:extLst>
              </a:tr>
            </a:tbl>
          </a:graphicData>
        </a:graphic>
      </p:graphicFrame>
      <p:sp>
        <p:nvSpPr>
          <p:cNvPr id="12" name="TextBox 11">
            <a:extLst>
              <a:ext uri="{FF2B5EF4-FFF2-40B4-BE49-F238E27FC236}">
                <a16:creationId xmlns:a16="http://schemas.microsoft.com/office/drawing/2014/main" id="{41D5AAA7-22E1-3B44-74BF-9AC190BF495D}"/>
              </a:ext>
            </a:extLst>
          </p:cNvPr>
          <p:cNvSpPr txBox="1"/>
          <p:nvPr/>
        </p:nvSpPr>
        <p:spPr>
          <a:xfrm>
            <a:off x="6092050" y="5185605"/>
            <a:ext cx="2182008" cy="276999"/>
          </a:xfrm>
          <a:prstGeom prst="rect">
            <a:avLst/>
          </a:prstGeom>
          <a:noFill/>
        </p:spPr>
        <p:txBody>
          <a:bodyPr wrap="none" rtlCol="0">
            <a:spAutoFit/>
          </a:bodyPr>
          <a:lstStyle/>
          <a:p>
            <a:r>
              <a:rPr lang="fi-FI" sz="1200" dirty="0">
                <a:latin typeface="Montserrat" panose="00000500000000000000" pitchFamily="2" charset="0"/>
              </a:rPr>
              <a:t>Kuntien verotulot kasvaa:</a:t>
            </a:r>
          </a:p>
        </p:txBody>
      </p:sp>
      <p:sp>
        <p:nvSpPr>
          <p:cNvPr id="13" name="TextBox 12">
            <a:extLst>
              <a:ext uri="{FF2B5EF4-FFF2-40B4-BE49-F238E27FC236}">
                <a16:creationId xmlns:a16="http://schemas.microsoft.com/office/drawing/2014/main" id="{3C00377F-E6A2-C71C-F83D-C802C564F316}"/>
              </a:ext>
            </a:extLst>
          </p:cNvPr>
          <p:cNvSpPr txBox="1"/>
          <p:nvPr/>
        </p:nvSpPr>
        <p:spPr>
          <a:xfrm>
            <a:off x="9030827" y="5185604"/>
            <a:ext cx="2068195" cy="276999"/>
          </a:xfrm>
          <a:prstGeom prst="rect">
            <a:avLst/>
          </a:prstGeom>
          <a:noFill/>
        </p:spPr>
        <p:txBody>
          <a:bodyPr wrap="none" rtlCol="0">
            <a:spAutoFit/>
          </a:bodyPr>
          <a:lstStyle/>
          <a:p>
            <a:pPr algn="l"/>
            <a:r>
              <a:rPr lang="fi-FI" sz="1200" dirty="0">
                <a:latin typeface="Montserrat" panose="00000500000000000000" pitchFamily="2" charset="0"/>
              </a:rPr>
              <a:t>Valtion verotulot kasvaa:</a:t>
            </a:r>
          </a:p>
        </p:txBody>
      </p:sp>
      <p:sp>
        <p:nvSpPr>
          <p:cNvPr id="2" name="TextBox 1">
            <a:extLst>
              <a:ext uri="{FF2B5EF4-FFF2-40B4-BE49-F238E27FC236}">
                <a16:creationId xmlns:a16="http://schemas.microsoft.com/office/drawing/2014/main" id="{57069A7D-BCF4-231B-3E65-81FF266F929A}"/>
              </a:ext>
            </a:extLst>
          </p:cNvPr>
          <p:cNvSpPr txBox="1"/>
          <p:nvPr/>
        </p:nvSpPr>
        <p:spPr>
          <a:xfrm>
            <a:off x="208082" y="5871831"/>
            <a:ext cx="5636317" cy="938719"/>
          </a:xfrm>
          <a:prstGeom prst="rect">
            <a:avLst/>
          </a:prstGeom>
          <a:noFill/>
        </p:spPr>
        <p:txBody>
          <a:bodyPr wrap="square">
            <a:spAutoFit/>
          </a:bodyPr>
          <a:lstStyle/>
          <a:p>
            <a:pPr marL="66040" indent="0">
              <a:buNone/>
            </a:pPr>
            <a:r>
              <a:rPr lang="fi-FI" sz="1100" dirty="0">
                <a:latin typeface="+mn-lt"/>
              </a:rPr>
              <a:t>*Arvonlisäveroissa ja yhteisöveroissa on kyse teoreettisesta maksimiverokertymästä. Erityisesti arvonlisäveroissa verotulot ovat todellisuudessa huomattavasti pienemmät, sillä vain osa veroista maksetaan Suomeen ja lisäksi arvonlisäverokertymään vaikuttaa arvonlisäverojen vähennysoikeus. </a:t>
            </a:r>
          </a:p>
        </p:txBody>
      </p:sp>
    </p:spTree>
    <p:extLst>
      <p:ext uri="{BB962C8B-B14F-4D97-AF65-F5344CB8AC3E}">
        <p14:creationId xmlns:p14="http://schemas.microsoft.com/office/powerpoint/2010/main" val="2892396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26F13B1-2329-0D5E-7346-EBCF4FCF8DE0}"/>
              </a:ext>
            </a:extLst>
          </p:cNvPr>
          <p:cNvGraphicFramePr>
            <a:graphicFrameLocks noGrp="1"/>
          </p:cNvGraphicFramePr>
          <p:nvPr>
            <p:extLst>
              <p:ext uri="{D42A27DB-BD31-4B8C-83A1-F6EECF244321}">
                <p14:modId xmlns:p14="http://schemas.microsoft.com/office/powerpoint/2010/main" val="292318795"/>
              </p:ext>
            </p:extLst>
          </p:nvPr>
        </p:nvGraphicFramePr>
        <p:xfrm>
          <a:off x="477269" y="1384662"/>
          <a:ext cx="5367130" cy="1918115"/>
        </p:xfrm>
        <a:graphic>
          <a:graphicData uri="http://schemas.openxmlformats.org/drawingml/2006/table">
            <a:tbl>
              <a:tblPr>
                <a:tableStyleId>{5C22544A-7EE6-4342-B048-85BDC9FD1C3A}</a:tableStyleId>
              </a:tblPr>
              <a:tblGrid>
                <a:gridCol w="1908879">
                  <a:extLst>
                    <a:ext uri="{9D8B030D-6E8A-4147-A177-3AD203B41FA5}">
                      <a16:colId xmlns:a16="http://schemas.microsoft.com/office/drawing/2014/main" val="3273420856"/>
                    </a:ext>
                  </a:extLst>
                </a:gridCol>
                <a:gridCol w="3458251">
                  <a:extLst>
                    <a:ext uri="{9D8B030D-6E8A-4147-A177-3AD203B41FA5}">
                      <a16:colId xmlns:a16="http://schemas.microsoft.com/office/drawing/2014/main" val="3007859012"/>
                    </a:ext>
                  </a:extLst>
                </a:gridCol>
              </a:tblGrid>
              <a:tr h="527372">
                <a:tc gridSpan="2">
                  <a:txBody>
                    <a:bodyPr/>
                    <a:lstStyle/>
                    <a:p>
                      <a:pPr algn="l" fontAlgn="b"/>
                      <a:r>
                        <a:rPr lang="fi-FI" sz="1600" b="1" i="0" u="none" strike="noStrike" cap="none" dirty="0">
                          <a:solidFill>
                            <a:schemeClr val="dk1"/>
                          </a:solidFill>
                          <a:latin typeface="+mn-lt"/>
                          <a:ea typeface="+mn-ea"/>
                          <a:cs typeface="+mn-cs"/>
                          <a:sym typeface="Arial"/>
                        </a:rPr>
                        <a:t>Investointivaiheen</a:t>
                      </a:r>
                      <a:r>
                        <a:rPr lang="fi-FI" sz="1600" b="1" u="none" strike="noStrike" dirty="0">
                          <a:effectLst/>
                          <a:latin typeface="Montserrat" panose="00000500000000000000" pitchFamily="2" charset="0"/>
                        </a:rPr>
                        <a:t> aikaiset vaikutukset talouteen</a:t>
                      </a:r>
                    </a:p>
                    <a:p>
                      <a:pPr algn="l" fontAlgn="b"/>
                      <a:r>
                        <a:rPr lang="fi-FI" sz="1600" b="1" i="0" u="sng" strike="noStrike" dirty="0">
                          <a:solidFill>
                            <a:srgbClr val="000000"/>
                          </a:solidFill>
                          <a:effectLst/>
                          <a:latin typeface="Montserrat" panose="00000500000000000000" pitchFamily="2" charset="0"/>
                        </a:rPr>
                        <a:t>koko investointiajanjaksolla</a:t>
                      </a:r>
                    </a:p>
                  </a:txBody>
                  <a:tcPr marL="1024" marR="1024" marT="1024" marB="0" anchor="ctr">
                    <a:solidFill>
                      <a:schemeClr val="bg1"/>
                    </a:solidFill>
                  </a:tcPr>
                </a:tc>
                <a:tc hMerge="1">
                  <a:txBody>
                    <a:bodyPr/>
                    <a:lstStyle/>
                    <a:p>
                      <a:endParaRPr lang="fi-FI"/>
                    </a:p>
                  </a:txBody>
                  <a:tcPr/>
                </a:tc>
                <a:extLst>
                  <a:ext uri="{0D108BD9-81ED-4DB2-BD59-A6C34878D82A}">
                    <a16:rowId xmlns:a16="http://schemas.microsoft.com/office/drawing/2014/main" val="2056145693"/>
                  </a:ext>
                </a:extLst>
              </a:tr>
              <a:tr h="436919">
                <a:tc rowSpan="4">
                  <a:txBody>
                    <a:bodyPr/>
                    <a:lstStyle/>
                    <a:p>
                      <a:pPr algn="l" fontAlgn="b"/>
                      <a:r>
                        <a:rPr lang="fi-FI" sz="1600" b="1" u="none" strike="noStrike" dirty="0">
                          <a:effectLst/>
                          <a:latin typeface="Montserrat" panose="00000500000000000000" pitchFamily="2" charset="0"/>
                        </a:rPr>
                        <a:t>Työpaikat</a:t>
                      </a:r>
                      <a:r>
                        <a:rPr lang="fi-FI" sz="1050" u="none" strike="noStrike" dirty="0">
                          <a:effectLst/>
                          <a:latin typeface="Montserrat" panose="00000500000000000000" pitchFamily="2" charset="0"/>
                        </a:rPr>
                        <a:t> </a:t>
                      </a:r>
                      <a:endParaRPr lang="fi-FI" sz="1050" b="0" i="0" u="none" strike="noStrike" dirty="0">
                        <a:solidFill>
                          <a:srgbClr val="000000"/>
                        </a:solidFill>
                        <a:effectLst/>
                        <a:latin typeface="Montserrat" panose="00000500000000000000" pitchFamily="2" charset="0"/>
                      </a:endParaRPr>
                    </a:p>
                  </a:txBody>
                  <a:tcPr marL="1024" marR="1024" marT="1024" marB="0" anchor="ctr">
                    <a:solidFill>
                      <a:schemeClr val="accent4">
                        <a:lumMod val="20000"/>
                        <a:lumOff val="80000"/>
                      </a:schemeClr>
                    </a:solidFill>
                  </a:tcPr>
                </a:tc>
                <a:tc>
                  <a:txBody>
                    <a:bodyPr/>
                    <a:lstStyle/>
                    <a:p>
                      <a:pPr algn="l" fontAlgn="b"/>
                      <a:r>
                        <a:rPr lang="fi-FI" sz="1200" u="none" strike="noStrike" dirty="0">
                          <a:effectLst/>
                          <a:latin typeface="Montserrat" panose="00000500000000000000" pitchFamily="2" charset="0"/>
                        </a:rPr>
                        <a:t>Kasvaa noin </a:t>
                      </a:r>
                      <a:r>
                        <a:rPr lang="fi-FI" sz="1600" b="1" u="none" strike="noStrike" dirty="0">
                          <a:effectLst/>
                          <a:latin typeface="Montserrat" panose="00000500000000000000" pitchFamily="2" charset="0"/>
                        </a:rPr>
                        <a:t>8 153</a:t>
                      </a:r>
                      <a:r>
                        <a:rPr lang="fi-FI" sz="1600" u="none" strike="noStrike" dirty="0">
                          <a:effectLst/>
                          <a:latin typeface="Montserrat" panose="00000500000000000000" pitchFamily="2" charset="0"/>
                        </a:rPr>
                        <a:t> </a:t>
                      </a:r>
                      <a:r>
                        <a:rPr lang="fi-FI" sz="1200" u="none" strike="noStrike" dirty="0">
                          <a:effectLst/>
                          <a:latin typeface="Montserrat" panose="00000500000000000000" pitchFamily="2" charset="0"/>
                        </a:rPr>
                        <a:t>työpaikalla</a:t>
                      </a:r>
                      <a:endParaRPr lang="fi-FI" sz="1200" b="0" i="0" u="none" strike="noStrike" dirty="0">
                        <a:solidFill>
                          <a:srgbClr val="000000"/>
                        </a:solidFill>
                        <a:effectLst/>
                        <a:latin typeface="Montserrat" panose="00000500000000000000" pitchFamily="2" charset="0"/>
                      </a:endParaRPr>
                    </a:p>
                  </a:txBody>
                  <a:tcPr marL="1024" marR="1024" marT="1024" marB="0" anchor="ctr">
                    <a:solidFill>
                      <a:schemeClr val="accent4">
                        <a:lumMod val="20000"/>
                        <a:lumOff val="80000"/>
                      </a:schemeClr>
                    </a:solidFill>
                  </a:tcPr>
                </a:tc>
                <a:extLst>
                  <a:ext uri="{0D108BD9-81ED-4DB2-BD59-A6C34878D82A}">
                    <a16:rowId xmlns:a16="http://schemas.microsoft.com/office/drawing/2014/main" val="514774411"/>
                  </a:ext>
                </a:extLst>
              </a:tr>
              <a:tr h="216000">
                <a:tc vMerge="1">
                  <a:txBody>
                    <a:bodyPr/>
                    <a:lstStyle/>
                    <a:p>
                      <a:pPr algn="l" fontAlgn="b"/>
                      <a:endParaRPr lang="fi-FI" sz="1050" b="0" i="0" u="none" strike="noStrike" dirty="0">
                        <a:solidFill>
                          <a:srgbClr val="000000"/>
                        </a:solidFill>
                        <a:effectLst/>
                        <a:latin typeface="Montserrat" panose="00000500000000000000" pitchFamily="2" charset="0"/>
                      </a:endParaRPr>
                    </a:p>
                  </a:txBody>
                  <a:tcPr marL="1024" marR="1024" marT="1024" marB="0" anchor="ctr">
                    <a:solidFill>
                      <a:schemeClr val="accent4">
                        <a:lumMod val="20000"/>
                        <a:lumOff val="80000"/>
                      </a:schemeClr>
                    </a:solidFill>
                  </a:tcPr>
                </a:tc>
                <a:tc>
                  <a:txBody>
                    <a:bodyPr/>
                    <a:lstStyle/>
                    <a:p>
                      <a:pPr marL="87313" indent="0" algn="l" fontAlgn="b"/>
                      <a:r>
                        <a:rPr lang="fi-FI" sz="900" u="none" strike="noStrike" dirty="0">
                          <a:effectLst/>
                          <a:latin typeface="Montserrat" panose="00000500000000000000" pitchFamily="2" charset="0"/>
                        </a:rPr>
                        <a:t>Suorat vaikutukset</a:t>
                      </a:r>
                      <a:r>
                        <a:rPr lang="fi-FI" sz="1200" b="1" u="none" strike="noStrike" kern="1200" dirty="0">
                          <a:solidFill>
                            <a:schemeClr val="dk1"/>
                          </a:solidFill>
                          <a:effectLst/>
                          <a:latin typeface="Montserrat" panose="00000500000000000000" pitchFamily="2" charset="0"/>
                          <a:ea typeface="+mn-ea"/>
                          <a:cs typeface="+mn-cs"/>
                        </a:rPr>
                        <a:t> 3 995 </a:t>
                      </a:r>
                      <a:r>
                        <a:rPr lang="fi-FI" sz="900" u="none" strike="noStrike" dirty="0">
                          <a:effectLst/>
                          <a:latin typeface="Montserrat" panose="00000500000000000000" pitchFamily="2" charset="0"/>
                        </a:rPr>
                        <a:t>työpaikkaa</a:t>
                      </a:r>
                      <a:endParaRPr lang="fi-FI" sz="900" b="0" i="0" u="none" strike="noStrike" dirty="0">
                        <a:solidFill>
                          <a:srgbClr val="000000"/>
                        </a:solidFill>
                        <a:effectLst/>
                        <a:latin typeface="Montserrat" panose="00000500000000000000" pitchFamily="2" charset="0"/>
                      </a:endParaRPr>
                    </a:p>
                  </a:txBody>
                  <a:tcPr marL="1024" marR="1024" marT="1024" marB="0" anchor="ctr">
                    <a:solidFill>
                      <a:schemeClr val="accent4">
                        <a:lumMod val="20000"/>
                        <a:lumOff val="80000"/>
                      </a:schemeClr>
                    </a:solidFill>
                  </a:tcPr>
                </a:tc>
                <a:extLst>
                  <a:ext uri="{0D108BD9-81ED-4DB2-BD59-A6C34878D82A}">
                    <a16:rowId xmlns:a16="http://schemas.microsoft.com/office/drawing/2014/main" val="1725661203"/>
                  </a:ext>
                </a:extLst>
              </a:tr>
              <a:tr h="216000">
                <a:tc vMerge="1">
                  <a:txBody>
                    <a:bodyPr/>
                    <a:lstStyle/>
                    <a:p>
                      <a:pPr algn="l" fontAlgn="b"/>
                      <a:endParaRPr lang="fi-FI" sz="1050" b="0" i="0" u="none" strike="noStrike" dirty="0">
                        <a:solidFill>
                          <a:srgbClr val="000000"/>
                        </a:solidFill>
                        <a:effectLst/>
                        <a:latin typeface="Montserrat" panose="00000500000000000000" pitchFamily="2" charset="0"/>
                      </a:endParaRPr>
                    </a:p>
                  </a:txBody>
                  <a:tcPr marL="1024" marR="1024" marT="1024" marB="0" anchor="ctr">
                    <a:solidFill>
                      <a:schemeClr val="accent4">
                        <a:lumMod val="20000"/>
                        <a:lumOff val="80000"/>
                      </a:schemeClr>
                    </a:solidFill>
                  </a:tcPr>
                </a:tc>
                <a:tc>
                  <a:txBody>
                    <a:bodyPr/>
                    <a:lstStyle/>
                    <a:p>
                      <a:pPr marL="87313" indent="0" algn="l" fontAlgn="b"/>
                      <a:r>
                        <a:rPr lang="fi-FI" sz="900" u="none" strike="noStrike" dirty="0">
                          <a:effectLst/>
                          <a:latin typeface="Montserrat" panose="00000500000000000000" pitchFamily="2" charset="0"/>
                        </a:rPr>
                        <a:t>Välilliset vaikutukset </a:t>
                      </a:r>
                      <a:r>
                        <a:rPr lang="fi-FI" sz="1200" b="1" u="none" strike="noStrike" kern="1200" dirty="0">
                          <a:solidFill>
                            <a:schemeClr val="dk1"/>
                          </a:solidFill>
                          <a:effectLst/>
                          <a:latin typeface="Montserrat" panose="00000500000000000000" pitchFamily="2" charset="0"/>
                          <a:ea typeface="+mn-ea"/>
                          <a:cs typeface="+mn-cs"/>
                        </a:rPr>
                        <a:t>2 930</a:t>
                      </a:r>
                      <a:r>
                        <a:rPr lang="fi-FI" sz="900" u="none" strike="noStrike" dirty="0">
                          <a:effectLst/>
                          <a:latin typeface="Montserrat" panose="00000500000000000000" pitchFamily="2" charset="0"/>
                        </a:rPr>
                        <a:t> työpaikkaa</a:t>
                      </a:r>
                      <a:endParaRPr lang="fi-FI" sz="900" b="0" i="0" u="none" strike="noStrike" dirty="0">
                        <a:solidFill>
                          <a:srgbClr val="000000"/>
                        </a:solidFill>
                        <a:effectLst/>
                        <a:latin typeface="Montserrat" panose="00000500000000000000" pitchFamily="2" charset="0"/>
                      </a:endParaRPr>
                    </a:p>
                  </a:txBody>
                  <a:tcPr marL="1024" marR="1024" marT="1024" marB="0" anchor="ctr">
                    <a:solidFill>
                      <a:schemeClr val="accent4">
                        <a:lumMod val="20000"/>
                        <a:lumOff val="80000"/>
                      </a:schemeClr>
                    </a:solidFill>
                  </a:tcPr>
                </a:tc>
                <a:extLst>
                  <a:ext uri="{0D108BD9-81ED-4DB2-BD59-A6C34878D82A}">
                    <a16:rowId xmlns:a16="http://schemas.microsoft.com/office/drawing/2014/main" val="1923613925"/>
                  </a:ext>
                </a:extLst>
              </a:tr>
              <a:tr h="216000">
                <a:tc vMerge="1">
                  <a:txBody>
                    <a:bodyPr/>
                    <a:lstStyle/>
                    <a:p>
                      <a:pPr algn="l" fontAlgn="b"/>
                      <a:endParaRPr lang="fi-FI" sz="1050" b="0" i="0" u="none" strike="noStrike" dirty="0">
                        <a:solidFill>
                          <a:srgbClr val="000000"/>
                        </a:solidFill>
                        <a:effectLst/>
                        <a:latin typeface="Montserrat" panose="00000500000000000000" pitchFamily="2" charset="0"/>
                      </a:endParaRPr>
                    </a:p>
                  </a:txBody>
                  <a:tcPr marL="1024" marR="1024" marT="1024" marB="0" anchor="ctr">
                    <a:solidFill>
                      <a:schemeClr val="accent4">
                        <a:lumMod val="20000"/>
                        <a:lumOff val="80000"/>
                      </a:schemeClr>
                    </a:solidFill>
                  </a:tcPr>
                </a:tc>
                <a:tc>
                  <a:txBody>
                    <a:bodyPr/>
                    <a:lstStyle/>
                    <a:p>
                      <a:pPr marL="87313" indent="0" algn="l" fontAlgn="b"/>
                      <a:r>
                        <a:rPr lang="fi-FI" sz="900" u="none" strike="noStrike" dirty="0">
                          <a:effectLst/>
                          <a:latin typeface="Montserrat" panose="00000500000000000000" pitchFamily="2" charset="0"/>
                        </a:rPr>
                        <a:t>Kulutuksen kerrannaisvaikutukset </a:t>
                      </a:r>
                      <a:r>
                        <a:rPr lang="fi-FI" sz="1200" b="1" u="none" strike="noStrike" kern="1200" dirty="0">
                          <a:solidFill>
                            <a:schemeClr val="dk1"/>
                          </a:solidFill>
                          <a:effectLst/>
                          <a:latin typeface="Montserrat" panose="00000500000000000000" pitchFamily="2" charset="0"/>
                          <a:ea typeface="+mn-ea"/>
                          <a:cs typeface="+mn-cs"/>
                        </a:rPr>
                        <a:t>1 228</a:t>
                      </a:r>
                      <a:r>
                        <a:rPr lang="fi-FI" sz="900" u="none" strike="noStrike" dirty="0">
                          <a:effectLst/>
                          <a:latin typeface="Montserrat" panose="00000500000000000000" pitchFamily="2" charset="0"/>
                        </a:rPr>
                        <a:t> työpaikkaa</a:t>
                      </a:r>
                      <a:endParaRPr lang="fi-FI" sz="900" b="0" i="0" u="none" strike="noStrike" dirty="0">
                        <a:solidFill>
                          <a:srgbClr val="000000"/>
                        </a:solidFill>
                        <a:effectLst/>
                        <a:latin typeface="Montserrat" panose="00000500000000000000" pitchFamily="2" charset="0"/>
                      </a:endParaRPr>
                    </a:p>
                  </a:txBody>
                  <a:tcPr marL="1024" marR="1024" marT="1024" marB="0" anchor="ctr">
                    <a:solidFill>
                      <a:schemeClr val="accent4">
                        <a:lumMod val="20000"/>
                        <a:lumOff val="80000"/>
                      </a:schemeClr>
                    </a:solidFill>
                  </a:tcPr>
                </a:tc>
                <a:extLst>
                  <a:ext uri="{0D108BD9-81ED-4DB2-BD59-A6C34878D82A}">
                    <a16:rowId xmlns:a16="http://schemas.microsoft.com/office/drawing/2014/main" val="2712923031"/>
                  </a:ext>
                </a:extLst>
              </a:tr>
              <a:tr h="216000">
                <a:tc>
                  <a:txBody>
                    <a:bodyPr/>
                    <a:lstStyle/>
                    <a:p>
                      <a:pPr algn="l" fontAlgn="b"/>
                      <a:r>
                        <a:rPr lang="fi-FI" sz="1600" b="1" u="none" strike="noStrike" kern="1200" dirty="0">
                          <a:solidFill>
                            <a:schemeClr val="dk1"/>
                          </a:solidFill>
                          <a:effectLst/>
                          <a:latin typeface="Montserrat" panose="00000500000000000000" pitchFamily="2" charset="0"/>
                          <a:ea typeface="+mn-ea"/>
                          <a:cs typeface="+mn-cs"/>
                        </a:rPr>
                        <a:t>Kulutus</a:t>
                      </a:r>
                    </a:p>
                  </a:txBody>
                  <a:tcPr marL="1024" marR="1024" marT="1024" marB="0" anchor="ctr">
                    <a:solidFill>
                      <a:schemeClr val="accent2">
                        <a:lumMod val="20000"/>
                        <a:lumOff val="80000"/>
                      </a:schemeClr>
                    </a:solidFill>
                  </a:tcPr>
                </a:tc>
                <a:tc>
                  <a:txBody>
                    <a:bodyPr/>
                    <a:lstStyle/>
                    <a:p>
                      <a:pPr marL="0" indent="0" algn="l" fontAlgn="b"/>
                      <a:r>
                        <a:rPr lang="fi-FI" sz="1200" u="none" strike="noStrike" kern="1200" dirty="0">
                          <a:solidFill>
                            <a:schemeClr val="dk1"/>
                          </a:solidFill>
                          <a:effectLst/>
                          <a:latin typeface="Montserrat" panose="00000500000000000000" pitchFamily="2" charset="0"/>
                          <a:ea typeface="+mn-ea"/>
                          <a:cs typeface="+mn-cs"/>
                        </a:rPr>
                        <a:t>Palkkatuloista </a:t>
                      </a:r>
                      <a:r>
                        <a:rPr lang="fi-FI" sz="2000" b="1" u="none" strike="noStrike" kern="1200" dirty="0">
                          <a:solidFill>
                            <a:schemeClr val="dk1"/>
                          </a:solidFill>
                          <a:effectLst/>
                          <a:latin typeface="Montserrat" panose="00000500000000000000" pitchFamily="2" charset="0"/>
                          <a:ea typeface="+mn-ea"/>
                          <a:cs typeface="+mn-cs"/>
                        </a:rPr>
                        <a:t>210</a:t>
                      </a:r>
                      <a:r>
                        <a:rPr lang="fi-FI" sz="2000" b="1" i="0" u="none" strike="noStrike" cap="none" dirty="0">
                          <a:solidFill>
                            <a:schemeClr val="dk1"/>
                          </a:solidFill>
                          <a:effectLst/>
                          <a:latin typeface="Montserrat" panose="00000500000000000000" pitchFamily="2" charset="0"/>
                          <a:ea typeface="+mn-ea"/>
                          <a:cs typeface="+mn-cs"/>
                          <a:sym typeface="Arial"/>
                        </a:rPr>
                        <a:t> </a:t>
                      </a:r>
                      <a:r>
                        <a:rPr lang="fi-FI" sz="1200" b="0" i="0" u="none" strike="noStrike" kern="1200" cap="none" dirty="0">
                          <a:solidFill>
                            <a:schemeClr val="dk1"/>
                          </a:solidFill>
                          <a:effectLst/>
                          <a:latin typeface="Montserrat" panose="00000500000000000000" pitchFamily="2" charset="0"/>
                          <a:ea typeface="+mn-ea"/>
                          <a:cs typeface="+mn-cs"/>
                          <a:sym typeface="Arial"/>
                        </a:rPr>
                        <a:t>M</a:t>
                      </a:r>
                      <a:r>
                        <a:rPr lang="fi-FI" sz="1200" u="none" strike="noStrike" kern="1200" dirty="0">
                          <a:solidFill>
                            <a:schemeClr val="dk1"/>
                          </a:solidFill>
                          <a:effectLst/>
                          <a:latin typeface="Montserrat" panose="00000500000000000000" pitchFamily="2" charset="0"/>
                          <a:ea typeface="+mn-ea"/>
                          <a:cs typeface="+mn-cs"/>
                        </a:rPr>
                        <a:t>€ kulutukseen</a:t>
                      </a:r>
                    </a:p>
                  </a:txBody>
                  <a:tcPr marL="1024" marR="1024" marT="1024" marB="0" anchor="b">
                    <a:solidFill>
                      <a:schemeClr val="accent2">
                        <a:lumMod val="20000"/>
                        <a:lumOff val="80000"/>
                      </a:schemeClr>
                    </a:solidFill>
                  </a:tcPr>
                </a:tc>
                <a:extLst>
                  <a:ext uri="{0D108BD9-81ED-4DB2-BD59-A6C34878D82A}">
                    <a16:rowId xmlns:a16="http://schemas.microsoft.com/office/drawing/2014/main" val="3783882578"/>
                  </a:ext>
                </a:extLst>
              </a:tr>
            </a:tbl>
          </a:graphicData>
        </a:graphic>
      </p:graphicFrame>
      <p:graphicFrame>
        <p:nvGraphicFramePr>
          <p:cNvPr id="6" name="Table 5">
            <a:extLst>
              <a:ext uri="{FF2B5EF4-FFF2-40B4-BE49-F238E27FC236}">
                <a16:creationId xmlns:a16="http://schemas.microsoft.com/office/drawing/2014/main" id="{A6079880-2451-087B-695E-D5624C9F8EFD}"/>
              </a:ext>
            </a:extLst>
          </p:cNvPr>
          <p:cNvGraphicFramePr>
            <a:graphicFrameLocks noGrp="1"/>
          </p:cNvGraphicFramePr>
          <p:nvPr>
            <p:extLst>
              <p:ext uri="{D42A27DB-BD31-4B8C-83A1-F6EECF244321}">
                <p14:modId xmlns:p14="http://schemas.microsoft.com/office/powerpoint/2010/main" val="3847243428"/>
              </p:ext>
            </p:extLst>
          </p:nvPr>
        </p:nvGraphicFramePr>
        <p:xfrm>
          <a:off x="6096000" y="1277833"/>
          <a:ext cx="5367130" cy="3652897"/>
        </p:xfrm>
        <a:graphic>
          <a:graphicData uri="http://schemas.openxmlformats.org/drawingml/2006/table">
            <a:tbl>
              <a:tblPr>
                <a:tableStyleId>{5C22544A-7EE6-4342-B048-85BDC9FD1C3A}</a:tableStyleId>
              </a:tblPr>
              <a:tblGrid>
                <a:gridCol w="1908879">
                  <a:extLst>
                    <a:ext uri="{9D8B030D-6E8A-4147-A177-3AD203B41FA5}">
                      <a16:colId xmlns:a16="http://schemas.microsoft.com/office/drawing/2014/main" val="3273420856"/>
                    </a:ext>
                  </a:extLst>
                </a:gridCol>
                <a:gridCol w="3458251">
                  <a:extLst>
                    <a:ext uri="{9D8B030D-6E8A-4147-A177-3AD203B41FA5}">
                      <a16:colId xmlns:a16="http://schemas.microsoft.com/office/drawing/2014/main" val="3007859012"/>
                    </a:ext>
                  </a:extLst>
                </a:gridCol>
              </a:tblGrid>
              <a:tr h="572021">
                <a:tc gridSpan="2">
                  <a:txBody>
                    <a:bodyPr/>
                    <a:lstStyle/>
                    <a:p>
                      <a:pPr marL="0" algn="l" defTabSz="914400" rtl="0" eaLnBrk="1" fontAlgn="b" latinLnBrk="0" hangingPunct="1"/>
                      <a:r>
                        <a:rPr lang="fi-FI" sz="1600" b="1" u="none" strike="noStrike" kern="1200" dirty="0">
                          <a:solidFill>
                            <a:schemeClr val="dk1"/>
                          </a:solidFill>
                          <a:effectLst/>
                          <a:latin typeface="Montserrat" panose="00000500000000000000" pitchFamily="2" charset="0"/>
                          <a:ea typeface="+mn-ea"/>
                          <a:cs typeface="+mn-cs"/>
                        </a:rPr>
                        <a:t>Tuotannon aikaiset vaikutukset talouteen </a:t>
                      </a:r>
                    </a:p>
                    <a:p>
                      <a:pPr marL="0" algn="l" defTabSz="914400" rtl="0" eaLnBrk="1" fontAlgn="b" latinLnBrk="0" hangingPunct="1"/>
                      <a:r>
                        <a:rPr lang="fi-FI" sz="1600" b="1" u="sng" strike="noStrike" kern="1200" dirty="0">
                          <a:solidFill>
                            <a:schemeClr val="dk1"/>
                          </a:solidFill>
                          <a:effectLst/>
                          <a:latin typeface="Montserrat" panose="00000500000000000000" pitchFamily="2" charset="0"/>
                          <a:ea typeface="+mn-ea"/>
                          <a:cs typeface="+mn-cs"/>
                        </a:rPr>
                        <a:t>per vuosi</a:t>
                      </a:r>
                    </a:p>
                  </a:txBody>
                  <a:tcPr marL="1024" marR="1024" marT="1024" marB="0" anchor="b">
                    <a:solidFill>
                      <a:schemeClr val="bg1"/>
                    </a:solidFill>
                  </a:tcPr>
                </a:tc>
                <a:tc hMerge="1">
                  <a:txBody>
                    <a:bodyPr/>
                    <a:lstStyle/>
                    <a:p>
                      <a:endParaRPr lang="fi-FI"/>
                    </a:p>
                  </a:txBody>
                  <a:tcPr/>
                </a:tc>
                <a:extLst>
                  <a:ext uri="{0D108BD9-81ED-4DB2-BD59-A6C34878D82A}">
                    <a16:rowId xmlns:a16="http://schemas.microsoft.com/office/drawing/2014/main" val="2056145693"/>
                  </a:ext>
                </a:extLst>
              </a:tr>
              <a:tr h="473911">
                <a:tc rowSpan="4">
                  <a:txBody>
                    <a:bodyPr/>
                    <a:lstStyle/>
                    <a:p>
                      <a:pPr algn="l" fontAlgn="b"/>
                      <a:r>
                        <a:rPr lang="fi-FI" sz="1600" b="1" u="none" strike="noStrike" dirty="0">
                          <a:effectLst/>
                          <a:latin typeface="Montserrat" panose="00000500000000000000" pitchFamily="2" charset="0"/>
                        </a:rPr>
                        <a:t>Työpaikat</a:t>
                      </a:r>
                      <a:r>
                        <a:rPr lang="fi-FI" sz="1050" u="none" strike="noStrike" dirty="0">
                          <a:effectLst/>
                          <a:latin typeface="Montserrat" panose="00000500000000000000" pitchFamily="2" charset="0"/>
                        </a:rPr>
                        <a:t> </a:t>
                      </a:r>
                      <a:endParaRPr lang="fi-FI" sz="1050" b="0" i="0" u="none" strike="noStrike" dirty="0">
                        <a:solidFill>
                          <a:srgbClr val="000000"/>
                        </a:solidFill>
                        <a:effectLst/>
                        <a:latin typeface="Montserrat" panose="00000500000000000000" pitchFamily="2" charset="0"/>
                      </a:endParaRPr>
                    </a:p>
                  </a:txBody>
                  <a:tcPr marL="1024" marR="1024" marT="1024" marB="0" anchor="ctr">
                    <a:solidFill>
                      <a:schemeClr val="accent4">
                        <a:lumMod val="20000"/>
                        <a:lumOff val="80000"/>
                      </a:schemeClr>
                    </a:solidFill>
                  </a:tcPr>
                </a:tc>
                <a:tc>
                  <a:txBody>
                    <a:bodyPr/>
                    <a:lstStyle/>
                    <a:p>
                      <a:pPr algn="l" fontAlgn="b"/>
                      <a:r>
                        <a:rPr lang="fi-FI" sz="1200" u="none" strike="noStrike" dirty="0">
                          <a:effectLst/>
                          <a:latin typeface="Montserrat" panose="00000500000000000000" pitchFamily="2" charset="0"/>
                        </a:rPr>
                        <a:t>Kasvaa noin </a:t>
                      </a:r>
                      <a:r>
                        <a:rPr lang="fi-FI" sz="1600" b="1" u="none" strike="noStrike" dirty="0">
                          <a:effectLst/>
                          <a:latin typeface="Montserrat" panose="00000500000000000000" pitchFamily="2" charset="0"/>
                        </a:rPr>
                        <a:t>10 456</a:t>
                      </a:r>
                      <a:r>
                        <a:rPr lang="fi-FI" sz="1200" u="none" strike="noStrike" dirty="0">
                          <a:effectLst/>
                          <a:latin typeface="Montserrat" panose="00000500000000000000" pitchFamily="2" charset="0"/>
                        </a:rPr>
                        <a:t> työpaikalla</a:t>
                      </a:r>
                      <a:endParaRPr lang="fi-FI" sz="1200" b="0" i="0" u="none" strike="noStrike" dirty="0">
                        <a:solidFill>
                          <a:srgbClr val="000000"/>
                        </a:solidFill>
                        <a:effectLst/>
                        <a:latin typeface="Montserrat" panose="00000500000000000000" pitchFamily="2" charset="0"/>
                      </a:endParaRPr>
                    </a:p>
                  </a:txBody>
                  <a:tcPr marL="1024" marR="1024" marT="1024" marB="0" anchor="ctr">
                    <a:solidFill>
                      <a:schemeClr val="accent4">
                        <a:lumMod val="20000"/>
                        <a:lumOff val="80000"/>
                      </a:schemeClr>
                    </a:solidFill>
                  </a:tcPr>
                </a:tc>
                <a:extLst>
                  <a:ext uri="{0D108BD9-81ED-4DB2-BD59-A6C34878D82A}">
                    <a16:rowId xmlns:a16="http://schemas.microsoft.com/office/drawing/2014/main" val="514774411"/>
                  </a:ext>
                </a:extLst>
              </a:tr>
              <a:tr h="190685">
                <a:tc vMerge="1">
                  <a:txBody>
                    <a:bodyPr/>
                    <a:lstStyle/>
                    <a:p>
                      <a:pPr algn="l" fontAlgn="b"/>
                      <a:endParaRPr lang="fi-FI" sz="1050" b="0" i="0" u="none" strike="noStrike" dirty="0">
                        <a:solidFill>
                          <a:srgbClr val="000000"/>
                        </a:solidFill>
                        <a:effectLst/>
                        <a:latin typeface="Montserrat" panose="00000500000000000000" pitchFamily="2" charset="0"/>
                      </a:endParaRPr>
                    </a:p>
                  </a:txBody>
                  <a:tcPr marL="1024" marR="1024" marT="1024" marB="0" anchor="b">
                    <a:solidFill>
                      <a:schemeClr val="bg1"/>
                    </a:solidFill>
                  </a:tcPr>
                </a:tc>
                <a:tc>
                  <a:txBody>
                    <a:bodyPr/>
                    <a:lstStyle/>
                    <a:p>
                      <a:pPr marL="87313" indent="0" algn="l" fontAlgn="b"/>
                      <a:r>
                        <a:rPr lang="fi-FI" sz="900" u="none" strike="noStrike" dirty="0">
                          <a:effectLst/>
                          <a:latin typeface="Montserrat" panose="00000500000000000000" pitchFamily="2" charset="0"/>
                        </a:rPr>
                        <a:t>Suorat vaikutukset</a:t>
                      </a:r>
                      <a:r>
                        <a:rPr lang="fi-FI" sz="1200" b="1" u="none" strike="noStrike" kern="1200" dirty="0">
                          <a:solidFill>
                            <a:schemeClr val="dk1"/>
                          </a:solidFill>
                          <a:effectLst/>
                          <a:latin typeface="Montserrat" panose="00000500000000000000" pitchFamily="2" charset="0"/>
                          <a:ea typeface="+mn-ea"/>
                          <a:cs typeface="+mn-cs"/>
                        </a:rPr>
                        <a:t> </a:t>
                      </a:r>
                      <a:r>
                        <a:rPr lang="fi-FI" sz="1200" b="1" dirty="0"/>
                        <a:t>3 049</a:t>
                      </a:r>
                      <a:r>
                        <a:rPr lang="fi-FI" sz="1200" b="1" u="none" strike="noStrike" kern="1200" dirty="0">
                          <a:solidFill>
                            <a:schemeClr val="dk1"/>
                          </a:solidFill>
                          <a:effectLst/>
                          <a:latin typeface="Montserrat" panose="00000500000000000000" pitchFamily="2" charset="0"/>
                          <a:ea typeface="+mn-ea"/>
                          <a:cs typeface="+mn-cs"/>
                        </a:rPr>
                        <a:t> </a:t>
                      </a:r>
                      <a:r>
                        <a:rPr lang="fi-FI" sz="900" u="none" strike="noStrike" dirty="0">
                          <a:effectLst/>
                          <a:latin typeface="Montserrat" panose="00000500000000000000" pitchFamily="2" charset="0"/>
                        </a:rPr>
                        <a:t>työpaikkaa</a:t>
                      </a:r>
                      <a:endParaRPr lang="fi-FI" sz="900" b="0" i="0" u="none" strike="noStrike" dirty="0">
                        <a:solidFill>
                          <a:srgbClr val="000000"/>
                        </a:solidFill>
                        <a:effectLst/>
                        <a:latin typeface="Montserrat" panose="00000500000000000000" pitchFamily="2" charset="0"/>
                      </a:endParaRPr>
                    </a:p>
                  </a:txBody>
                  <a:tcPr marL="1024" marR="1024" marT="1024" marB="0" anchor="ctr">
                    <a:solidFill>
                      <a:schemeClr val="accent4">
                        <a:lumMod val="20000"/>
                        <a:lumOff val="80000"/>
                      </a:schemeClr>
                    </a:solidFill>
                  </a:tcPr>
                </a:tc>
                <a:extLst>
                  <a:ext uri="{0D108BD9-81ED-4DB2-BD59-A6C34878D82A}">
                    <a16:rowId xmlns:a16="http://schemas.microsoft.com/office/drawing/2014/main" val="1725661203"/>
                  </a:ext>
                </a:extLst>
              </a:tr>
              <a:tr h="182880">
                <a:tc vMerge="1">
                  <a:txBody>
                    <a:bodyPr/>
                    <a:lstStyle/>
                    <a:p>
                      <a:pPr algn="l" fontAlgn="b"/>
                      <a:endParaRPr lang="fi-FI" sz="1050" b="0" i="0" u="none" strike="noStrike" dirty="0">
                        <a:solidFill>
                          <a:srgbClr val="000000"/>
                        </a:solidFill>
                        <a:effectLst/>
                        <a:latin typeface="Montserrat" panose="00000500000000000000" pitchFamily="2" charset="0"/>
                      </a:endParaRPr>
                    </a:p>
                  </a:txBody>
                  <a:tcPr marL="1024" marR="1024" marT="1024" marB="0" anchor="b">
                    <a:solidFill>
                      <a:schemeClr val="bg1"/>
                    </a:solidFill>
                  </a:tcPr>
                </a:tc>
                <a:tc>
                  <a:txBody>
                    <a:bodyPr/>
                    <a:lstStyle/>
                    <a:p>
                      <a:pPr marL="87313" indent="0" algn="l" fontAlgn="b"/>
                      <a:r>
                        <a:rPr lang="fi-FI" sz="900" u="none" strike="noStrike" dirty="0">
                          <a:effectLst/>
                          <a:latin typeface="Montserrat" panose="00000500000000000000" pitchFamily="2" charset="0"/>
                        </a:rPr>
                        <a:t>Välilliset vaikutukset </a:t>
                      </a:r>
                      <a:r>
                        <a:rPr lang="fi-FI" sz="1200" b="1" u="none" strike="noStrike" kern="1200" dirty="0">
                          <a:solidFill>
                            <a:schemeClr val="dk1"/>
                          </a:solidFill>
                          <a:effectLst/>
                          <a:latin typeface="Montserrat" panose="00000500000000000000" pitchFamily="2" charset="0"/>
                          <a:ea typeface="+mn-ea"/>
                          <a:cs typeface="+mn-cs"/>
                        </a:rPr>
                        <a:t>6 101 </a:t>
                      </a:r>
                      <a:r>
                        <a:rPr lang="fi-FI" sz="900" u="none" strike="noStrike" dirty="0">
                          <a:effectLst/>
                          <a:latin typeface="Montserrat" panose="00000500000000000000" pitchFamily="2" charset="0"/>
                        </a:rPr>
                        <a:t>työpaikkaa</a:t>
                      </a:r>
                      <a:endParaRPr lang="fi-FI" sz="900" b="0" i="0" u="none" strike="noStrike" dirty="0">
                        <a:solidFill>
                          <a:srgbClr val="000000"/>
                        </a:solidFill>
                        <a:effectLst/>
                        <a:latin typeface="Montserrat" panose="00000500000000000000" pitchFamily="2" charset="0"/>
                      </a:endParaRPr>
                    </a:p>
                  </a:txBody>
                  <a:tcPr marL="1024" marR="1024" marT="1024" marB="0" anchor="ctr">
                    <a:solidFill>
                      <a:schemeClr val="accent4">
                        <a:lumMod val="20000"/>
                        <a:lumOff val="80000"/>
                      </a:schemeClr>
                    </a:solidFill>
                  </a:tcPr>
                </a:tc>
                <a:extLst>
                  <a:ext uri="{0D108BD9-81ED-4DB2-BD59-A6C34878D82A}">
                    <a16:rowId xmlns:a16="http://schemas.microsoft.com/office/drawing/2014/main" val="1923613925"/>
                  </a:ext>
                </a:extLst>
              </a:tr>
              <a:tr h="94770">
                <a:tc vMerge="1">
                  <a:txBody>
                    <a:bodyPr/>
                    <a:lstStyle/>
                    <a:p>
                      <a:pPr algn="l" fontAlgn="b"/>
                      <a:endParaRPr lang="fi-FI" sz="1050" b="0" i="0" u="none" strike="noStrike" dirty="0">
                        <a:solidFill>
                          <a:srgbClr val="000000"/>
                        </a:solidFill>
                        <a:effectLst/>
                        <a:latin typeface="Montserrat" panose="00000500000000000000" pitchFamily="2" charset="0"/>
                      </a:endParaRPr>
                    </a:p>
                  </a:txBody>
                  <a:tcPr marL="1024" marR="1024" marT="1024" marB="0" anchor="b">
                    <a:solidFill>
                      <a:schemeClr val="bg1"/>
                    </a:solidFill>
                  </a:tcPr>
                </a:tc>
                <a:tc>
                  <a:txBody>
                    <a:bodyPr/>
                    <a:lstStyle/>
                    <a:p>
                      <a:pPr marL="87313" indent="0" algn="l" fontAlgn="b"/>
                      <a:r>
                        <a:rPr lang="fi-FI" sz="900" u="none" strike="noStrike" dirty="0">
                          <a:effectLst/>
                          <a:latin typeface="Montserrat" panose="00000500000000000000" pitchFamily="2" charset="0"/>
                        </a:rPr>
                        <a:t>Kulutuksen kerrannaisvaikutukset </a:t>
                      </a:r>
                      <a:r>
                        <a:rPr lang="fi-FI" sz="1200" b="1" u="none" strike="noStrike" kern="1200" dirty="0">
                          <a:solidFill>
                            <a:schemeClr val="dk1"/>
                          </a:solidFill>
                          <a:effectLst/>
                          <a:latin typeface="Montserrat" panose="00000500000000000000" pitchFamily="2" charset="0"/>
                          <a:ea typeface="+mn-ea"/>
                          <a:cs typeface="+mn-cs"/>
                        </a:rPr>
                        <a:t>1 305</a:t>
                      </a:r>
                      <a:r>
                        <a:rPr lang="fi-FI" sz="900" u="none" strike="noStrike" dirty="0">
                          <a:effectLst/>
                          <a:latin typeface="Montserrat" panose="00000500000000000000" pitchFamily="2" charset="0"/>
                        </a:rPr>
                        <a:t> työpaikkaa</a:t>
                      </a:r>
                      <a:endParaRPr lang="fi-FI" sz="900" b="0" i="0" u="none" strike="noStrike" dirty="0">
                        <a:solidFill>
                          <a:srgbClr val="000000"/>
                        </a:solidFill>
                        <a:effectLst/>
                        <a:latin typeface="Montserrat" panose="00000500000000000000" pitchFamily="2" charset="0"/>
                      </a:endParaRPr>
                    </a:p>
                  </a:txBody>
                  <a:tcPr marL="1024" marR="1024" marT="1024" marB="0" anchor="ctr">
                    <a:solidFill>
                      <a:schemeClr val="accent4">
                        <a:lumMod val="20000"/>
                        <a:lumOff val="80000"/>
                      </a:schemeClr>
                    </a:solidFill>
                  </a:tcPr>
                </a:tc>
                <a:extLst>
                  <a:ext uri="{0D108BD9-81ED-4DB2-BD59-A6C34878D82A}">
                    <a16:rowId xmlns:a16="http://schemas.microsoft.com/office/drawing/2014/main" val="2712923031"/>
                  </a:ext>
                </a:extLst>
              </a:tr>
              <a:tr h="188500">
                <a:tc>
                  <a:txBody>
                    <a:bodyPr/>
                    <a:lstStyle/>
                    <a:p>
                      <a:pPr algn="l" fontAlgn="b"/>
                      <a:r>
                        <a:rPr lang="fi-FI" sz="1600" b="1" u="none" strike="noStrike" kern="1200" dirty="0">
                          <a:solidFill>
                            <a:schemeClr val="dk1"/>
                          </a:solidFill>
                          <a:effectLst/>
                          <a:latin typeface="Montserrat" panose="00000500000000000000" pitchFamily="2" charset="0"/>
                          <a:ea typeface="+mn-ea"/>
                          <a:cs typeface="+mn-cs"/>
                        </a:rPr>
                        <a:t>Kulutus</a:t>
                      </a:r>
                    </a:p>
                  </a:txBody>
                  <a:tcPr marL="1024" marR="1024" marT="1024" marB="0" anchor="ctr">
                    <a:solidFill>
                      <a:schemeClr val="accent2">
                        <a:lumMod val="20000"/>
                        <a:lumOff val="80000"/>
                      </a:schemeClr>
                    </a:solidFill>
                  </a:tcPr>
                </a:tc>
                <a:tc>
                  <a:txBody>
                    <a:bodyPr/>
                    <a:lstStyle/>
                    <a:p>
                      <a:pPr marL="0" indent="0" algn="l" fontAlgn="b"/>
                      <a:r>
                        <a:rPr lang="fi-FI" sz="1200" u="none" strike="noStrike" kern="1200" dirty="0">
                          <a:solidFill>
                            <a:schemeClr val="dk1"/>
                          </a:solidFill>
                          <a:effectLst/>
                          <a:latin typeface="Montserrat" panose="00000500000000000000" pitchFamily="2" charset="0"/>
                          <a:ea typeface="+mn-ea"/>
                          <a:cs typeface="+mn-cs"/>
                        </a:rPr>
                        <a:t>Palkkatuloista </a:t>
                      </a:r>
                      <a:r>
                        <a:rPr lang="fi-FI" sz="2000" b="1" u="none" strike="noStrike" kern="1200" dirty="0">
                          <a:solidFill>
                            <a:schemeClr val="dk1"/>
                          </a:solidFill>
                          <a:effectLst/>
                          <a:latin typeface="Montserrat" panose="00000500000000000000" pitchFamily="2" charset="0"/>
                          <a:ea typeface="+mn-ea"/>
                          <a:cs typeface="+mn-cs"/>
                        </a:rPr>
                        <a:t>224</a:t>
                      </a:r>
                      <a:r>
                        <a:rPr lang="fi-FI" sz="2000" b="1" i="0" u="none" strike="noStrike" cap="none" dirty="0">
                          <a:solidFill>
                            <a:schemeClr val="dk1"/>
                          </a:solidFill>
                          <a:effectLst/>
                          <a:latin typeface="Montserrat" panose="00000500000000000000" pitchFamily="2" charset="0"/>
                          <a:ea typeface="+mn-ea"/>
                          <a:cs typeface="+mn-cs"/>
                          <a:sym typeface="Arial"/>
                        </a:rPr>
                        <a:t> </a:t>
                      </a:r>
                      <a:r>
                        <a:rPr lang="fi-FI" sz="1200" b="0" i="0" u="none" strike="noStrike" kern="1200" cap="none" dirty="0">
                          <a:solidFill>
                            <a:schemeClr val="dk1"/>
                          </a:solidFill>
                          <a:effectLst/>
                          <a:latin typeface="Montserrat" panose="00000500000000000000" pitchFamily="2" charset="0"/>
                          <a:ea typeface="+mn-ea"/>
                          <a:cs typeface="+mn-cs"/>
                          <a:sym typeface="Arial"/>
                        </a:rPr>
                        <a:t>M</a:t>
                      </a:r>
                      <a:r>
                        <a:rPr lang="fi-FI" sz="1200" u="none" strike="noStrike" kern="1200" dirty="0">
                          <a:solidFill>
                            <a:schemeClr val="dk1"/>
                          </a:solidFill>
                          <a:effectLst/>
                          <a:latin typeface="Montserrat" panose="00000500000000000000" pitchFamily="2" charset="0"/>
                          <a:ea typeface="+mn-ea"/>
                          <a:cs typeface="+mn-cs"/>
                        </a:rPr>
                        <a:t>€ kulutukseen</a:t>
                      </a:r>
                    </a:p>
                  </a:txBody>
                  <a:tcPr marL="1024" marR="1024" marT="1024" marB="0" anchor="b">
                    <a:solidFill>
                      <a:schemeClr val="accent2">
                        <a:lumMod val="20000"/>
                        <a:lumOff val="80000"/>
                      </a:schemeClr>
                    </a:solidFill>
                  </a:tcPr>
                </a:tc>
                <a:extLst>
                  <a:ext uri="{0D108BD9-81ED-4DB2-BD59-A6C34878D82A}">
                    <a16:rowId xmlns:a16="http://schemas.microsoft.com/office/drawing/2014/main" val="2465228271"/>
                  </a:ext>
                </a:extLst>
              </a:tr>
              <a:tr h="188500">
                <a:tc rowSpan="4">
                  <a:txBody>
                    <a:bodyPr/>
                    <a:lstStyle/>
                    <a:p>
                      <a:pPr algn="l" fontAlgn="b"/>
                      <a:r>
                        <a:rPr lang="fi-FI" sz="1600" b="1" u="none" strike="noStrike" kern="1200" dirty="0">
                          <a:solidFill>
                            <a:schemeClr val="dk1"/>
                          </a:solidFill>
                          <a:effectLst/>
                          <a:latin typeface="Montserrat" panose="00000500000000000000" pitchFamily="2" charset="0"/>
                          <a:ea typeface="+mn-ea"/>
                          <a:cs typeface="+mn-cs"/>
                        </a:rPr>
                        <a:t>Kokonaistuotos</a:t>
                      </a:r>
                    </a:p>
                  </a:txBody>
                  <a:tcPr marL="1024" marR="1024" marT="1024" marB="0" anchor="ctr">
                    <a:solidFill>
                      <a:schemeClr val="accent3">
                        <a:lumMod val="20000"/>
                        <a:lumOff val="80000"/>
                      </a:schemeClr>
                    </a:solidFill>
                  </a:tcPr>
                </a:tc>
                <a:tc>
                  <a:txBody>
                    <a:bodyPr/>
                    <a:lstStyle/>
                    <a:p>
                      <a:pPr algn="l" fontAlgn="b"/>
                      <a:r>
                        <a:rPr lang="fi-FI" sz="1200" u="none" strike="noStrike" kern="1200" dirty="0">
                          <a:solidFill>
                            <a:schemeClr val="dk1"/>
                          </a:solidFill>
                          <a:effectLst/>
                          <a:latin typeface="Montserrat" panose="00000500000000000000" pitchFamily="2" charset="0"/>
                          <a:ea typeface="+mn-ea"/>
                          <a:cs typeface="+mn-cs"/>
                        </a:rPr>
                        <a:t>Kasvaa </a:t>
                      </a:r>
                      <a:r>
                        <a:rPr lang="fi-FI" sz="2000" b="1" u="none" strike="noStrike" kern="1200" dirty="0">
                          <a:solidFill>
                            <a:schemeClr val="dk1"/>
                          </a:solidFill>
                          <a:effectLst/>
                          <a:latin typeface="Montserrat" panose="00000500000000000000" pitchFamily="2" charset="0"/>
                          <a:ea typeface="+mn-ea"/>
                          <a:cs typeface="+mn-cs"/>
                        </a:rPr>
                        <a:t>7,8</a:t>
                      </a:r>
                      <a:r>
                        <a:rPr lang="fi-FI" sz="1200" u="none" strike="noStrike" kern="1200" dirty="0">
                          <a:solidFill>
                            <a:schemeClr val="dk1"/>
                          </a:solidFill>
                          <a:effectLst/>
                          <a:latin typeface="Montserrat" panose="00000500000000000000" pitchFamily="2" charset="0"/>
                          <a:ea typeface="+mn-ea"/>
                          <a:cs typeface="+mn-cs"/>
                        </a:rPr>
                        <a:t> miljardia €</a:t>
                      </a:r>
                    </a:p>
                  </a:txBody>
                  <a:tcPr marL="1024" marR="1024" marT="1024" marB="0" anchor="b">
                    <a:solidFill>
                      <a:schemeClr val="accent3">
                        <a:lumMod val="20000"/>
                        <a:lumOff val="80000"/>
                      </a:schemeClr>
                    </a:solidFill>
                  </a:tcPr>
                </a:tc>
                <a:extLst>
                  <a:ext uri="{0D108BD9-81ED-4DB2-BD59-A6C34878D82A}">
                    <a16:rowId xmlns:a16="http://schemas.microsoft.com/office/drawing/2014/main" val="1665499309"/>
                  </a:ext>
                </a:extLst>
              </a:tr>
              <a:tr h="188500">
                <a:tc vMerge="1">
                  <a:txBody>
                    <a:bodyPr/>
                    <a:lstStyle/>
                    <a:p>
                      <a:pPr algn="l" fontAlgn="b"/>
                      <a:endParaRPr lang="fi-FI" sz="1050" b="0" i="0" u="none" strike="noStrike" dirty="0">
                        <a:solidFill>
                          <a:srgbClr val="000000"/>
                        </a:solidFill>
                        <a:effectLst/>
                        <a:latin typeface="Montserrat" panose="00000500000000000000" pitchFamily="2" charset="0"/>
                      </a:endParaRPr>
                    </a:p>
                  </a:txBody>
                  <a:tcPr marL="1024" marR="1024" marT="1024" marB="0" anchor="b">
                    <a:solidFill>
                      <a:schemeClr val="bg1"/>
                    </a:solidFill>
                  </a:tcPr>
                </a:tc>
                <a:tc>
                  <a:txBody>
                    <a:bodyPr/>
                    <a:lstStyle/>
                    <a:p>
                      <a:pPr marL="87313" indent="0" algn="l" fontAlgn="b"/>
                      <a:r>
                        <a:rPr lang="fi-FI" sz="900" u="none" strike="noStrike" dirty="0">
                          <a:effectLst/>
                          <a:latin typeface="Montserrat" panose="00000500000000000000" pitchFamily="2" charset="0"/>
                        </a:rPr>
                        <a:t>Suorat vaikutukset</a:t>
                      </a:r>
                      <a:r>
                        <a:rPr lang="fi-FI" sz="1200" b="1" u="none" strike="noStrike" kern="1200" dirty="0">
                          <a:solidFill>
                            <a:schemeClr val="dk1"/>
                          </a:solidFill>
                          <a:effectLst/>
                          <a:latin typeface="Montserrat" panose="00000500000000000000" pitchFamily="2" charset="0"/>
                          <a:ea typeface="+mn-ea"/>
                          <a:cs typeface="+mn-cs"/>
                        </a:rPr>
                        <a:t> </a:t>
                      </a:r>
                      <a:r>
                        <a:rPr lang="fi-FI" sz="1200" b="1" i="0" u="none" strike="noStrike" cap="none" dirty="0">
                          <a:solidFill>
                            <a:srgbClr val="000000"/>
                          </a:solidFill>
                          <a:effectLst/>
                          <a:latin typeface="+mn-lt"/>
                          <a:ea typeface="+mn-ea"/>
                          <a:cs typeface="+mn-cs"/>
                          <a:sym typeface="Arial"/>
                        </a:rPr>
                        <a:t>4 623</a:t>
                      </a:r>
                      <a:r>
                        <a:rPr lang="fi-FI" sz="1200" b="1" u="none" strike="noStrike" kern="1200" dirty="0">
                          <a:solidFill>
                            <a:schemeClr val="dk1"/>
                          </a:solidFill>
                          <a:effectLst/>
                          <a:latin typeface="Montserrat" panose="00000500000000000000" pitchFamily="2" charset="0"/>
                          <a:ea typeface="+mn-ea"/>
                          <a:cs typeface="+mn-cs"/>
                        </a:rPr>
                        <a:t> </a:t>
                      </a:r>
                      <a:r>
                        <a:rPr lang="fi-FI" sz="900" u="none" strike="noStrike" dirty="0">
                          <a:effectLst/>
                          <a:latin typeface="Montserrat" panose="00000500000000000000" pitchFamily="2" charset="0"/>
                        </a:rPr>
                        <a:t>M€</a:t>
                      </a:r>
                      <a:endParaRPr lang="fi-FI" sz="900" b="0" i="0" u="none" strike="noStrike" dirty="0">
                        <a:solidFill>
                          <a:srgbClr val="000000"/>
                        </a:solidFill>
                        <a:effectLst/>
                        <a:latin typeface="Montserrat" panose="00000500000000000000" pitchFamily="2" charset="0"/>
                      </a:endParaRPr>
                    </a:p>
                  </a:txBody>
                  <a:tcPr marL="1024" marR="1024" marT="1024" marB="0" anchor="ctr">
                    <a:solidFill>
                      <a:schemeClr val="accent3">
                        <a:lumMod val="20000"/>
                        <a:lumOff val="80000"/>
                      </a:schemeClr>
                    </a:solidFill>
                  </a:tcPr>
                </a:tc>
                <a:extLst>
                  <a:ext uri="{0D108BD9-81ED-4DB2-BD59-A6C34878D82A}">
                    <a16:rowId xmlns:a16="http://schemas.microsoft.com/office/drawing/2014/main" val="3145556993"/>
                  </a:ext>
                </a:extLst>
              </a:tr>
              <a:tr h="188500">
                <a:tc vMerge="1">
                  <a:txBody>
                    <a:bodyPr/>
                    <a:lstStyle/>
                    <a:p>
                      <a:pPr algn="l" fontAlgn="b"/>
                      <a:endParaRPr lang="fi-FI" sz="1050" b="0" i="0" u="none" strike="noStrike" dirty="0">
                        <a:solidFill>
                          <a:srgbClr val="000000"/>
                        </a:solidFill>
                        <a:effectLst/>
                        <a:latin typeface="Montserrat" panose="00000500000000000000" pitchFamily="2" charset="0"/>
                      </a:endParaRPr>
                    </a:p>
                  </a:txBody>
                  <a:tcPr marL="1024" marR="1024" marT="1024" marB="0" anchor="b">
                    <a:solidFill>
                      <a:schemeClr val="bg1"/>
                    </a:solidFill>
                  </a:tcPr>
                </a:tc>
                <a:tc>
                  <a:txBody>
                    <a:bodyPr/>
                    <a:lstStyle/>
                    <a:p>
                      <a:pPr marL="87313"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fi-FI" sz="900" u="none" strike="noStrike" dirty="0">
                          <a:effectLst/>
                          <a:latin typeface="Montserrat" panose="00000500000000000000" pitchFamily="2" charset="0"/>
                        </a:rPr>
                        <a:t>Välilliset vaikutukset </a:t>
                      </a:r>
                      <a:r>
                        <a:rPr lang="fi-FI" sz="1200" b="1" i="0" u="none" strike="noStrike" cap="none" dirty="0">
                          <a:solidFill>
                            <a:srgbClr val="000000"/>
                          </a:solidFill>
                          <a:effectLst/>
                          <a:latin typeface="+mn-lt"/>
                          <a:ea typeface="+mn-ea"/>
                          <a:cs typeface="+mn-cs"/>
                          <a:sym typeface="Arial"/>
                        </a:rPr>
                        <a:t>2 977</a:t>
                      </a:r>
                      <a:r>
                        <a:rPr lang="fi-FI" sz="900" u="none" strike="noStrike" dirty="0">
                          <a:effectLst/>
                          <a:latin typeface="Montserrat" panose="00000500000000000000" pitchFamily="2" charset="0"/>
                        </a:rPr>
                        <a:t> M€</a:t>
                      </a:r>
                      <a:endParaRPr lang="fi-FI" sz="900" b="0" i="0" u="none" strike="noStrike" dirty="0">
                        <a:solidFill>
                          <a:srgbClr val="000000"/>
                        </a:solidFill>
                        <a:effectLst/>
                        <a:latin typeface="Montserrat" panose="00000500000000000000" pitchFamily="2" charset="0"/>
                      </a:endParaRPr>
                    </a:p>
                  </a:txBody>
                  <a:tcPr marL="1024" marR="1024" marT="1024" marB="0" anchor="ctr">
                    <a:solidFill>
                      <a:schemeClr val="accent3">
                        <a:lumMod val="20000"/>
                        <a:lumOff val="80000"/>
                      </a:schemeClr>
                    </a:solidFill>
                  </a:tcPr>
                </a:tc>
                <a:extLst>
                  <a:ext uri="{0D108BD9-81ED-4DB2-BD59-A6C34878D82A}">
                    <a16:rowId xmlns:a16="http://schemas.microsoft.com/office/drawing/2014/main" val="3951720310"/>
                  </a:ext>
                </a:extLst>
              </a:tr>
              <a:tr h="188500">
                <a:tc vMerge="1">
                  <a:txBody>
                    <a:bodyPr/>
                    <a:lstStyle/>
                    <a:p>
                      <a:pPr algn="l" fontAlgn="b"/>
                      <a:endParaRPr lang="fi-FI" sz="1050" b="0" i="0" u="none" strike="noStrike" dirty="0">
                        <a:solidFill>
                          <a:srgbClr val="000000"/>
                        </a:solidFill>
                        <a:effectLst/>
                        <a:latin typeface="Montserrat" panose="00000500000000000000" pitchFamily="2" charset="0"/>
                      </a:endParaRPr>
                    </a:p>
                  </a:txBody>
                  <a:tcPr marL="1024" marR="1024" marT="1024" marB="0" anchor="b">
                    <a:solidFill>
                      <a:schemeClr val="bg1"/>
                    </a:solidFill>
                  </a:tcPr>
                </a:tc>
                <a:tc>
                  <a:txBody>
                    <a:bodyPr/>
                    <a:lstStyle/>
                    <a:p>
                      <a:pPr marL="87313" indent="0" algn="l" fontAlgn="b"/>
                      <a:r>
                        <a:rPr lang="fi-FI" sz="900" u="none" strike="noStrike" dirty="0">
                          <a:effectLst/>
                          <a:latin typeface="Montserrat" panose="00000500000000000000" pitchFamily="2" charset="0"/>
                        </a:rPr>
                        <a:t>Kulutuksen kerrannaisvaikutukset </a:t>
                      </a:r>
                      <a:r>
                        <a:rPr lang="fi-FI" sz="1200" b="1" i="0" u="none" strike="noStrike" cap="none" dirty="0">
                          <a:solidFill>
                            <a:srgbClr val="000000"/>
                          </a:solidFill>
                          <a:effectLst/>
                          <a:latin typeface="+mn-lt"/>
                          <a:ea typeface="+mn-ea"/>
                          <a:cs typeface="+mn-cs"/>
                          <a:sym typeface="Arial"/>
                        </a:rPr>
                        <a:t>224</a:t>
                      </a:r>
                      <a:r>
                        <a:rPr lang="fi-FI" sz="900" u="none" strike="noStrike" dirty="0">
                          <a:effectLst/>
                          <a:latin typeface="Montserrat" panose="00000500000000000000" pitchFamily="2" charset="0"/>
                        </a:rPr>
                        <a:t> M€</a:t>
                      </a:r>
                      <a:endParaRPr lang="fi-FI" sz="900" b="0" i="0" u="none" strike="noStrike" dirty="0">
                        <a:solidFill>
                          <a:srgbClr val="000000"/>
                        </a:solidFill>
                        <a:effectLst/>
                        <a:latin typeface="Montserrat" panose="00000500000000000000" pitchFamily="2" charset="0"/>
                      </a:endParaRPr>
                    </a:p>
                  </a:txBody>
                  <a:tcPr marL="1024" marR="1024" marT="1024" marB="0" anchor="ctr">
                    <a:solidFill>
                      <a:schemeClr val="accent3">
                        <a:lumMod val="20000"/>
                        <a:lumOff val="80000"/>
                      </a:schemeClr>
                    </a:solidFill>
                  </a:tcPr>
                </a:tc>
                <a:extLst>
                  <a:ext uri="{0D108BD9-81ED-4DB2-BD59-A6C34878D82A}">
                    <a16:rowId xmlns:a16="http://schemas.microsoft.com/office/drawing/2014/main" val="4047509193"/>
                  </a:ext>
                </a:extLst>
              </a:tr>
              <a:tr h="188500">
                <a:tc rowSpan="4">
                  <a:txBody>
                    <a:bodyPr/>
                    <a:lstStyle/>
                    <a:p>
                      <a:pPr algn="l" fontAlgn="b"/>
                      <a:r>
                        <a:rPr lang="fi-FI" sz="1600" b="1" u="none" strike="noStrike" kern="1200" dirty="0">
                          <a:solidFill>
                            <a:schemeClr val="dk1"/>
                          </a:solidFill>
                          <a:effectLst/>
                          <a:latin typeface="Montserrat" panose="00000500000000000000" pitchFamily="2" charset="0"/>
                          <a:ea typeface="+mn-ea"/>
                          <a:cs typeface="+mn-cs"/>
                        </a:rPr>
                        <a:t>Arvonlisäys</a:t>
                      </a:r>
                    </a:p>
                  </a:txBody>
                  <a:tcPr marL="1024" marR="1024" marT="1024" marB="0" anchor="ctr">
                    <a:solidFill>
                      <a:schemeClr val="bg2">
                        <a:lumMod val="20000"/>
                        <a:lumOff val="80000"/>
                      </a:schemeClr>
                    </a:solidFill>
                  </a:tcPr>
                </a:tc>
                <a:tc>
                  <a:txBody>
                    <a:bodyPr/>
                    <a:lstStyle/>
                    <a:p>
                      <a:pPr algn="l" fontAlgn="b"/>
                      <a:r>
                        <a:rPr lang="fi-FI" sz="1200" u="none" strike="noStrike" kern="1200" dirty="0">
                          <a:solidFill>
                            <a:schemeClr val="dk1"/>
                          </a:solidFill>
                          <a:effectLst/>
                          <a:latin typeface="Montserrat" panose="00000500000000000000" pitchFamily="2" charset="0"/>
                          <a:ea typeface="+mn-ea"/>
                          <a:cs typeface="+mn-cs"/>
                        </a:rPr>
                        <a:t>Kasvaa </a:t>
                      </a:r>
                      <a:r>
                        <a:rPr lang="fi-FI" sz="2000" b="1" u="none" strike="noStrike" kern="1200" dirty="0">
                          <a:solidFill>
                            <a:schemeClr val="dk1"/>
                          </a:solidFill>
                          <a:effectLst/>
                          <a:latin typeface="Montserrat" panose="00000500000000000000" pitchFamily="2" charset="0"/>
                          <a:ea typeface="+mn-ea"/>
                          <a:cs typeface="+mn-cs"/>
                        </a:rPr>
                        <a:t>2,7</a:t>
                      </a:r>
                      <a:r>
                        <a:rPr lang="fi-FI" sz="1200" u="none" strike="noStrike" kern="1200" dirty="0">
                          <a:solidFill>
                            <a:schemeClr val="dk1"/>
                          </a:solidFill>
                          <a:effectLst/>
                          <a:latin typeface="Montserrat" panose="00000500000000000000" pitchFamily="2" charset="0"/>
                          <a:ea typeface="+mn-ea"/>
                          <a:cs typeface="+mn-cs"/>
                        </a:rPr>
                        <a:t> miljardia €</a:t>
                      </a:r>
                    </a:p>
                  </a:txBody>
                  <a:tcPr marL="1024" marR="1024" marT="1024" marB="0" anchor="b">
                    <a:solidFill>
                      <a:schemeClr val="bg2">
                        <a:lumMod val="20000"/>
                        <a:lumOff val="80000"/>
                      </a:schemeClr>
                    </a:solidFill>
                  </a:tcPr>
                </a:tc>
                <a:extLst>
                  <a:ext uri="{0D108BD9-81ED-4DB2-BD59-A6C34878D82A}">
                    <a16:rowId xmlns:a16="http://schemas.microsoft.com/office/drawing/2014/main" val="241247403"/>
                  </a:ext>
                </a:extLst>
              </a:tr>
              <a:tr h="188500">
                <a:tc vMerge="1">
                  <a:txBody>
                    <a:bodyPr/>
                    <a:lstStyle/>
                    <a:p>
                      <a:pPr algn="l" fontAlgn="b"/>
                      <a:endParaRPr lang="fi-FI" sz="1050" b="0" i="0" u="none" strike="noStrike" dirty="0">
                        <a:solidFill>
                          <a:srgbClr val="EA564F"/>
                        </a:solidFill>
                        <a:effectLst/>
                        <a:latin typeface="Montserrat" panose="00000500000000000000" pitchFamily="2" charset="0"/>
                      </a:endParaRPr>
                    </a:p>
                  </a:txBody>
                  <a:tcPr marL="1024" marR="1024" marT="1024" marB="0" anchor="b">
                    <a:solidFill>
                      <a:schemeClr val="bg1"/>
                    </a:solidFill>
                  </a:tcPr>
                </a:tc>
                <a:tc>
                  <a:txBody>
                    <a:bodyPr/>
                    <a:lstStyle/>
                    <a:p>
                      <a:pPr marL="87313" indent="0" algn="l" fontAlgn="b"/>
                      <a:r>
                        <a:rPr lang="fi-FI" sz="900" u="none" strike="noStrike" dirty="0">
                          <a:effectLst/>
                          <a:latin typeface="Montserrat" panose="00000500000000000000" pitchFamily="2" charset="0"/>
                        </a:rPr>
                        <a:t>Suorat vaikutukset</a:t>
                      </a:r>
                      <a:r>
                        <a:rPr lang="fi-FI" sz="1200" b="1" u="none" strike="noStrike" kern="1200" dirty="0">
                          <a:solidFill>
                            <a:schemeClr val="dk1"/>
                          </a:solidFill>
                          <a:effectLst/>
                          <a:latin typeface="Montserrat" panose="00000500000000000000" pitchFamily="2" charset="0"/>
                          <a:ea typeface="+mn-ea"/>
                          <a:cs typeface="+mn-cs"/>
                        </a:rPr>
                        <a:t> </a:t>
                      </a:r>
                      <a:r>
                        <a:rPr lang="fi-FI" sz="1200" b="1" i="0" u="none" strike="noStrike" cap="none" dirty="0">
                          <a:solidFill>
                            <a:srgbClr val="000000"/>
                          </a:solidFill>
                          <a:effectLst/>
                          <a:latin typeface="+mn-lt"/>
                          <a:ea typeface="+mn-ea"/>
                          <a:cs typeface="+mn-cs"/>
                          <a:sym typeface="Arial"/>
                        </a:rPr>
                        <a:t>1 369</a:t>
                      </a:r>
                      <a:r>
                        <a:rPr lang="fi-FI" sz="1200" b="1" u="none" strike="noStrike" kern="1200" dirty="0">
                          <a:solidFill>
                            <a:schemeClr val="dk1"/>
                          </a:solidFill>
                          <a:effectLst/>
                          <a:latin typeface="Montserrat" panose="00000500000000000000" pitchFamily="2" charset="0"/>
                          <a:ea typeface="+mn-ea"/>
                          <a:cs typeface="+mn-cs"/>
                        </a:rPr>
                        <a:t> </a:t>
                      </a:r>
                      <a:r>
                        <a:rPr lang="fi-FI" sz="900" u="none" strike="noStrike" dirty="0">
                          <a:effectLst/>
                          <a:latin typeface="Montserrat" panose="00000500000000000000" pitchFamily="2" charset="0"/>
                        </a:rPr>
                        <a:t>M€</a:t>
                      </a:r>
                      <a:endParaRPr lang="fi-FI" sz="900" b="0" i="0" u="none" strike="noStrike" dirty="0">
                        <a:solidFill>
                          <a:srgbClr val="000000"/>
                        </a:solidFill>
                        <a:effectLst/>
                        <a:latin typeface="Montserrat" panose="00000500000000000000" pitchFamily="2" charset="0"/>
                      </a:endParaRPr>
                    </a:p>
                  </a:txBody>
                  <a:tcPr marL="1024" marR="1024" marT="1024" marB="0" anchor="ctr">
                    <a:solidFill>
                      <a:schemeClr val="bg2">
                        <a:lumMod val="20000"/>
                        <a:lumOff val="80000"/>
                      </a:schemeClr>
                    </a:solidFill>
                  </a:tcPr>
                </a:tc>
                <a:extLst>
                  <a:ext uri="{0D108BD9-81ED-4DB2-BD59-A6C34878D82A}">
                    <a16:rowId xmlns:a16="http://schemas.microsoft.com/office/drawing/2014/main" val="3617098211"/>
                  </a:ext>
                </a:extLst>
              </a:tr>
              <a:tr h="188500">
                <a:tc vMerge="1">
                  <a:txBody>
                    <a:bodyPr/>
                    <a:lstStyle/>
                    <a:p>
                      <a:pPr algn="l" fontAlgn="b"/>
                      <a:endParaRPr lang="fi-FI" sz="1050" b="0" i="0" u="none" strike="noStrike" dirty="0">
                        <a:solidFill>
                          <a:srgbClr val="EA564F"/>
                        </a:solidFill>
                        <a:effectLst/>
                        <a:latin typeface="Montserrat" panose="00000500000000000000" pitchFamily="2" charset="0"/>
                      </a:endParaRPr>
                    </a:p>
                  </a:txBody>
                  <a:tcPr marL="1024" marR="1024" marT="1024" marB="0" anchor="b">
                    <a:solidFill>
                      <a:schemeClr val="bg1"/>
                    </a:solidFill>
                  </a:tcPr>
                </a:tc>
                <a:tc>
                  <a:txBody>
                    <a:bodyPr/>
                    <a:lstStyle/>
                    <a:p>
                      <a:pPr marL="87313" indent="0" algn="l" fontAlgn="b"/>
                      <a:r>
                        <a:rPr lang="fi-FI" sz="900" u="none" strike="noStrike" dirty="0">
                          <a:effectLst/>
                          <a:latin typeface="Montserrat" panose="00000500000000000000" pitchFamily="2" charset="0"/>
                        </a:rPr>
                        <a:t>Välilliset vaikutukset </a:t>
                      </a:r>
                      <a:r>
                        <a:rPr lang="fi-FI" sz="1200" b="1" i="0" u="none" strike="noStrike" cap="none" dirty="0">
                          <a:solidFill>
                            <a:srgbClr val="000000"/>
                          </a:solidFill>
                          <a:effectLst/>
                          <a:latin typeface="+mn-lt"/>
                          <a:ea typeface="+mn-ea"/>
                          <a:cs typeface="+mn-cs"/>
                          <a:sym typeface="Arial"/>
                        </a:rPr>
                        <a:t>1 178</a:t>
                      </a:r>
                      <a:r>
                        <a:rPr lang="fi-FI" sz="900" u="none" strike="noStrike" dirty="0">
                          <a:effectLst/>
                          <a:latin typeface="Montserrat" panose="00000500000000000000" pitchFamily="2" charset="0"/>
                        </a:rPr>
                        <a:t> M€</a:t>
                      </a:r>
                      <a:endParaRPr lang="fi-FI" sz="900" b="0" i="0" u="none" strike="noStrike" dirty="0">
                        <a:solidFill>
                          <a:srgbClr val="000000"/>
                        </a:solidFill>
                        <a:effectLst/>
                        <a:latin typeface="Montserrat" panose="00000500000000000000" pitchFamily="2" charset="0"/>
                      </a:endParaRPr>
                    </a:p>
                  </a:txBody>
                  <a:tcPr marL="1024" marR="1024" marT="1024" marB="0" anchor="ctr">
                    <a:solidFill>
                      <a:schemeClr val="bg2">
                        <a:lumMod val="20000"/>
                        <a:lumOff val="80000"/>
                      </a:schemeClr>
                    </a:solidFill>
                  </a:tcPr>
                </a:tc>
                <a:extLst>
                  <a:ext uri="{0D108BD9-81ED-4DB2-BD59-A6C34878D82A}">
                    <a16:rowId xmlns:a16="http://schemas.microsoft.com/office/drawing/2014/main" val="1316687150"/>
                  </a:ext>
                </a:extLst>
              </a:tr>
              <a:tr h="188500">
                <a:tc vMerge="1">
                  <a:txBody>
                    <a:bodyPr/>
                    <a:lstStyle/>
                    <a:p>
                      <a:pPr algn="l" fontAlgn="b"/>
                      <a:endParaRPr lang="fi-FI" sz="1050" b="0" i="0" u="none" strike="noStrike" dirty="0">
                        <a:solidFill>
                          <a:srgbClr val="EA564F"/>
                        </a:solidFill>
                        <a:effectLst/>
                        <a:latin typeface="Montserrat" panose="00000500000000000000" pitchFamily="2" charset="0"/>
                      </a:endParaRPr>
                    </a:p>
                  </a:txBody>
                  <a:tcPr marL="1024" marR="1024" marT="1024" marB="0" anchor="b">
                    <a:solidFill>
                      <a:schemeClr val="bg1"/>
                    </a:solidFill>
                  </a:tcPr>
                </a:tc>
                <a:tc>
                  <a:txBody>
                    <a:bodyPr/>
                    <a:lstStyle/>
                    <a:p>
                      <a:pPr marL="87313" indent="0" algn="l" fontAlgn="b"/>
                      <a:r>
                        <a:rPr lang="fi-FI" sz="900" u="none" strike="noStrike" dirty="0">
                          <a:effectLst/>
                          <a:latin typeface="Montserrat" panose="00000500000000000000" pitchFamily="2" charset="0"/>
                        </a:rPr>
                        <a:t>Kulutuksen kerrannaisvaikutukset </a:t>
                      </a:r>
                      <a:r>
                        <a:rPr lang="fi-FI" sz="1200" b="1" i="0" u="none" strike="noStrike" cap="none" dirty="0">
                          <a:solidFill>
                            <a:srgbClr val="000000"/>
                          </a:solidFill>
                          <a:effectLst/>
                          <a:latin typeface="+mn-lt"/>
                          <a:ea typeface="+mn-ea"/>
                          <a:cs typeface="+mn-cs"/>
                          <a:sym typeface="Arial"/>
                        </a:rPr>
                        <a:t>117</a:t>
                      </a:r>
                      <a:r>
                        <a:rPr lang="fi-FI" sz="900" u="none" strike="noStrike" dirty="0">
                          <a:effectLst/>
                          <a:latin typeface="Montserrat" panose="00000500000000000000" pitchFamily="2" charset="0"/>
                        </a:rPr>
                        <a:t> M€</a:t>
                      </a:r>
                      <a:endParaRPr lang="fi-FI" sz="900" b="0" i="0" u="none" strike="noStrike" dirty="0">
                        <a:solidFill>
                          <a:srgbClr val="000000"/>
                        </a:solidFill>
                        <a:effectLst/>
                        <a:latin typeface="Montserrat" panose="00000500000000000000" pitchFamily="2" charset="0"/>
                      </a:endParaRPr>
                    </a:p>
                  </a:txBody>
                  <a:tcPr marL="1024" marR="1024" marT="1024" marB="0" anchor="ctr">
                    <a:solidFill>
                      <a:schemeClr val="bg2">
                        <a:lumMod val="20000"/>
                        <a:lumOff val="80000"/>
                      </a:schemeClr>
                    </a:solidFill>
                  </a:tcPr>
                </a:tc>
                <a:extLst>
                  <a:ext uri="{0D108BD9-81ED-4DB2-BD59-A6C34878D82A}">
                    <a16:rowId xmlns:a16="http://schemas.microsoft.com/office/drawing/2014/main" val="3625758184"/>
                  </a:ext>
                </a:extLst>
              </a:tr>
            </a:tbl>
          </a:graphicData>
        </a:graphic>
      </p:graphicFrame>
      <p:sp>
        <p:nvSpPr>
          <p:cNvPr id="8" name="Title 1">
            <a:extLst>
              <a:ext uri="{FF2B5EF4-FFF2-40B4-BE49-F238E27FC236}">
                <a16:creationId xmlns:a16="http://schemas.microsoft.com/office/drawing/2014/main" id="{2FC5FFCD-D06E-9AE6-6962-CBEEBD7CCF48}"/>
              </a:ext>
            </a:extLst>
          </p:cNvPr>
          <p:cNvSpPr txBox="1">
            <a:spLocks/>
          </p:cNvSpPr>
          <p:nvPr/>
        </p:nvSpPr>
        <p:spPr>
          <a:xfrm>
            <a:off x="477269" y="365126"/>
            <a:ext cx="10876531" cy="810532"/>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eaLnBrk="1" hangingPunct="1">
              <a:lnSpc>
                <a:spcPct val="90000"/>
              </a:lnSpc>
              <a:spcBef>
                <a:spcPts val="0"/>
              </a:spcBef>
              <a:spcAft>
                <a:spcPts val="0"/>
              </a:spcAft>
              <a:buClr>
                <a:schemeClr val="dk1"/>
              </a:buClr>
              <a:buSzPts val="1800"/>
              <a:buFont typeface="Montserrat ExtraBold"/>
              <a:buNone/>
              <a:defRPr sz="4400" b="0" i="0" u="none" strike="noStrike" cap="none">
                <a:solidFill>
                  <a:schemeClr val="dk2"/>
                </a:solidFill>
                <a:latin typeface="Montserrat ExtraBold"/>
                <a:ea typeface="Montserrat ExtraBold"/>
                <a:cs typeface="Montserrat ExtraBold"/>
                <a:sym typeface="Montserrat ExtraBold"/>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Montserrat ExtraBold"/>
              <a:buNone/>
              <a:tabLst/>
              <a:defRPr/>
            </a:pPr>
            <a:r>
              <a:rPr kumimoji="0" lang="fi-FI" sz="3200" b="0" i="0" u="none" strike="noStrike" kern="0" cap="none" spc="0" normalizeH="0" baseline="0" noProof="0" dirty="0">
                <a:ln>
                  <a:noFill/>
                </a:ln>
                <a:solidFill>
                  <a:srgbClr val="EA564F"/>
                </a:solidFill>
                <a:effectLst/>
                <a:uLnTx/>
                <a:uFillTx/>
                <a:latin typeface="Montserrat ExtraBold"/>
                <a:sym typeface="Montserrat ExtraBold"/>
              </a:rPr>
              <a:t>Kokonaisvaikutukset, Skenaario 2:</a:t>
            </a:r>
          </a:p>
          <a:p>
            <a:pPr marL="0" marR="0" lvl="0" indent="0" algn="l" defTabSz="914400" rtl="0" eaLnBrk="1" fontAlgn="auto" latinLnBrk="0" hangingPunct="1">
              <a:lnSpc>
                <a:spcPct val="90000"/>
              </a:lnSpc>
              <a:spcBef>
                <a:spcPts val="0"/>
              </a:spcBef>
              <a:spcAft>
                <a:spcPts val="0"/>
              </a:spcAft>
              <a:buClr>
                <a:srgbClr val="000000"/>
              </a:buClr>
              <a:buSzPts val="1800"/>
              <a:buFont typeface="Montserrat ExtraBold"/>
              <a:buNone/>
              <a:tabLst/>
              <a:defRPr/>
            </a:pPr>
            <a:r>
              <a:rPr lang="fi-FI" sz="1600" kern="0" dirty="0">
                <a:solidFill>
                  <a:schemeClr val="tx1"/>
                </a:solidFill>
                <a:sym typeface="Wingdings" panose="05000000000000000000" pitchFamily="2" charset="2"/>
              </a:rPr>
              <a:t>GigaVaasa -alueen </a:t>
            </a:r>
            <a:r>
              <a:rPr lang="fi-FI" sz="1600" kern="0" dirty="0">
                <a:solidFill>
                  <a:schemeClr val="tx1"/>
                </a:solidFill>
              </a:rPr>
              <a:t>toisen vaiheen investoinnit toteutuvat</a:t>
            </a:r>
            <a:endParaRPr kumimoji="0" lang="fi-FI" sz="1600" i="0" u="none" strike="noStrike" kern="0" cap="none" spc="0" normalizeH="0" baseline="0" noProof="0" dirty="0">
              <a:ln>
                <a:noFill/>
              </a:ln>
              <a:solidFill>
                <a:schemeClr val="tx1"/>
              </a:solidFill>
              <a:effectLst/>
              <a:uLnTx/>
              <a:uFillTx/>
              <a:latin typeface="+mn-lt"/>
              <a:sym typeface="Montserrat ExtraBold"/>
            </a:endParaRPr>
          </a:p>
        </p:txBody>
      </p:sp>
      <p:graphicFrame>
        <p:nvGraphicFramePr>
          <p:cNvPr id="9" name="Table 8">
            <a:extLst>
              <a:ext uri="{FF2B5EF4-FFF2-40B4-BE49-F238E27FC236}">
                <a16:creationId xmlns:a16="http://schemas.microsoft.com/office/drawing/2014/main" id="{95AD317E-201D-31ED-B09D-8A25CE84E05A}"/>
              </a:ext>
            </a:extLst>
          </p:cNvPr>
          <p:cNvGraphicFramePr>
            <a:graphicFrameLocks noGrp="1"/>
          </p:cNvGraphicFramePr>
          <p:nvPr/>
        </p:nvGraphicFramePr>
        <p:xfrm>
          <a:off x="6092050" y="4951802"/>
          <a:ext cx="1908879" cy="244864"/>
        </p:xfrm>
        <a:graphic>
          <a:graphicData uri="http://schemas.openxmlformats.org/drawingml/2006/table">
            <a:tbl>
              <a:tblPr>
                <a:tableStyleId>{5C22544A-7EE6-4342-B048-85BDC9FD1C3A}</a:tableStyleId>
              </a:tblPr>
              <a:tblGrid>
                <a:gridCol w="1908879">
                  <a:extLst>
                    <a:ext uri="{9D8B030D-6E8A-4147-A177-3AD203B41FA5}">
                      <a16:colId xmlns:a16="http://schemas.microsoft.com/office/drawing/2014/main" val="411324958"/>
                    </a:ext>
                  </a:extLst>
                </a:gridCol>
              </a:tblGrid>
              <a:tr h="86481">
                <a:tc>
                  <a:txBody>
                    <a:bodyPr/>
                    <a:lstStyle/>
                    <a:p>
                      <a:pPr algn="l" fontAlgn="b"/>
                      <a:r>
                        <a:rPr lang="fi-FI" sz="1600" b="1" u="none" strike="noStrike" kern="1200" dirty="0">
                          <a:solidFill>
                            <a:schemeClr val="dk1"/>
                          </a:solidFill>
                          <a:effectLst/>
                          <a:latin typeface="Montserrat" panose="00000500000000000000" pitchFamily="2" charset="0"/>
                          <a:ea typeface="+mn-ea"/>
                          <a:cs typeface="+mn-cs"/>
                        </a:rPr>
                        <a:t>Verotulot</a:t>
                      </a:r>
                    </a:p>
                  </a:txBody>
                  <a:tcPr marL="1024" marR="1024" marT="1024" marB="0" anchor="b">
                    <a:solidFill>
                      <a:schemeClr val="bg1"/>
                    </a:solidFill>
                  </a:tcPr>
                </a:tc>
                <a:extLst>
                  <a:ext uri="{0D108BD9-81ED-4DB2-BD59-A6C34878D82A}">
                    <a16:rowId xmlns:a16="http://schemas.microsoft.com/office/drawing/2014/main" val="2103724824"/>
                  </a:ext>
                </a:extLst>
              </a:tr>
            </a:tbl>
          </a:graphicData>
        </a:graphic>
      </p:graphicFrame>
      <p:graphicFrame>
        <p:nvGraphicFramePr>
          <p:cNvPr id="10" name="Table 9">
            <a:extLst>
              <a:ext uri="{FF2B5EF4-FFF2-40B4-BE49-F238E27FC236}">
                <a16:creationId xmlns:a16="http://schemas.microsoft.com/office/drawing/2014/main" id="{D79E682F-EB8B-43BF-A6DF-1C83AA33D9EE}"/>
              </a:ext>
            </a:extLst>
          </p:cNvPr>
          <p:cNvGraphicFramePr>
            <a:graphicFrameLocks noGrp="1"/>
          </p:cNvGraphicFramePr>
          <p:nvPr>
            <p:extLst>
              <p:ext uri="{D42A27DB-BD31-4B8C-83A1-F6EECF244321}">
                <p14:modId xmlns:p14="http://schemas.microsoft.com/office/powerpoint/2010/main" val="479054604"/>
              </p:ext>
            </p:extLst>
          </p:nvPr>
        </p:nvGraphicFramePr>
        <p:xfrm>
          <a:off x="6313385" y="5473337"/>
          <a:ext cx="2325370" cy="1270565"/>
        </p:xfrm>
        <a:graphic>
          <a:graphicData uri="http://schemas.openxmlformats.org/drawingml/2006/table">
            <a:tbl>
              <a:tblPr firstRow="1" bandRow="1"/>
              <a:tblGrid>
                <a:gridCol w="1268730">
                  <a:extLst>
                    <a:ext uri="{9D8B030D-6E8A-4147-A177-3AD203B41FA5}">
                      <a16:colId xmlns:a16="http://schemas.microsoft.com/office/drawing/2014/main" val="3794364319"/>
                    </a:ext>
                  </a:extLst>
                </a:gridCol>
                <a:gridCol w="589280">
                  <a:extLst>
                    <a:ext uri="{9D8B030D-6E8A-4147-A177-3AD203B41FA5}">
                      <a16:colId xmlns:a16="http://schemas.microsoft.com/office/drawing/2014/main" val="1801930231"/>
                    </a:ext>
                  </a:extLst>
                </a:gridCol>
                <a:gridCol w="467360">
                  <a:extLst>
                    <a:ext uri="{9D8B030D-6E8A-4147-A177-3AD203B41FA5}">
                      <a16:colId xmlns:a16="http://schemas.microsoft.com/office/drawing/2014/main" val="1589182319"/>
                    </a:ext>
                  </a:extLst>
                </a:gridCol>
              </a:tblGrid>
              <a:tr h="205953">
                <a:tc>
                  <a:txBody>
                    <a:bodyPr/>
                    <a:lstStyle/>
                    <a:p>
                      <a:pPr algn="l" rtl="0" fontAlgn="ctr"/>
                      <a:r>
                        <a:rPr lang="fi-FI" sz="1100" b="0" i="0" u="none" strike="noStrike" dirty="0">
                          <a:solidFill>
                            <a:srgbClr val="000000"/>
                          </a:solidFill>
                          <a:effectLst/>
                          <a:latin typeface="Montserrat" panose="00000500000000000000" pitchFamily="2" charset="0"/>
                        </a:rPr>
                        <a:t>Kiinteistöverot</a:t>
                      </a:r>
                    </a:p>
                  </a:txBody>
                  <a:tcPr marL="4763" marR="4763" marT="4763"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algn="r" rtl="0" fontAlgn="ctr"/>
                      <a:r>
                        <a:rPr lang="fi-FI" sz="1100" b="1" i="0" u="none" strike="noStrike" dirty="0">
                          <a:solidFill>
                            <a:srgbClr val="000000"/>
                          </a:solidFill>
                          <a:effectLst/>
                          <a:latin typeface="Montserrat" panose="00000500000000000000" pitchFamily="2" charset="0"/>
                        </a:rPr>
                        <a:t>4,2</a:t>
                      </a:r>
                    </a:p>
                  </a:txBody>
                  <a:tcPr marL="4763" marR="4763" marT="4763"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algn="l" rtl="0" fontAlgn="ctr"/>
                      <a:r>
                        <a:rPr lang="fi-FI" sz="1100" b="1" i="0" u="none" strike="noStrike" dirty="0">
                          <a:solidFill>
                            <a:srgbClr val="000000"/>
                          </a:solidFill>
                          <a:effectLst/>
                          <a:latin typeface="Montserrat" panose="00000500000000000000" pitchFamily="2" charset="0"/>
                        </a:rPr>
                        <a:t>M€</a:t>
                      </a:r>
                    </a:p>
                  </a:txBody>
                  <a:tcPr marL="4763" marR="4763" marT="4763"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68975050"/>
                  </a:ext>
                </a:extLst>
              </a:tr>
              <a:tr h="406215">
                <a:tc>
                  <a:txBody>
                    <a:bodyPr/>
                    <a:lstStyle/>
                    <a:p>
                      <a:pPr algn="l" rtl="0" fontAlgn="ctr"/>
                      <a:r>
                        <a:rPr lang="fi-FI" sz="1100" b="0" i="0" u="none" strike="noStrike" dirty="0">
                          <a:solidFill>
                            <a:srgbClr val="000000"/>
                          </a:solidFill>
                          <a:effectLst/>
                          <a:latin typeface="Montserrat" panose="00000500000000000000" pitchFamily="2" charset="0"/>
                        </a:rPr>
                        <a:t>Tonttien vuokratuotot</a:t>
                      </a:r>
                    </a:p>
                  </a:txBody>
                  <a:tcPr marL="4763" marR="4763" marT="4763"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r" rtl="0" fontAlgn="ctr"/>
                      <a:r>
                        <a:rPr lang="fi-FI" sz="1100" b="1" i="0" u="none" strike="noStrike" dirty="0">
                          <a:solidFill>
                            <a:srgbClr val="000000"/>
                          </a:solidFill>
                          <a:effectLst/>
                          <a:latin typeface="Montserrat" panose="00000500000000000000" pitchFamily="2" charset="0"/>
                        </a:rPr>
                        <a:t>1,0</a:t>
                      </a:r>
                    </a:p>
                  </a:txBody>
                  <a:tcPr marL="4763" marR="4763" marT="4763"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l" rtl="0" fontAlgn="ctr"/>
                      <a:r>
                        <a:rPr lang="fi-FI" sz="1100" b="1" i="0" u="none" strike="noStrike" dirty="0">
                          <a:solidFill>
                            <a:srgbClr val="000000"/>
                          </a:solidFill>
                          <a:effectLst/>
                          <a:latin typeface="Montserrat" panose="00000500000000000000" pitchFamily="2" charset="0"/>
                        </a:rPr>
                        <a:t>M€</a:t>
                      </a:r>
                    </a:p>
                  </a:txBody>
                  <a:tcPr marL="4763" marR="4763" marT="4763"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51224731"/>
                  </a:ext>
                </a:extLst>
              </a:tr>
              <a:tr h="205953">
                <a:tc>
                  <a:txBody>
                    <a:bodyPr/>
                    <a:lstStyle/>
                    <a:p>
                      <a:pPr algn="l" rtl="0" fontAlgn="ctr"/>
                      <a:r>
                        <a:rPr lang="fi-FI" sz="1100" b="0" i="0" u="none" strike="noStrike" dirty="0">
                          <a:solidFill>
                            <a:srgbClr val="000000"/>
                          </a:solidFill>
                          <a:effectLst/>
                          <a:latin typeface="Montserrat" panose="00000500000000000000" pitchFamily="2" charset="0"/>
                        </a:rPr>
                        <a:t>Kunnallisvero</a:t>
                      </a:r>
                    </a:p>
                  </a:txBody>
                  <a:tcPr marL="4763" marR="4763" marT="4763"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r" rtl="0" fontAlgn="ctr"/>
                      <a:r>
                        <a:rPr lang="fi-FI" sz="1100" b="1" i="0" u="none" strike="noStrike" dirty="0">
                          <a:solidFill>
                            <a:srgbClr val="000000"/>
                          </a:solidFill>
                          <a:effectLst/>
                          <a:latin typeface="Montserrat" panose="00000500000000000000" pitchFamily="2" charset="0"/>
                        </a:rPr>
                        <a:t>20,3</a:t>
                      </a:r>
                    </a:p>
                  </a:txBody>
                  <a:tcPr marL="4763" marR="4763" marT="4763"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l" rtl="0" fontAlgn="ctr"/>
                      <a:r>
                        <a:rPr lang="fi-FI" sz="1100" b="1" i="0" u="none" strike="noStrike" dirty="0">
                          <a:solidFill>
                            <a:srgbClr val="000000"/>
                          </a:solidFill>
                          <a:effectLst/>
                          <a:latin typeface="Montserrat" panose="00000500000000000000" pitchFamily="2" charset="0"/>
                        </a:rPr>
                        <a:t>M€</a:t>
                      </a:r>
                    </a:p>
                  </a:txBody>
                  <a:tcPr marL="4763" marR="4763" marT="4763"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64971546"/>
                  </a:ext>
                </a:extLst>
              </a:tr>
              <a:tr h="205953">
                <a:tc>
                  <a:txBody>
                    <a:bodyPr/>
                    <a:lstStyle/>
                    <a:p>
                      <a:pPr algn="l" rtl="0" fontAlgn="ctr"/>
                      <a:r>
                        <a:rPr lang="fi-FI" sz="1100" b="0" i="0" u="none" strike="noStrike" dirty="0">
                          <a:solidFill>
                            <a:srgbClr val="000000"/>
                          </a:solidFill>
                          <a:effectLst/>
                          <a:latin typeface="Montserrat" panose="00000500000000000000" pitchFamily="2" charset="0"/>
                        </a:rPr>
                        <a:t>Yhteisöverot *</a:t>
                      </a:r>
                    </a:p>
                  </a:txBody>
                  <a:tcPr marL="4763" marR="4763" marT="4763"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r" rtl="0" fontAlgn="ctr"/>
                      <a:r>
                        <a:rPr lang="fi-FI" sz="1100" b="1" i="0" u="none" strike="noStrike" dirty="0">
                          <a:solidFill>
                            <a:schemeClr val="bg1">
                              <a:lumMod val="65000"/>
                            </a:schemeClr>
                          </a:solidFill>
                          <a:effectLst/>
                          <a:latin typeface="Montserrat" panose="00000500000000000000" pitchFamily="2" charset="0"/>
                        </a:rPr>
                        <a:t>53,4</a:t>
                      </a:r>
                    </a:p>
                  </a:txBody>
                  <a:tcPr marL="4763" marR="4763" marT="4763"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l" rtl="0" fontAlgn="ctr"/>
                      <a:r>
                        <a:rPr lang="fi-FI" sz="1100" b="1" i="0" u="none" strike="noStrike" dirty="0">
                          <a:solidFill>
                            <a:schemeClr val="bg1">
                              <a:lumMod val="65000"/>
                            </a:schemeClr>
                          </a:solidFill>
                          <a:effectLst/>
                          <a:latin typeface="Montserrat" panose="00000500000000000000" pitchFamily="2" charset="0"/>
                        </a:rPr>
                        <a:t>M€</a:t>
                      </a:r>
                    </a:p>
                  </a:txBody>
                  <a:tcPr marL="4763" marR="4763" marT="4763"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28812917"/>
                  </a:ext>
                </a:extLst>
              </a:tr>
              <a:tr h="246491">
                <a:tc>
                  <a:txBody>
                    <a:bodyPr/>
                    <a:lstStyle/>
                    <a:p>
                      <a:pPr algn="l" rtl="0" fontAlgn="ctr"/>
                      <a:r>
                        <a:rPr lang="fi-FI" sz="1100" b="0" i="0" u="none" strike="noStrike" dirty="0">
                          <a:solidFill>
                            <a:srgbClr val="000000"/>
                          </a:solidFill>
                          <a:effectLst/>
                          <a:latin typeface="Montserrat" panose="00000500000000000000" pitchFamily="2" charset="0"/>
                        </a:rPr>
                        <a:t>YHT.</a:t>
                      </a:r>
                    </a:p>
                  </a:txBody>
                  <a:tcPr marL="4763" marR="4763" marT="4763" marB="0" anchor="ctr">
                    <a:lnL>
                      <a:noFill/>
                    </a:lnL>
                    <a:lnR>
                      <a:noFill/>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r" defTabSz="914400" rtl="0" eaLnBrk="1" fontAlgn="ctr" latinLnBrk="0" hangingPunct="1">
                        <a:lnSpc>
                          <a:spcPct val="100000"/>
                        </a:lnSpc>
                        <a:spcBef>
                          <a:spcPts val="0"/>
                        </a:spcBef>
                        <a:spcAft>
                          <a:spcPts val="0"/>
                        </a:spcAft>
                        <a:buClr>
                          <a:srgbClr val="000000"/>
                        </a:buClr>
                        <a:buSzTx/>
                        <a:buFont typeface="Arial"/>
                        <a:buNone/>
                        <a:tabLst/>
                        <a:defRPr/>
                      </a:pPr>
                      <a:r>
                        <a:rPr lang="fi-FI" sz="1100" b="1" i="0" u="none" strike="noStrike" dirty="0">
                          <a:solidFill>
                            <a:srgbClr val="000000"/>
                          </a:solidFill>
                          <a:effectLst/>
                          <a:latin typeface="Montserrat" panose="00000500000000000000" pitchFamily="2" charset="0"/>
                        </a:rPr>
                        <a:t>79</a:t>
                      </a:r>
                    </a:p>
                  </a:txBody>
                  <a:tcPr marL="4763" marR="4763" marT="4763" marB="0" anchor="ctr">
                    <a:lnL>
                      <a:noFill/>
                    </a:lnL>
                    <a:lnR>
                      <a:noFill/>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fontAlgn="ctr"/>
                      <a:r>
                        <a:rPr lang="fi-FI" sz="1100" b="1" i="0" u="none" strike="noStrike" dirty="0">
                          <a:solidFill>
                            <a:srgbClr val="000000"/>
                          </a:solidFill>
                          <a:effectLst/>
                          <a:latin typeface="Montserrat" panose="00000500000000000000" pitchFamily="2" charset="0"/>
                        </a:rPr>
                        <a:t>M€</a:t>
                      </a:r>
                    </a:p>
                  </a:txBody>
                  <a:tcPr marL="4763" marR="4763" marT="4763" marB="0" anchor="ctr">
                    <a:lnL>
                      <a:noFill/>
                    </a:lnL>
                    <a:lnR w="12700" cap="flat" cmpd="sng" algn="ctr">
                      <a:noFill/>
                      <a:prstDash val="solid"/>
                      <a:round/>
                      <a:headEnd type="none" w="med" len="med"/>
                      <a:tailEnd type="none" w="med" len="med"/>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81801267"/>
                  </a:ext>
                </a:extLst>
              </a:tr>
            </a:tbl>
          </a:graphicData>
        </a:graphic>
      </p:graphicFrame>
      <p:graphicFrame>
        <p:nvGraphicFramePr>
          <p:cNvPr id="11" name="Table 10">
            <a:extLst>
              <a:ext uri="{FF2B5EF4-FFF2-40B4-BE49-F238E27FC236}">
                <a16:creationId xmlns:a16="http://schemas.microsoft.com/office/drawing/2014/main" id="{4FB9E6FB-E566-C9DB-D30E-B3BFD66FD04B}"/>
              </a:ext>
            </a:extLst>
          </p:cNvPr>
          <p:cNvGraphicFramePr>
            <a:graphicFrameLocks noGrp="1"/>
          </p:cNvGraphicFramePr>
          <p:nvPr>
            <p:extLst>
              <p:ext uri="{D42A27DB-BD31-4B8C-83A1-F6EECF244321}">
                <p14:modId xmlns:p14="http://schemas.microsoft.com/office/powerpoint/2010/main" val="3270384536"/>
              </p:ext>
            </p:extLst>
          </p:nvPr>
        </p:nvGraphicFramePr>
        <p:xfrm>
          <a:off x="9222599" y="5462603"/>
          <a:ext cx="2240531" cy="875778"/>
        </p:xfrm>
        <a:graphic>
          <a:graphicData uri="http://schemas.openxmlformats.org/drawingml/2006/table">
            <a:tbl>
              <a:tblPr firstRow="1" bandRow="1"/>
              <a:tblGrid>
                <a:gridCol w="1103031">
                  <a:extLst>
                    <a:ext uri="{9D8B030D-6E8A-4147-A177-3AD203B41FA5}">
                      <a16:colId xmlns:a16="http://schemas.microsoft.com/office/drawing/2014/main" val="703202139"/>
                    </a:ext>
                  </a:extLst>
                </a:gridCol>
                <a:gridCol w="654924">
                  <a:extLst>
                    <a:ext uri="{9D8B030D-6E8A-4147-A177-3AD203B41FA5}">
                      <a16:colId xmlns:a16="http://schemas.microsoft.com/office/drawing/2014/main" val="899638359"/>
                    </a:ext>
                  </a:extLst>
                </a:gridCol>
                <a:gridCol w="482576">
                  <a:extLst>
                    <a:ext uri="{9D8B030D-6E8A-4147-A177-3AD203B41FA5}">
                      <a16:colId xmlns:a16="http://schemas.microsoft.com/office/drawing/2014/main" val="875118994"/>
                    </a:ext>
                  </a:extLst>
                </a:gridCol>
              </a:tblGrid>
              <a:tr h="216837">
                <a:tc>
                  <a:txBody>
                    <a:bodyPr/>
                    <a:lstStyle/>
                    <a:p>
                      <a:pPr algn="l" rtl="0" fontAlgn="ctr"/>
                      <a:r>
                        <a:rPr lang="fi-FI" sz="1100" b="0" i="0" u="none" strike="noStrike" dirty="0">
                          <a:solidFill>
                            <a:srgbClr val="000000"/>
                          </a:solidFill>
                          <a:effectLst/>
                          <a:latin typeface="Montserrat" panose="00000500000000000000" pitchFamily="2" charset="0"/>
                        </a:rPr>
                        <a:t>Tuloverot</a:t>
                      </a:r>
                    </a:p>
                  </a:txBody>
                  <a:tcPr marL="4763" marR="4763" marT="4763"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algn="r" rtl="0" fontAlgn="ctr"/>
                      <a:r>
                        <a:rPr lang="fi-FI" sz="1100" b="1" i="0" u="none" strike="noStrike" dirty="0">
                          <a:solidFill>
                            <a:srgbClr val="000000"/>
                          </a:solidFill>
                          <a:effectLst/>
                          <a:latin typeface="Montserrat" panose="00000500000000000000" pitchFamily="2" charset="0"/>
                        </a:rPr>
                        <a:t>42</a:t>
                      </a:r>
                    </a:p>
                  </a:txBody>
                  <a:tcPr marL="4763" marR="4763" marT="4763"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algn="l" rtl="0" fontAlgn="ctr"/>
                      <a:r>
                        <a:rPr lang="fi-FI" sz="1100" b="1" i="0" u="none" strike="noStrike" dirty="0">
                          <a:solidFill>
                            <a:srgbClr val="000000"/>
                          </a:solidFill>
                          <a:effectLst/>
                          <a:latin typeface="Montserrat" panose="00000500000000000000" pitchFamily="2" charset="0"/>
                        </a:rPr>
                        <a:t>M€</a:t>
                      </a:r>
                    </a:p>
                  </a:txBody>
                  <a:tcPr marL="4763" marR="4763" marT="4763"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37278271"/>
                  </a:ext>
                </a:extLst>
              </a:tr>
              <a:tr h="219647">
                <a:tc>
                  <a:txBody>
                    <a:bodyPr/>
                    <a:lstStyle/>
                    <a:p>
                      <a:pPr algn="l" rtl="0" fontAlgn="ctr"/>
                      <a:r>
                        <a:rPr lang="fi-FI" sz="1100" b="0" i="0" u="none" strike="noStrike" dirty="0">
                          <a:solidFill>
                            <a:srgbClr val="000000"/>
                          </a:solidFill>
                          <a:effectLst/>
                          <a:latin typeface="Montserrat" panose="00000500000000000000" pitchFamily="2" charset="0"/>
                        </a:rPr>
                        <a:t>Yhteisöverot*</a:t>
                      </a:r>
                    </a:p>
                  </a:txBody>
                  <a:tcPr marL="4763" marR="4763" marT="4763"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r" rtl="0" fontAlgn="ctr"/>
                      <a:r>
                        <a:rPr lang="fi-FI" sz="1100" b="1" i="0" u="none" strike="noStrike" dirty="0">
                          <a:solidFill>
                            <a:schemeClr val="bg1">
                              <a:lumMod val="65000"/>
                            </a:schemeClr>
                          </a:solidFill>
                          <a:effectLst/>
                          <a:latin typeface="Montserrat" panose="00000500000000000000" pitchFamily="2" charset="0"/>
                        </a:rPr>
                        <a:t>170</a:t>
                      </a:r>
                    </a:p>
                  </a:txBody>
                  <a:tcPr marL="4763" marR="4763" marT="4763"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l" rtl="0" fontAlgn="ctr"/>
                      <a:r>
                        <a:rPr lang="fi-FI" sz="1100" b="1" i="0" u="none" strike="noStrike" dirty="0">
                          <a:solidFill>
                            <a:schemeClr val="bg1">
                              <a:lumMod val="65000"/>
                            </a:schemeClr>
                          </a:solidFill>
                          <a:effectLst/>
                          <a:latin typeface="Montserrat" panose="00000500000000000000" pitchFamily="2" charset="0"/>
                        </a:rPr>
                        <a:t>M€</a:t>
                      </a:r>
                    </a:p>
                  </a:txBody>
                  <a:tcPr marL="4763" marR="4763" marT="4763"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75818979"/>
                  </a:ext>
                </a:extLst>
              </a:tr>
              <a:tr h="219647">
                <a:tc>
                  <a:txBody>
                    <a:bodyPr/>
                    <a:lstStyle/>
                    <a:p>
                      <a:pPr algn="l" rtl="0" fontAlgn="ctr"/>
                      <a:r>
                        <a:rPr lang="fi-FI" sz="1100" b="0" i="0" u="none" strike="noStrike" dirty="0">
                          <a:solidFill>
                            <a:srgbClr val="000000"/>
                          </a:solidFill>
                          <a:effectLst/>
                          <a:latin typeface="Montserrat" panose="00000500000000000000" pitchFamily="2" charset="0"/>
                        </a:rPr>
                        <a:t>Arvonlisäverot*</a:t>
                      </a:r>
                    </a:p>
                  </a:txBody>
                  <a:tcPr marL="4763" marR="4763" marT="4763"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r" rtl="0" fontAlgn="ctr"/>
                      <a:r>
                        <a:rPr lang="fi-FI" sz="1100" b="1" i="0" u="none" strike="noStrike" dirty="0">
                          <a:solidFill>
                            <a:schemeClr val="bg1">
                              <a:lumMod val="65000"/>
                            </a:schemeClr>
                          </a:solidFill>
                          <a:effectLst/>
                          <a:latin typeface="Montserrat" panose="00000500000000000000" pitchFamily="2" charset="0"/>
                        </a:rPr>
                        <a:t>560</a:t>
                      </a:r>
                    </a:p>
                  </a:txBody>
                  <a:tcPr marL="4763" marR="4763" marT="4763"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l" rtl="0" fontAlgn="ctr"/>
                      <a:r>
                        <a:rPr lang="fi-FI" sz="1100" b="1" i="0" u="none" strike="noStrike" dirty="0">
                          <a:solidFill>
                            <a:schemeClr val="bg1">
                              <a:lumMod val="65000"/>
                            </a:schemeClr>
                          </a:solidFill>
                          <a:effectLst/>
                          <a:latin typeface="Montserrat" panose="00000500000000000000" pitchFamily="2" charset="0"/>
                        </a:rPr>
                        <a:t>M€</a:t>
                      </a:r>
                    </a:p>
                  </a:txBody>
                  <a:tcPr marL="4763" marR="4763" marT="4763"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54426954"/>
                  </a:ext>
                </a:extLst>
              </a:tr>
              <a:tr h="219647">
                <a:tc>
                  <a:txBody>
                    <a:bodyPr/>
                    <a:lstStyle/>
                    <a:p>
                      <a:pPr algn="l" fontAlgn="ctr"/>
                      <a:r>
                        <a:rPr lang="fi-FI" sz="1100" b="0" i="0" u="none" strike="noStrike" dirty="0">
                          <a:solidFill>
                            <a:srgbClr val="000000"/>
                          </a:solidFill>
                          <a:effectLst/>
                          <a:latin typeface="Montserrat" panose="00000500000000000000" pitchFamily="2" charset="0"/>
                        </a:rPr>
                        <a:t>YHT.</a:t>
                      </a:r>
                    </a:p>
                  </a:txBody>
                  <a:tcPr marL="4763" marR="4763" marT="4763" marB="0" anchor="ctr">
                    <a:lnL>
                      <a:noFill/>
                    </a:lnL>
                    <a:lnR>
                      <a:noFill/>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r" defTabSz="914400" rtl="0" eaLnBrk="1" fontAlgn="ctr" latinLnBrk="0" hangingPunct="1">
                        <a:lnSpc>
                          <a:spcPct val="100000"/>
                        </a:lnSpc>
                        <a:spcBef>
                          <a:spcPts val="0"/>
                        </a:spcBef>
                        <a:spcAft>
                          <a:spcPts val="0"/>
                        </a:spcAft>
                        <a:buClr>
                          <a:srgbClr val="000000"/>
                        </a:buClr>
                        <a:buSzTx/>
                        <a:buFont typeface="Arial"/>
                        <a:buNone/>
                        <a:tabLst/>
                        <a:defRPr/>
                      </a:pPr>
                      <a:r>
                        <a:rPr lang="fi-FI" sz="1100" b="1" i="0" u="none" strike="noStrike" dirty="0">
                          <a:solidFill>
                            <a:schemeClr val="bg1">
                              <a:lumMod val="65000"/>
                            </a:schemeClr>
                          </a:solidFill>
                          <a:effectLst/>
                          <a:latin typeface="Montserrat" panose="00000500000000000000" pitchFamily="2" charset="0"/>
                        </a:rPr>
                        <a:t>772</a:t>
                      </a:r>
                    </a:p>
                  </a:txBody>
                  <a:tcPr marL="4763" marR="4763" marT="4763" marB="0" anchor="ctr">
                    <a:lnL>
                      <a:noFill/>
                    </a:lnL>
                    <a:lnR>
                      <a:noFill/>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fontAlgn="ctr"/>
                      <a:r>
                        <a:rPr lang="fi-FI" sz="1100" b="1" i="0" u="none" strike="noStrike" dirty="0">
                          <a:solidFill>
                            <a:schemeClr val="bg1">
                              <a:lumMod val="65000"/>
                            </a:schemeClr>
                          </a:solidFill>
                          <a:effectLst/>
                          <a:latin typeface="Montserrat" panose="00000500000000000000" pitchFamily="2" charset="0"/>
                        </a:rPr>
                        <a:t>M€</a:t>
                      </a:r>
                    </a:p>
                  </a:txBody>
                  <a:tcPr marL="4763" marR="4763" marT="4763" marB="0" anchor="ctr">
                    <a:lnL>
                      <a:noFill/>
                    </a:lnL>
                    <a:lnR>
                      <a:noFill/>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97879974"/>
                  </a:ext>
                </a:extLst>
              </a:tr>
            </a:tbl>
          </a:graphicData>
        </a:graphic>
      </p:graphicFrame>
      <p:sp>
        <p:nvSpPr>
          <p:cNvPr id="12" name="TextBox 11">
            <a:extLst>
              <a:ext uri="{FF2B5EF4-FFF2-40B4-BE49-F238E27FC236}">
                <a16:creationId xmlns:a16="http://schemas.microsoft.com/office/drawing/2014/main" id="{41D5AAA7-22E1-3B44-74BF-9AC190BF495D}"/>
              </a:ext>
            </a:extLst>
          </p:cNvPr>
          <p:cNvSpPr txBox="1"/>
          <p:nvPr/>
        </p:nvSpPr>
        <p:spPr>
          <a:xfrm>
            <a:off x="6092050" y="5185605"/>
            <a:ext cx="2182008" cy="276999"/>
          </a:xfrm>
          <a:prstGeom prst="rect">
            <a:avLst/>
          </a:prstGeom>
          <a:noFill/>
        </p:spPr>
        <p:txBody>
          <a:bodyPr wrap="none" rtlCol="0">
            <a:spAutoFit/>
          </a:bodyPr>
          <a:lstStyle/>
          <a:p>
            <a:r>
              <a:rPr lang="fi-FI" sz="1200" dirty="0">
                <a:latin typeface="Montserrat" panose="00000500000000000000" pitchFamily="2" charset="0"/>
              </a:rPr>
              <a:t>Kuntien verotulot kasvaa:</a:t>
            </a:r>
          </a:p>
        </p:txBody>
      </p:sp>
      <p:sp>
        <p:nvSpPr>
          <p:cNvPr id="13" name="TextBox 12">
            <a:extLst>
              <a:ext uri="{FF2B5EF4-FFF2-40B4-BE49-F238E27FC236}">
                <a16:creationId xmlns:a16="http://schemas.microsoft.com/office/drawing/2014/main" id="{3C00377F-E6A2-C71C-F83D-C802C564F316}"/>
              </a:ext>
            </a:extLst>
          </p:cNvPr>
          <p:cNvSpPr txBox="1"/>
          <p:nvPr/>
        </p:nvSpPr>
        <p:spPr>
          <a:xfrm>
            <a:off x="9030827" y="5185604"/>
            <a:ext cx="2068195" cy="276999"/>
          </a:xfrm>
          <a:prstGeom prst="rect">
            <a:avLst/>
          </a:prstGeom>
          <a:noFill/>
        </p:spPr>
        <p:txBody>
          <a:bodyPr wrap="none" rtlCol="0">
            <a:spAutoFit/>
          </a:bodyPr>
          <a:lstStyle/>
          <a:p>
            <a:pPr algn="l"/>
            <a:r>
              <a:rPr lang="fi-FI" sz="1200" dirty="0">
                <a:latin typeface="Montserrat" panose="00000500000000000000" pitchFamily="2" charset="0"/>
              </a:rPr>
              <a:t>Valtion verotulot kasvaa:</a:t>
            </a:r>
          </a:p>
        </p:txBody>
      </p:sp>
      <p:sp>
        <p:nvSpPr>
          <p:cNvPr id="2" name="TextBox 1">
            <a:extLst>
              <a:ext uri="{FF2B5EF4-FFF2-40B4-BE49-F238E27FC236}">
                <a16:creationId xmlns:a16="http://schemas.microsoft.com/office/drawing/2014/main" id="{E488CD21-7642-5943-47E1-BDDE5BA43525}"/>
              </a:ext>
            </a:extLst>
          </p:cNvPr>
          <p:cNvSpPr txBox="1"/>
          <p:nvPr/>
        </p:nvSpPr>
        <p:spPr>
          <a:xfrm>
            <a:off x="208082" y="5871831"/>
            <a:ext cx="5636317" cy="938719"/>
          </a:xfrm>
          <a:prstGeom prst="rect">
            <a:avLst/>
          </a:prstGeom>
          <a:noFill/>
        </p:spPr>
        <p:txBody>
          <a:bodyPr wrap="square">
            <a:spAutoFit/>
          </a:bodyPr>
          <a:lstStyle/>
          <a:p>
            <a:pPr marL="66040" indent="0">
              <a:buNone/>
            </a:pPr>
            <a:r>
              <a:rPr lang="fi-FI" sz="1100" dirty="0">
                <a:latin typeface="+mn-lt"/>
              </a:rPr>
              <a:t>*Arvonlisäveroissa ja yhteisöveroissa on kyse teoreettisesta maksimiverokertymästä. Erityisesti arvonlisäveroissa verotulot ovat todellisuudessa huomattavasti pienemmät, sillä vain osa veroista maksetaan Suomeen ja lisäksi arvonlisäverokertymään vaikuttaa arvonlisäverojen vähennysoikeus. </a:t>
            </a:r>
          </a:p>
        </p:txBody>
      </p:sp>
    </p:spTree>
    <p:extLst>
      <p:ext uri="{BB962C8B-B14F-4D97-AF65-F5344CB8AC3E}">
        <p14:creationId xmlns:p14="http://schemas.microsoft.com/office/powerpoint/2010/main" val="41216768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26F13B1-2329-0D5E-7346-EBCF4FCF8DE0}"/>
              </a:ext>
            </a:extLst>
          </p:cNvPr>
          <p:cNvGraphicFramePr>
            <a:graphicFrameLocks noGrp="1"/>
          </p:cNvGraphicFramePr>
          <p:nvPr>
            <p:extLst>
              <p:ext uri="{D42A27DB-BD31-4B8C-83A1-F6EECF244321}">
                <p14:modId xmlns:p14="http://schemas.microsoft.com/office/powerpoint/2010/main" val="2539749666"/>
              </p:ext>
            </p:extLst>
          </p:nvPr>
        </p:nvGraphicFramePr>
        <p:xfrm>
          <a:off x="548388" y="1434899"/>
          <a:ext cx="5367129" cy="1039392"/>
        </p:xfrm>
        <a:graphic>
          <a:graphicData uri="http://schemas.openxmlformats.org/drawingml/2006/table">
            <a:tbl>
              <a:tblPr>
                <a:tableStyleId>{5C22544A-7EE6-4342-B048-85BDC9FD1C3A}</a:tableStyleId>
              </a:tblPr>
              <a:tblGrid>
                <a:gridCol w="2353562">
                  <a:extLst>
                    <a:ext uri="{9D8B030D-6E8A-4147-A177-3AD203B41FA5}">
                      <a16:colId xmlns:a16="http://schemas.microsoft.com/office/drawing/2014/main" val="3273420856"/>
                    </a:ext>
                  </a:extLst>
                </a:gridCol>
                <a:gridCol w="3013567">
                  <a:extLst>
                    <a:ext uri="{9D8B030D-6E8A-4147-A177-3AD203B41FA5}">
                      <a16:colId xmlns:a16="http://schemas.microsoft.com/office/drawing/2014/main" val="3007859012"/>
                    </a:ext>
                  </a:extLst>
                </a:gridCol>
              </a:tblGrid>
              <a:tr h="304715">
                <a:tc gridSpan="2">
                  <a:txBody>
                    <a:bodyPr/>
                    <a:lstStyle/>
                    <a:p>
                      <a:pPr algn="l" fontAlgn="b"/>
                      <a:r>
                        <a:rPr lang="fi-FI" sz="1400" b="1" i="0" u="none" strike="noStrike" cap="none" dirty="0">
                          <a:solidFill>
                            <a:schemeClr val="dk1"/>
                          </a:solidFill>
                          <a:latin typeface="+mn-lt"/>
                          <a:ea typeface="+mn-ea"/>
                          <a:cs typeface="+mn-cs"/>
                          <a:sym typeface="Arial"/>
                        </a:rPr>
                        <a:t>Investointivaiheen</a:t>
                      </a:r>
                      <a:r>
                        <a:rPr lang="fi-FI" sz="1400" b="1" u="none" strike="noStrike" dirty="0">
                          <a:effectLst/>
                          <a:latin typeface="Montserrat" panose="00000500000000000000" pitchFamily="2" charset="0"/>
                        </a:rPr>
                        <a:t> aikaiset vaikutukset talouteen</a:t>
                      </a:r>
                    </a:p>
                    <a:p>
                      <a:pPr algn="l" fontAlgn="b"/>
                      <a:r>
                        <a:rPr lang="fi-FI" sz="1400" b="1" i="0" u="sng" strike="noStrike" dirty="0">
                          <a:solidFill>
                            <a:srgbClr val="000000"/>
                          </a:solidFill>
                          <a:effectLst/>
                          <a:latin typeface="Montserrat" panose="00000500000000000000" pitchFamily="2" charset="0"/>
                        </a:rPr>
                        <a:t>koko investointiajanjaksolla</a:t>
                      </a:r>
                    </a:p>
                  </a:txBody>
                  <a:tcPr marL="1024" marR="1024" marT="1024" marB="0" anchor="ctr">
                    <a:solidFill>
                      <a:schemeClr val="bg1"/>
                    </a:solidFill>
                  </a:tcPr>
                </a:tc>
                <a:tc hMerge="1">
                  <a:txBody>
                    <a:bodyPr/>
                    <a:lstStyle/>
                    <a:p>
                      <a:endParaRPr lang="fi-FI"/>
                    </a:p>
                  </a:txBody>
                  <a:tcPr/>
                </a:tc>
                <a:extLst>
                  <a:ext uri="{0D108BD9-81ED-4DB2-BD59-A6C34878D82A}">
                    <a16:rowId xmlns:a16="http://schemas.microsoft.com/office/drawing/2014/main" val="2056145693"/>
                  </a:ext>
                </a:extLst>
              </a:tr>
              <a:tr h="304715">
                <a:tc>
                  <a:txBody>
                    <a:bodyPr/>
                    <a:lstStyle/>
                    <a:p>
                      <a:pPr marL="92075" indent="0" algn="l" fontAlgn="b"/>
                      <a:r>
                        <a:rPr lang="fi-FI" sz="1600" b="1" u="none" strike="noStrike" dirty="0">
                          <a:effectLst/>
                          <a:latin typeface="Montserrat" panose="00000500000000000000" pitchFamily="2" charset="0"/>
                        </a:rPr>
                        <a:t>Työpaikat</a:t>
                      </a:r>
                      <a:r>
                        <a:rPr lang="fi-FI" sz="1050" u="none" strike="noStrike" dirty="0">
                          <a:effectLst/>
                          <a:latin typeface="Montserrat" panose="00000500000000000000" pitchFamily="2" charset="0"/>
                        </a:rPr>
                        <a:t> </a:t>
                      </a:r>
                      <a:endParaRPr lang="fi-FI" sz="1050" b="0" i="0" u="none" strike="noStrike" dirty="0">
                        <a:solidFill>
                          <a:srgbClr val="000000"/>
                        </a:solidFill>
                        <a:effectLst/>
                        <a:latin typeface="Montserrat" panose="00000500000000000000" pitchFamily="2" charset="0"/>
                      </a:endParaRPr>
                    </a:p>
                  </a:txBody>
                  <a:tcPr marL="1024" marR="1024" marT="1024" marB="0" anchor="ctr">
                    <a:solidFill>
                      <a:schemeClr val="accent4">
                        <a:lumMod val="20000"/>
                        <a:lumOff val="80000"/>
                      </a:schemeClr>
                    </a:solidFill>
                  </a:tcPr>
                </a:tc>
                <a:tc>
                  <a:txBody>
                    <a:bodyPr/>
                    <a:lstStyle/>
                    <a:p>
                      <a:pPr algn="l" fontAlgn="b"/>
                      <a:r>
                        <a:rPr lang="fi-FI" sz="1200" u="none" strike="noStrike" dirty="0">
                          <a:effectLst/>
                          <a:latin typeface="Montserrat" panose="00000500000000000000" pitchFamily="2" charset="0"/>
                        </a:rPr>
                        <a:t>Kasvaa noin </a:t>
                      </a:r>
                      <a:r>
                        <a:rPr lang="fi-FI" sz="2000" b="1" u="none" strike="noStrike" dirty="0">
                          <a:effectLst/>
                          <a:latin typeface="Montserrat" panose="00000500000000000000" pitchFamily="2" charset="0"/>
                        </a:rPr>
                        <a:t>940</a:t>
                      </a:r>
                      <a:r>
                        <a:rPr lang="fi-FI" sz="1200" u="none" strike="noStrike" dirty="0">
                          <a:effectLst/>
                          <a:latin typeface="Montserrat" panose="00000500000000000000" pitchFamily="2" charset="0"/>
                        </a:rPr>
                        <a:t> työpaikalla</a:t>
                      </a:r>
                      <a:endParaRPr lang="fi-FI" sz="1200" b="0" i="0" u="none" strike="noStrike" dirty="0">
                        <a:solidFill>
                          <a:srgbClr val="000000"/>
                        </a:solidFill>
                        <a:effectLst/>
                        <a:latin typeface="Montserrat" panose="00000500000000000000" pitchFamily="2" charset="0"/>
                      </a:endParaRPr>
                    </a:p>
                  </a:txBody>
                  <a:tcPr marL="1024" marR="1024" marT="1024" marB="0" anchor="ctr">
                    <a:solidFill>
                      <a:schemeClr val="accent4">
                        <a:lumMod val="20000"/>
                        <a:lumOff val="80000"/>
                      </a:schemeClr>
                    </a:solidFill>
                  </a:tcPr>
                </a:tc>
                <a:extLst>
                  <a:ext uri="{0D108BD9-81ED-4DB2-BD59-A6C34878D82A}">
                    <a16:rowId xmlns:a16="http://schemas.microsoft.com/office/drawing/2014/main" val="514774411"/>
                  </a:ext>
                </a:extLst>
              </a:tr>
              <a:tr h="304715">
                <a:tc>
                  <a:txBody>
                    <a:bodyPr/>
                    <a:lstStyle/>
                    <a:p>
                      <a:pPr marL="92075" indent="0" algn="l" fontAlgn="b"/>
                      <a:r>
                        <a:rPr lang="fi-FI" sz="1600" b="1" u="none" strike="noStrike" kern="1200" dirty="0">
                          <a:solidFill>
                            <a:schemeClr val="dk1"/>
                          </a:solidFill>
                          <a:effectLst/>
                          <a:latin typeface="Montserrat" panose="00000500000000000000" pitchFamily="2" charset="0"/>
                          <a:ea typeface="+mn-ea"/>
                          <a:cs typeface="+mn-cs"/>
                        </a:rPr>
                        <a:t>Kulutus</a:t>
                      </a:r>
                    </a:p>
                  </a:txBody>
                  <a:tcPr marL="1024" marR="1024" marT="1024" marB="0" anchor="ctr">
                    <a:solidFill>
                      <a:schemeClr val="accent2">
                        <a:lumMod val="20000"/>
                        <a:lumOff val="80000"/>
                      </a:schemeClr>
                    </a:solidFill>
                  </a:tcPr>
                </a:tc>
                <a:tc>
                  <a:txBody>
                    <a:bodyPr/>
                    <a:lstStyle/>
                    <a:p>
                      <a:pPr marL="0" indent="0" algn="l" fontAlgn="b"/>
                      <a:r>
                        <a:rPr lang="fi-FI" sz="1200" u="none" strike="noStrike" kern="1200" dirty="0">
                          <a:solidFill>
                            <a:schemeClr val="dk1"/>
                          </a:solidFill>
                          <a:effectLst/>
                          <a:latin typeface="Montserrat" panose="00000500000000000000" pitchFamily="2" charset="0"/>
                          <a:ea typeface="+mn-ea"/>
                          <a:cs typeface="+mn-cs"/>
                        </a:rPr>
                        <a:t>Palkkatuloista </a:t>
                      </a:r>
                      <a:r>
                        <a:rPr lang="fi-FI" sz="2000" b="1" dirty="0"/>
                        <a:t>20 </a:t>
                      </a:r>
                      <a:r>
                        <a:rPr lang="fi-FI" sz="1200" b="0" i="0" u="none" strike="noStrike" kern="1200" cap="none" dirty="0">
                          <a:solidFill>
                            <a:schemeClr val="dk1"/>
                          </a:solidFill>
                          <a:effectLst/>
                          <a:latin typeface="Montserrat" panose="00000500000000000000" pitchFamily="2" charset="0"/>
                          <a:ea typeface="+mn-ea"/>
                          <a:cs typeface="+mn-cs"/>
                          <a:sym typeface="Arial"/>
                        </a:rPr>
                        <a:t>M</a:t>
                      </a:r>
                      <a:r>
                        <a:rPr lang="fi-FI" sz="1200" u="none" strike="noStrike" kern="1200" dirty="0">
                          <a:solidFill>
                            <a:schemeClr val="dk1"/>
                          </a:solidFill>
                          <a:effectLst/>
                          <a:latin typeface="Montserrat" panose="00000500000000000000" pitchFamily="2" charset="0"/>
                          <a:ea typeface="+mn-ea"/>
                          <a:cs typeface="+mn-cs"/>
                        </a:rPr>
                        <a:t>€ kulutukseen</a:t>
                      </a:r>
                    </a:p>
                  </a:txBody>
                  <a:tcPr marL="1024" marR="1024" marT="1024" marB="0" anchor="ctr">
                    <a:solidFill>
                      <a:schemeClr val="accent2">
                        <a:lumMod val="20000"/>
                        <a:lumOff val="80000"/>
                      </a:schemeClr>
                    </a:solidFill>
                  </a:tcPr>
                </a:tc>
                <a:extLst>
                  <a:ext uri="{0D108BD9-81ED-4DB2-BD59-A6C34878D82A}">
                    <a16:rowId xmlns:a16="http://schemas.microsoft.com/office/drawing/2014/main" val="1346046006"/>
                  </a:ext>
                </a:extLst>
              </a:tr>
            </a:tbl>
          </a:graphicData>
        </a:graphic>
      </p:graphicFrame>
      <p:graphicFrame>
        <p:nvGraphicFramePr>
          <p:cNvPr id="6" name="Table 5">
            <a:extLst>
              <a:ext uri="{FF2B5EF4-FFF2-40B4-BE49-F238E27FC236}">
                <a16:creationId xmlns:a16="http://schemas.microsoft.com/office/drawing/2014/main" id="{A6079880-2451-087B-695E-D5624C9F8EFD}"/>
              </a:ext>
            </a:extLst>
          </p:cNvPr>
          <p:cNvGraphicFramePr>
            <a:graphicFrameLocks noGrp="1"/>
          </p:cNvGraphicFramePr>
          <p:nvPr>
            <p:extLst>
              <p:ext uri="{D42A27DB-BD31-4B8C-83A1-F6EECF244321}">
                <p14:modId xmlns:p14="http://schemas.microsoft.com/office/powerpoint/2010/main" val="1173821622"/>
              </p:ext>
            </p:extLst>
          </p:nvPr>
        </p:nvGraphicFramePr>
        <p:xfrm>
          <a:off x="576472" y="2681140"/>
          <a:ext cx="5339046" cy="2230160"/>
        </p:xfrm>
        <a:graphic>
          <a:graphicData uri="http://schemas.openxmlformats.org/drawingml/2006/table">
            <a:tbl>
              <a:tblPr>
                <a:tableStyleId>{5C22544A-7EE6-4342-B048-85BDC9FD1C3A}</a:tableStyleId>
              </a:tblPr>
              <a:tblGrid>
                <a:gridCol w="1809374">
                  <a:extLst>
                    <a:ext uri="{9D8B030D-6E8A-4147-A177-3AD203B41FA5}">
                      <a16:colId xmlns:a16="http://schemas.microsoft.com/office/drawing/2014/main" val="3273420856"/>
                    </a:ext>
                  </a:extLst>
                </a:gridCol>
                <a:gridCol w="1930405">
                  <a:extLst>
                    <a:ext uri="{9D8B030D-6E8A-4147-A177-3AD203B41FA5}">
                      <a16:colId xmlns:a16="http://schemas.microsoft.com/office/drawing/2014/main" val="3007859012"/>
                    </a:ext>
                  </a:extLst>
                </a:gridCol>
                <a:gridCol w="1599267">
                  <a:extLst>
                    <a:ext uri="{9D8B030D-6E8A-4147-A177-3AD203B41FA5}">
                      <a16:colId xmlns:a16="http://schemas.microsoft.com/office/drawing/2014/main" val="3839887250"/>
                    </a:ext>
                  </a:extLst>
                </a:gridCol>
              </a:tblGrid>
              <a:tr h="35390">
                <a:tc gridSpan="3">
                  <a:txBody>
                    <a:bodyPr/>
                    <a:lstStyle/>
                    <a:p>
                      <a:pPr marL="0" algn="l" defTabSz="914400" rtl="0" eaLnBrk="1" fontAlgn="b" latinLnBrk="0" hangingPunct="1"/>
                      <a:r>
                        <a:rPr lang="fi-FI" sz="1400" b="1" u="none" strike="noStrike" kern="1200" dirty="0">
                          <a:solidFill>
                            <a:schemeClr val="dk1"/>
                          </a:solidFill>
                          <a:effectLst/>
                          <a:latin typeface="Montserrat" panose="00000500000000000000" pitchFamily="2" charset="0"/>
                          <a:ea typeface="+mn-ea"/>
                          <a:cs typeface="+mn-cs"/>
                        </a:rPr>
                        <a:t>Tuotannon aikaiset vaikutukset talouteen </a:t>
                      </a:r>
                      <a:r>
                        <a:rPr lang="fi-FI" sz="1400" b="1" u="sng" strike="noStrike" kern="1200" dirty="0">
                          <a:solidFill>
                            <a:schemeClr val="dk1"/>
                          </a:solidFill>
                          <a:effectLst/>
                          <a:latin typeface="Montserrat" panose="00000500000000000000" pitchFamily="2" charset="0"/>
                          <a:ea typeface="+mn-ea"/>
                          <a:cs typeface="+mn-cs"/>
                        </a:rPr>
                        <a:t>per vuosi</a:t>
                      </a:r>
                      <a:endParaRPr lang="fi-FI" sz="1200" b="1" u="sng" strike="noStrike" kern="1200" dirty="0">
                        <a:solidFill>
                          <a:schemeClr val="dk1"/>
                        </a:solidFill>
                        <a:effectLst/>
                        <a:latin typeface="Montserrat" panose="00000500000000000000" pitchFamily="2" charset="0"/>
                        <a:ea typeface="+mn-ea"/>
                        <a:cs typeface="+mn-cs"/>
                      </a:endParaRPr>
                    </a:p>
                  </a:txBody>
                  <a:tcPr marL="1024" marR="1024" marT="1024" marB="0" anchor="b">
                    <a:solidFill>
                      <a:schemeClr val="bg1"/>
                    </a:solidFill>
                  </a:tcPr>
                </a:tc>
                <a:tc hMerge="1">
                  <a:txBody>
                    <a:bodyPr/>
                    <a:lstStyle/>
                    <a:p>
                      <a:endParaRPr lang="fi-FI"/>
                    </a:p>
                  </a:txBody>
                  <a:tcPr/>
                </a:tc>
                <a:tc hMerge="1">
                  <a:txBody>
                    <a:bodyPr/>
                    <a:lstStyle/>
                    <a:p>
                      <a:pPr marL="0" algn="l" defTabSz="914400" rtl="0" eaLnBrk="1" fontAlgn="b" latinLnBrk="0" hangingPunct="1"/>
                      <a:endParaRPr lang="fi-FI" sz="1600" b="1" u="sng" strike="noStrike" kern="1200" dirty="0">
                        <a:solidFill>
                          <a:schemeClr val="dk1"/>
                        </a:solidFill>
                        <a:effectLst/>
                        <a:latin typeface="Montserrat" panose="00000500000000000000" pitchFamily="2" charset="0"/>
                        <a:ea typeface="+mn-ea"/>
                        <a:cs typeface="+mn-cs"/>
                      </a:endParaRPr>
                    </a:p>
                  </a:txBody>
                  <a:tcPr marL="1024" marR="1024" marT="1024" marB="0" anchor="b">
                    <a:solidFill>
                      <a:schemeClr val="bg1"/>
                    </a:solidFill>
                  </a:tcPr>
                </a:tc>
                <a:extLst>
                  <a:ext uri="{0D108BD9-81ED-4DB2-BD59-A6C34878D82A}">
                    <a16:rowId xmlns:a16="http://schemas.microsoft.com/office/drawing/2014/main" val="2056145693"/>
                  </a:ext>
                </a:extLst>
              </a:tr>
              <a:tr h="473911">
                <a:tc>
                  <a:txBody>
                    <a:bodyPr/>
                    <a:lstStyle/>
                    <a:p>
                      <a:pPr marL="92075" indent="0" algn="l" fontAlgn="b"/>
                      <a:r>
                        <a:rPr lang="fi-FI" sz="1600" b="1" u="none" strike="noStrike" dirty="0">
                          <a:effectLst/>
                          <a:latin typeface="Montserrat" panose="00000500000000000000" pitchFamily="2" charset="0"/>
                        </a:rPr>
                        <a:t>Työpaikat</a:t>
                      </a:r>
                      <a:r>
                        <a:rPr lang="fi-FI" sz="1050" u="none" strike="noStrike" dirty="0">
                          <a:effectLst/>
                          <a:latin typeface="Montserrat" panose="00000500000000000000" pitchFamily="2" charset="0"/>
                        </a:rPr>
                        <a:t> </a:t>
                      </a:r>
                      <a:br>
                        <a:rPr lang="fi-FI" sz="1050" u="none" strike="noStrike" dirty="0">
                          <a:effectLst/>
                          <a:latin typeface="Montserrat" panose="00000500000000000000" pitchFamily="2" charset="0"/>
                        </a:rPr>
                      </a:br>
                      <a:r>
                        <a:rPr lang="fi-FI" sz="1050" u="none" strike="noStrike" dirty="0">
                          <a:effectLst/>
                          <a:latin typeface="Montserrat" panose="00000500000000000000" pitchFamily="2" charset="0"/>
                        </a:rPr>
                        <a:t>(työvoimatarve)</a:t>
                      </a:r>
                      <a:endParaRPr lang="fi-FI" sz="1050" b="0" i="0" u="none" strike="noStrike" dirty="0">
                        <a:solidFill>
                          <a:srgbClr val="000000"/>
                        </a:solidFill>
                        <a:effectLst/>
                        <a:latin typeface="Montserrat" panose="00000500000000000000" pitchFamily="2" charset="0"/>
                      </a:endParaRPr>
                    </a:p>
                  </a:txBody>
                  <a:tcPr marL="1024" marR="1024" marT="1024" marB="0" anchor="ctr">
                    <a:solidFill>
                      <a:schemeClr val="accent4">
                        <a:lumMod val="20000"/>
                        <a:lumOff val="80000"/>
                      </a:schemeClr>
                    </a:solidFill>
                  </a:tcPr>
                </a:tc>
                <a:tc>
                  <a:txBody>
                    <a:bodyPr/>
                    <a:lstStyle/>
                    <a:p>
                      <a:pPr algn="l" fontAlgn="b"/>
                      <a:r>
                        <a:rPr lang="fi-FI" sz="1200" u="none" strike="noStrike" dirty="0">
                          <a:effectLst/>
                          <a:latin typeface="Montserrat" panose="00000500000000000000" pitchFamily="2" charset="0"/>
                        </a:rPr>
                        <a:t>Kasvaa noin </a:t>
                      </a:r>
                      <a:r>
                        <a:rPr lang="fi-FI" sz="2000" b="1" u="none" strike="noStrike" dirty="0">
                          <a:effectLst/>
                          <a:latin typeface="Montserrat" panose="00000500000000000000" pitchFamily="2" charset="0"/>
                        </a:rPr>
                        <a:t>2 450</a:t>
                      </a:r>
                      <a:r>
                        <a:rPr lang="fi-FI" sz="1200" u="none" strike="noStrike" dirty="0">
                          <a:effectLst/>
                          <a:latin typeface="Montserrat" panose="00000500000000000000" pitchFamily="2" charset="0"/>
                        </a:rPr>
                        <a:t> työpaikalla</a:t>
                      </a:r>
                      <a:endParaRPr lang="fi-FI" sz="1200" b="0" i="0" u="none" strike="noStrike" dirty="0">
                        <a:solidFill>
                          <a:srgbClr val="000000"/>
                        </a:solidFill>
                        <a:effectLst/>
                        <a:latin typeface="Montserrat" panose="00000500000000000000" pitchFamily="2" charset="0"/>
                      </a:endParaRPr>
                    </a:p>
                  </a:txBody>
                  <a:tcPr marL="1024" marR="1024" marT="1024" marB="0" anchor="ctr">
                    <a:solidFill>
                      <a:schemeClr val="accent4">
                        <a:lumMod val="20000"/>
                        <a:lumOff val="80000"/>
                      </a:schemeClr>
                    </a:solidFill>
                  </a:tcPr>
                </a:tc>
                <a:tc>
                  <a:txBody>
                    <a:bodyPr/>
                    <a:lstStyle/>
                    <a:p>
                      <a:pPr algn="l" fontAlgn="b"/>
                      <a:r>
                        <a:rPr lang="fi-FI" sz="1600" b="1" u="none" strike="noStrike" dirty="0">
                          <a:effectLst/>
                          <a:latin typeface="Montserrat" panose="00000500000000000000" pitchFamily="2" charset="0"/>
                        </a:rPr>
                        <a:t>4 %</a:t>
                      </a:r>
                      <a:r>
                        <a:rPr lang="fi-FI" sz="1200" b="1" u="none" strike="noStrike" dirty="0">
                          <a:effectLst/>
                          <a:latin typeface="Montserrat" panose="00000500000000000000" pitchFamily="2" charset="0"/>
                        </a:rPr>
                        <a:t> </a:t>
                      </a:r>
                      <a:r>
                        <a:rPr lang="fi-FI" sz="1200" b="0" i="0" u="none" strike="noStrike" dirty="0">
                          <a:solidFill>
                            <a:srgbClr val="000000"/>
                          </a:solidFill>
                          <a:effectLst/>
                          <a:latin typeface="Montserrat" panose="00000500000000000000" pitchFamily="2" charset="0"/>
                        </a:rPr>
                        <a:t>Vaasan seudun työpaikoista</a:t>
                      </a:r>
                    </a:p>
                  </a:txBody>
                  <a:tcPr marL="1024" marR="1024" marT="1024" marB="0" anchor="ctr">
                    <a:solidFill>
                      <a:schemeClr val="accent4">
                        <a:lumMod val="20000"/>
                        <a:lumOff val="80000"/>
                      </a:schemeClr>
                    </a:solidFill>
                  </a:tcPr>
                </a:tc>
                <a:extLst>
                  <a:ext uri="{0D108BD9-81ED-4DB2-BD59-A6C34878D82A}">
                    <a16:rowId xmlns:a16="http://schemas.microsoft.com/office/drawing/2014/main" val="514774411"/>
                  </a:ext>
                </a:extLst>
              </a:tr>
              <a:tr h="188500">
                <a:tc>
                  <a:txBody>
                    <a:bodyPr/>
                    <a:lstStyle/>
                    <a:p>
                      <a:pPr marL="92075" indent="0" algn="l" fontAlgn="b"/>
                      <a:r>
                        <a:rPr lang="fi-FI" sz="1600" b="1" u="none" strike="noStrike" kern="1200" dirty="0">
                          <a:solidFill>
                            <a:schemeClr val="dk1"/>
                          </a:solidFill>
                          <a:effectLst/>
                          <a:latin typeface="Montserrat" panose="00000500000000000000" pitchFamily="2" charset="0"/>
                          <a:ea typeface="+mn-ea"/>
                          <a:cs typeface="+mn-cs"/>
                        </a:rPr>
                        <a:t>Kulutus</a:t>
                      </a:r>
                    </a:p>
                  </a:txBody>
                  <a:tcPr marL="1024" marR="1024" marT="1024" marB="0" anchor="ctr">
                    <a:solidFill>
                      <a:schemeClr val="accent2">
                        <a:lumMod val="20000"/>
                        <a:lumOff val="80000"/>
                      </a:schemeClr>
                    </a:solidFill>
                  </a:tcPr>
                </a:tc>
                <a:tc>
                  <a:txBody>
                    <a:bodyPr/>
                    <a:lstStyle/>
                    <a:p>
                      <a:pPr marL="0" indent="0" algn="l" fontAlgn="b"/>
                      <a:r>
                        <a:rPr lang="fi-FI" sz="1200" u="none" strike="noStrike" kern="1200" dirty="0">
                          <a:solidFill>
                            <a:schemeClr val="dk1"/>
                          </a:solidFill>
                          <a:effectLst/>
                          <a:latin typeface="Montserrat" panose="00000500000000000000" pitchFamily="2" charset="0"/>
                          <a:ea typeface="+mn-ea"/>
                          <a:cs typeface="+mn-cs"/>
                        </a:rPr>
                        <a:t>Palkkatuloista </a:t>
                      </a:r>
                      <a:r>
                        <a:rPr lang="fi-FI" sz="2000" b="1" dirty="0"/>
                        <a:t>52 </a:t>
                      </a:r>
                      <a:r>
                        <a:rPr lang="fi-FI" sz="1200" b="0" i="0" u="none" strike="noStrike" kern="1200" cap="none" dirty="0">
                          <a:solidFill>
                            <a:schemeClr val="dk1"/>
                          </a:solidFill>
                          <a:effectLst/>
                          <a:latin typeface="Montserrat" panose="00000500000000000000" pitchFamily="2" charset="0"/>
                          <a:ea typeface="+mn-ea"/>
                          <a:cs typeface="+mn-cs"/>
                          <a:sym typeface="Arial"/>
                        </a:rPr>
                        <a:t>M</a:t>
                      </a:r>
                      <a:r>
                        <a:rPr lang="fi-FI" sz="1200" u="none" strike="noStrike" kern="1200" dirty="0">
                          <a:solidFill>
                            <a:schemeClr val="dk1"/>
                          </a:solidFill>
                          <a:effectLst/>
                          <a:latin typeface="Montserrat" panose="00000500000000000000" pitchFamily="2" charset="0"/>
                          <a:ea typeface="+mn-ea"/>
                          <a:cs typeface="+mn-cs"/>
                        </a:rPr>
                        <a:t>€ kulutukseen</a:t>
                      </a:r>
                    </a:p>
                  </a:txBody>
                  <a:tcPr marL="1024" marR="1024" marT="1024" marB="0" anchor="ctr">
                    <a:solidFill>
                      <a:schemeClr val="accent2">
                        <a:lumMod val="20000"/>
                        <a:lumOff val="80000"/>
                      </a:schemeClr>
                    </a:solidFill>
                  </a:tcPr>
                </a:tc>
                <a:tc>
                  <a:txBody>
                    <a:bodyPr/>
                    <a:lstStyle/>
                    <a:p>
                      <a:pPr algn="l" fontAlgn="b"/>
                      <a:endParaRPr lang="fi-FI" sz="1600" b="1" u="none" strike="noStrike" kern="1200" dirty="0">
                        <a:solidFill>
                          <a:schemeClr val="dk1"/>
                        </a:solidFill>
                        <a:effectLst/>
                        <a:latin typeface="Montserrat" panose="00000500000000000000" pitchFamily="2" charset="0"/>
                        <a:ea typeface="+mn-ea"/>
                        <a:cs typeface="+mn-cs"/>
                      </a:endParaRPr>
                    </a:p>
                  </a:txBody>
                  <a:tcPr marL="1024" marR="1024" marT="1024" marB="0" anchor="ctr">
                    <a:solidFill>
                      <a:schemeClr val="accent2">
                        <a:lumMod val="20000"/>
                        <a:lumOff val="80000"/>
                      </a:schemeClr>
                    </a:solidFill>
                  </a:tcPr>
                </a:tc>
                <a:extLst>
                  <a:ext uri="{0D108BD9-81ED-4DB2-BD59-A6C34878D82A}">
                    <a16:rowId xmlns:a16="http://schemas.microsoft.com/office/drawing/2014/main" val="1476725465"/>
                  </a:ext>
                </a:extLst>
              </a:tr>
              <a:tr h="188500">
                <a:tc>
                  <a:txBody>
                    <a:bodyPr/>
                    <a:lstStyle/>
                    <a:p>
                      <a:pPr marL="92075" indent="0" algn="l" fontAlgn="b"/>
                      <a:r>
                        <a:rPr lang="fi-FI" sz="1600" b="1" u="none" strike="noStrike" kern="1200" dirty="0">
                          <a:solidFill>
                            <a:schemeClr val="dk1"/>
                          </a:solidFill>
                          <a:effectLst/>
                          <a:latin typeface="Montserrat" panose="00000500000000000000" pitchFamily="2" charset="0"/>
                          <a:ea typeface="+mn-ea"/>
                          <a:cs typeface="+mn-cs"/>
                        </a:rPr>
                        <a:t>Kokonaistuotos</a:t>
                      </a:r>
                    </a:p>
                  </a:txBody>
                  <a:tcPr marL="1024" marR="1024" marT="1024" marB="0" anchor="ctr">
                    <a:solidFill>
                      <a:schemeClr val="accent3">
                        <a:lumMod val="20000"/>
                        <a:lumOff val="80000"/>
                      </a:schemeClr>
                    </a:solidFill>
                  </a:tcPr>
                </a:tc>
                <a:tc>
                  <a:txBody>
                    <a:bodyPr/>
                    <a:lstStyle/>
                    <a:p>
                      <a:pPr algn="l" fontAlgn="b"/>
                      <a:r>
                        <a:rPr lang="fi-FI" sz="1200" u="none" strike="noStrike" kern="1200" dirty="0">
                          <a:solidFill>
                            <a:schemeClr val="dk1"/>
                          </a:solidFill>
                          <a:effectLst/>
                          <a:latin typeface="Montserrat" panose="00000500000000000000" pitchFamily="2" charset="0"/>
                          <a:ea typeface="+mn-ea"/>
                          <a:cs typeface="+mn-cs"/>
                        </a:rPr>
                        <a:t>Kasvaa </a:t>
                      </a:r>
                      <a:r>
                        <a:rPr lang="fi-FI" sz="2000" b="1" u="none" strike="noStrike" kern="1200" dirty="0">
                          <a:solidFill>
                            <a:schemeClr val="dk1"/>
                          </a:solidFill>
                          <a:effectLst/>
                          <a:latin typeface="Montserrat" panose="00000500000000000000" pitchFamily="2" charset="0"/>
                          <a:ea typeface="+mn-ea"/>
                          <a:cs typeface="+mn-cs"/>
                        </a:rPr>
                        <a:t>2,6</a:t>
                      </a:r>
                      <a:r>
                        <a:rPr lang="fi-FI" sz="1200" u="none" strike="noStrike" kern="1200" dirty="0">
                          <a:solidFill>
                            <a:schemeClr val="dk1"/>
                          </a:solidFill>
                          <a:effectLst/>
                          <a:latin typeface="Montserrat" panose="00000500000000000000" pitchFamily="2" charset="0"/>
                          <a:ea typeface="+mn-ea"/>
                          <a:cs typeface="+mn-cs"/>
                        </a:rPr>
                        <a:t> miljardia €</a:t>
                      </a:r>
                    </a:p>
                  </a:txBody>
                  <a:tcPr marL="1024" marR="1024" marT="1024" marB="0" anchor="ctr">
                    <a:solidFill>
                      <a:schemeClr val="accent3">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fi-FI" sz="1600" b="1" u="none" strike="noStrike" dirty="0">
                          <a:effectLst/>
                          <a:latin typeface="Montserrat" panose="00000500000000000000" pitchFamily="2" charset="0"/>
                        </a:rPr>
                        <a:t>26 %</a:t>
                      </a:r>
                      <a:r>
                        <a:rPr lang="fi-FI" sz="1200" b="1" u="none" strike="noStrike" dirty="0">
                          <a:effectLst/>
                          <a:latin typeface="Montserrat" panose="00000500000000000000" pitchFamily="2" charset="0"/>
                        </a:rPr>
                        <a:t> </a:t>
                      </a:r>
                      <a:r>
                        <a:rPr lang="fi-FI" sz="1200" b="0" i="0" u="none" strike="noStrike" dirty="0">
                          <a:solidFill>
                            <a:srgbClr val="000000"/>
                          </a:solidFill>
                          <a:effectLst/>
                          <a:latin typeface="Montserrat" panose="00000500000000000000" pitchFamily="2" charset="0"/>
                        </a:rPr>
                        <a:t>Vaasan seudun tuotoksesta</a:t>
                      </a:r>
                    </a:p>
                  </a:txBody>
                  <a:tcPr marL="1024" marR="1024" marT="1024" marB="0" anchor="ctr">
                    <a:solidFill>
                      <a:schemeClr val="accent3">
                        <a:lumMod val="20000"/>
                        <a:lumOff val="80000"/>
                      </a:schemeClr>
                    </a:solidFill>
                  </a:tcPr>
                </a:tc>
                <a:extLst>
                  <a:ext uri="{0D108BD9-81ED-4DB2-BD59-A6C34878D82A}">
                    <a16:rowId xmlns:a16="http://schemas.microsoft.com/office/drawing/2014/main" val="1665499309"/>
                  </a:ext>
                </a:extLst>
              </a:tr>
              <a:tr h="188500">
                <a:tc>
                  <a:txBody>
                    <a:bodyPr/>
                    <a:lstStyle/>
                    <a:p>
                      <a:pPr marL="92075" indent="0" algn="l" fontAlgn="b"/>
                      <a:r>
                        <a:rPr lang="fi-FI" sz="1600" b="1" u="none" strike="noStrike" kern="1200" dirty="0">
                          <a:solidFill>
                            <a:schemeClr val="dk1"/>
                          </a:solidFill>
                          <a:effectLst/>
                          <a:latin typeface="Montserrat" panose="00000500000000000000" pitchFamily="2" charset="0"/>
                          <a:ea typeface="+mn-ea"/>
                          <a:cs typeface="+mn-cs"/>
                        </a:rPr>
                        <a:t>Arvonlisäys</a:t>
                      </a:r>
                    </a:p>
                  </a:txBody>
                  <a:tcPr marL="1024" marR="1024" marT="1024" marB="0" anchor="ctr">
                    <a:solidFill>
                      <a:schemeClr val="bg2">
                        <a:lumMod val="20000"/>
                        <a:lumOff val="80000"/>
                      </a:schemeClr>
                    </a:solidFill>
                  </a:tcPr>
                </a:tc>
                <a:tc>
                  <a:txBody>
                    <a:bodyPr/>
                    <a:lstStyle/>
                    <a:p>
                      <a:pPr algn="l" fontAlgn="b"/>
                      <a:r>
                        <a:rPr lang="fi-FI" sz="1200" u="none" strike="noStrike" kern="1200" dirty="0">
                          <a:solidFill>
                            <a:schemeClr val="dk1"/>
                          </a:solidFill>
                          <a:effectLst/>
                          <a:latin typeface="Montserrat" panose="00000500000000000000" pitchFamily="2" charset="0"/>
                          <a:ea typeface="+mn-ea"/>
                          <a:cs typeface="+mn-cs"/>
                        </a:rPr>
                        <a:t>Kasvaa </a:t>
                      </a:r>
                      <a:r>
                        <a:rPr lang="fi-FI" sz="2000" b="1" u="none" strike="noStrike" kern="1200" dirty="0">
                          <a:solidFill>
                            <a:schemeClr val="dk1"/>
                          </a:solidFill>
                          <a:effectLst/>
                          <a:latin typeface="Montserrat" panose="00000500000000000000" pitchFamily="2" charset="0"/>
                          <a:ea typeface="+mn-ea"/>
                          <a:cs typeface="+mn-cs"/>
                        </a:rPr>
                        <a:t>0,8</a:t>
                      </a:r>
                      <a:r>
                        <a:rPr lang="fi-FI" sz="1200" u="none" strike="noStrike" kern="1200" dirty="0">
                          <a:solidFill>
                            <a:schemeClr val="dk1"/>
                          </a:solidFill>
                          <a:effectLst/>
                          <a:latin typeface="Montserrat" panose="00000500000000000000" pitchFamily="2" charset="0"/>
                          <a:ea typeface="+mn-ea"/>
                          <a:cs typeface="+mn-cs"/>
                        </a:rPr>
                        <a:t> miljardia €</a:t>
                      </a:r>
                    </a:p>
                  </a:txBody>
                  <a:tcPr marL="1024" marR="1024" marT="1024"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fi-FI" sz="1600" b="1" u="none" strike="noStrike" dirty="0">
                          <a:effectLst/>
                          <a:latin typeface="Montserrat" panose="00000500000000000000" pitchFamily="2" charset="0"/>
                        </a:rPr>
                        <a:t>19 %</a:t>
                      </a:r>
                      <a:r>
                        <a:rPr lang="fi-FI" sz="1200" b="1" u="none" strike="noStrike" dirty="0">
                          <a:effectLst/>
                          <a:latin typeface="Montserrat" panose="00000500000000000000" pitchFamily="2" charset="0"/>
                        </a:rPr>
                        <a:t> </a:t>
                      </a:r>
                      <a:r>
                        <a:rPr lang="fi-FI" sz="1200" b="0" i="0" u="none" strike="noStrike" dirty="0">
                          <a:solidFill>
                            <a:srgbClr val="000000"/>
                          </a:solidFill>
                          <a:effectLst/>
                          <a:latin typeface="Montserrat" panose="00000500000000000000" pitchFamily="2" charset="0"/>
                        </a:rPr>
                        <a:t>Vaasan seudun arvonlisäyksestä</a:t>
                      </a:r>
                    </a:p>
                  </a:txBody>
                  <a:tcPr marL="1024" marR="1024" marT="1024" marB="0" anchor="ctr">
                    <a:solidFill>
                      <a:schemeClr val="bg2">
                        <a:lumMod val="20000"/>
                        <a:lumOff val="80000"/>
                      </a:schemeClr>
                    </a:solidFill>
                  </a:tcPr>
                </a:tc>
                <a:extLst>
                  <a:ext uri="{0D108BD9-81ED-4DB2-BD59-A6C34878D82A}">
                    <a16:rowId xmlns:a16="http://schemas.microsoft.com/office/drawing/2014/main" val="241247403"/>
                  </a:ext>
                </a:extLst>
              </a:tr>
            </a:tbl>
          </a:graphicData>
        </a:graphic>
      </p:graphicFrame>
      <p:sp>
        <p:nvSpPr>
          <p:cNvPr id="8" name="Title 1">
            <a:extLst>
              <a:ext uri="{FF2B5EF4-FFF2-40B4-BE49-F238E27FC236}">
                <a16:creationId xmlns:a16="http://schemas.microsoft.com/office/drawing/2014/main" id="{2FC5FFCD-D06E-9AE6-6962-CBEEBD7CCF48}"/>
              </a:ext>
            </a:extLst>
          </p:cNvPr>
          <p:cNvSpPr txBox="1">
            <a:spLocks/>
          </p:cNvSpPr>
          <p:nvPr/>
        </p:nvSpPr>
        <p:spPr>
          <a:xfrm>
            <a:off x="477269" y="202441"/>
            <a:ext cx="10876531" cy="810532"/>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eaLnBrk="1" hangingPunct="1">
              <a:lnSpc>
                <a:spcPct val="90000"/>
              </a:lnSpc>
              <a:spcBef>
                <a:spcPts val="0"/>
              </a:spcBef>
              <a:spcAft>
                <a:spcPts val="0"/>
              </a:spcAft>
              <a:buClr>
                <a:schemeClr val="dk1"/>
              </a:buClr>
              <a:buSzPts val="1800"/>
              <a:buFont typeface="Montserrat ExtraBold"/>
              <a:buNone/>
              <a:defRPr sz="4400" b="0" i="0" u="none" strike="noStrike" cap="none">
                <a:solidFill>
                  <a:schemeClr val="dk2"/>
                </a:solidFill>
                <a:latin typeface="Montserrat ExtraBold"/>
                <a:ea typeface="Montserrat ExtraBold"/>
                <a:cs typeface="Montserrat ExtraBold"/>
                <a:sym typeface="Montserrat ExtraBold"/>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Montserrat ExtraBold"/>
              <a:buNone/>
              <a:tabLst/>
              <a:defRPr/>
            </a:pPr>
            <a:r>
              <a:rPr kumimoji="0" lang="fi-FI" sz="4000" b="0" i="0" u="none" strike="noStrike" kern="0" cap="none" spc="0" normalizeH="0" baseline="0" noProof="0" dirty="0">
                <a:ln>
                  <a:noFill/>
                </a:ln>
                <a:solidFill>
                  <a:srgbClr val="EA564F"/>
                </a:solidFill>
                <a:effectLst/>
                <a:uLnTx/>
                <a:uFillTx/>
                <a:latin typeface="Montserrat ExtraBold"/>
                <a:sym typeface="Montserrat ExtraBold"/>
              </a:rPr>
              <a:t>Kokonaisvaikutukset, </a:t>
            </a:r>
            <a:r>
              <a:rPr lang="fi-FI" sz="4000" kern="0" dirty="0">
                <a:solidFill>
                  <a:srgbClr val="EA564F"/>
                </a:solidFill>
              </a:rPr>
              <a:t>Vaasan seutu</a:t>
            </a:r>
            <a:endParaRPr kumimoji="0" lang="fi-FI" sz="4000" b="0" i="0" u="none" strike="noStrike" kern="0" cap="none" spc="0" normalizeH="0" baseline="0" noProof="0" dirty="0">
              <a:ln>
                <a:noFill/>
              </a:ln>
              <a:solidFill>
                <a:srgbClr val="EA564F"/>
              </a:solidFill>
              <a:effectLst/>
              <a:uLnTx/>
              <a:uFillTx/>
              <a:latin typeface="Montserrat ExtraBold"/>
              <a:sym typeface="Montserrat ExtraBold"/>
            </a:endParaRPr>
          </a:p>
        </p:txBody>
      </p:sp>
      <p:graphicFrame>
        <p:nvGraphicFramePr>
          <p:cNvPr id="9" name="Table 8">
            <a:extLst>
              <a:ext uri="{FF2B5EF4-FFF2-40B4-BE49-F238E27FC236}">
                <a16:creationId xmlns:a16="http://schemas.microsoft.com/office/drawing/2014/main" id="{95AD317E-201D-31ED-B09D-8A25CE84E05A}"/>
              </a:ext>
            </a:extLst>
          </p:cNvPr>
          <p:cNvGraphicFramePr>
            <a:graphicFrameLocks noGrp="1"/>
          </p:cNvGraphicFramePr>
          <p:nvPr>
            <p:extLst>
              <p:ext uri="{D42A27DB-BD31-4B8C-83A1-F6EECF244321}">
                <p14:modId xmlns:p14="http://schemas.microsoft.com/office/powerpoint/2010/main" val="1227468418"/>
              </p:ext>
            </p:extLst>
          </p:nvPr>
        </p:nvGraphicFramePr>
        <p:xfrm>
          <a:off x="664418" y="4987899"/>
          <a:ext cx="1908879" cy="214384"/>
        </p:xfrm>
        <a:graphic>
          <a:graphicData uri="http://schemas.openxmlformats.org/drawingml/2006/table">
            <a:tbl>
              <a:tblPr>
                <a:tableStyleId>{5C22544A-7EE6-4342-B048-85BDC9FD1C3A}</a:tableStyleId>
              </a:tblPr>
              <a:tblGrid>
                <a:gridCol w="1908879">
                  <a:extLst>
                    <a:ext uri="{9D8B030D-6E8A-4147-A177-3AD203B41FA5}">
                      <a16:colId xmlns:a16="http://schemas.microsoft.com/office/drawing/2014/main" val="411324958"/>
                    </a:ext>
                  </a:extLst>
                </a:gridCol>
              </a:tblGrid>
              <a:tr h="86481">
                <a:tc>
                  <a:txBody>
                    <a:bodyPr/>
                    <a:lstStyle/>
                    <a:p>
                      <a:pPr algn="l" fontAlgn="b"/>
                      <a:r>
                        <a:rPr lang="fi-FI" sz="1400" b="1" u="none" strike="noStrike" kern="1200" dirty="0">
                          <a:solidFill>
                            <a:schemeClr val="dk1"/>
                          </a:solidFill>
                          <a:effectLst/>
                          <a:latin typeface="Montserrat" panose="00000500000000000000" pitchFamily="2" charset="0"/>
                          <a:ea typeface="+mn-ea"/>
                          <a:cs typeface="+mn-cs"/>
                        </a:rPr>
                        <a:t>Verotulot</a:t>
                      </a:r>
                    </a:p>
                  </a:txBody>
                  <a:tcPr marL="1024" marR="1024" marT="1024" marB="0" anchor="b">
                    <a:solidFill>
                      <a:schemeClr val="bg1"/>
                    </a:solidFill>
                  </a:tcPr>
                </a:tc>
                <a:extLst>
                  <a:ext uri="{0D108BD9-81ED-4DB2-BD59-A6C34878D82A}">
                    <a16:rowId xmlns:a16="http://schemas.microsoft.com/office/drawing/2014/main" val="2103724824"/>
                  </a:ext>
                </a:extLst>
              </a:tr>
            </a:tbl>
          </a:graphicData>
        </a:graphic>
      </p:graphicFrame>
      <p:graphicFrame>
        <p:nvGraphicFramePr>
          <p:cNvPr id="10" name="Table 9">
            <a:extLst>
              <a:ext uri="{FF2B5EF4-FFF2-40B4-BE49-F238E27FC236}">
                <a16:creationId xmlns:a16="http://schemas.microsoft.com/office/drawing/2014/main" id="{D79E682F-EB8B-43BF-A6DF-1C83AA33D9EE}"/>
              </a:ext>
            </a:extLst>
          </p:cNvPr>
          <p:cNvGraphicFramePr>
            <a:graphicFrameLocks noGrp="1"/>
          </p:cNvGraphicFramePr>
          <p:nvPr>
            <p:extLst>
              <p:ext uri="{D42A27DB-BD31-4B8C-83A1-F6EECF244321}">
                <p14:modId xmlns:p14="http://schemas.microsoft.com/office/powerpoint/2010/main" val="1171566065"/>
              </p:ext>
            </p:extLst>
          </p:nvPr>
        </p:nvGraphicFramePr>
        <p:xfrm>
          <a:off x="780447" y="5445156"/>
          <a:ext cx="2325370" cy="1230027"/>
        </p:xfrm>
        <a:graphic>
          <a:graphicData uri="http://schemas.openxmlformats.org/drawingml/2006/table">
            <a:tbl>
              <a:tblPr firstRow="1" bandRow="1"/>
              <a:tblGrid>
                <a:gridCol w="1268730">
                  <a:extLst>
                    <a:ext uri="{9D8B030D-6E8A-4147-A177-3AD203B41FA5}">
                      <a16:colId xmlns:a16="http://schemas.microsoft.com/office/drawing/2014/main" val="3794364319"/>
                    </a:ext>
                  </a:extLst>
                </a:gridCol>
                <a:gridCol w="589280">
                  <a:extLst>
                    <a:ext uri="{9D8B030D-6E8A-4147-A177-3AD203B41FA5}">
                      <a16:colId xmlns:a16="http://schemas.microsoft.com/office/drawing/2014/main" val="1801930231"/>
                    </a:ext>
                  </a:extLst>
                </a:gridCol>
                <a:gridCol w="467360">
                  <a:extLst>
                    <a:ext uri="{9D8B030D-6E8A-4147-A177-3AD203B41FA5}">
                      <a16:colId xmlns:a16="http://schemas.microsoft.com/office/drawing/2014/main" val="1589182319"/>
                    </a:ext>
                  </a:extLst>
                </a:gridCol>
              </a:tblGrid>
              <a:tr h="205953">
                <a:tc>
                  <a:txBody>
                    <a:bodyPr/>
                    <a:lstStyle/>
                    <a:p>
                      <a:pPr algn="l" rtl="0" fontAlgn="ctr"/>
                      <a:r>
                        <a:rPr lang="fi-FI" sz="1100" b="0" i="0" u="none" strike="noStrike" dirty="0">
                          <a:solidFill>
                            <a:srgbClr val="000000"/>
                          </a:solidFill>
                          <a:effectLst/>
                          <a:latin typeface="Montserrat" panose="00000500000000000000" pitchFamily="2" charset="0"/>
                        </a:rPr>
                        <a:t>Kiinteistöverot</a:t>
                      </a:r>
                    </a:p>
                  </a:txBody>
                  <a:tcPr marL="4763" marR="4763" marT="4763"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algn="r" rtl="0" fontAlgn="ctr"/>
                      <a:r>
                        <a:rPr lang="fi-FI" sz="1100" b="1" i="0" u="none" strike="noStrike" dirty="0">
                          <a:solidFill>
                            <a:srgbClr val="000000"/>
                          </a:solidFill>
                          <a:effectLst/>
                          <a:latin typeface="Montserrat" panose="00000500000000000000" pitchFamily="2" charset="0"/>
                        </a:rPr>
                        <a:t>2,7</a:t>
                      </a:r>
                    </a:p>
                  </a:txBody>
                  <a:tcPr marL="4763" marR="4763" marT="4763"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algn="l" rtl="0" fontAlgn="ctr"/>
                      <a:r>
                        <a:rPr lang="fi-FI" sz="1100" b="0" i="0" u="none" strike="noStrike" dirty="0">
                          <a:solidFill>
                            <a:srgbClr val="000000"/>
                          </a:solidFill>
                          <a:effectLst/>
                          <a:latin typeface="Montserrat" panose="00000500000000000000" pitchFamily="2" charset="0"/>
                        </a:rPr>
                        <a:t>M€</a:t>
                      </a:r>
                    </a:p>
                  </a:txBody>
                  <a:tcPr marL="4763" marR="4763" marT="4763"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68975050"/>
                  </a:ext>
                </a:extLst>
              </a:tr>
              <a:tr h="406215">
                <a:tc>
                  <a:txBody>
                    <a:bodyPr/>
                    <a:lstStyle/>
                    <a:p>
                      <a:pPr algn="l" rtl="0" fontAlgn="ctr"/>
                      <a:r>
                        <a:rPr lang="fi-FI" sz="1100" b="0" i="0" u="none" strike="noStrike" dirty="0">
                          <a:solidFill>
                            <a:srgbClr val="000000"/>
                          </a:solidFill>
                          <a:effectLst/>
                          <a:latin typeface="Montserrat" panose="00000500000000000000" pitchFamily="2" charset="0"/>
                        </a:rPr>
                        <a:t>Tonttien vuokratuotot</a:t>
                      </a:r>
                    </a:p>
                  </a:txBody>
                  <a:tcPr marL="4763" marR="4763" marT="4763"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r" rtl="0" fontAlgn="ctr"/>
                      <a:r>
                        <a:rPr lang="fi-FI" sz="1100" b="1" i="0" u="none" strike="noStrike" dirty="0">
                          <a:solidFill>
                            <a:srgbClr val="000000"/>
                          </a:solidFill>
                          <a:effectLst/>
                          <a:latin typeface="Montserrat" panose="00000500000000000000" pitchFamily="2" charset="0"/>
                        </a:rPr>
                        <a:t>0,6</a:t>
                      </a:r>
                    </a:p>
                  </a:txBody>
                  <a:tcPr marL="4763" marR="4763" marT="4763"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l" rtl="0" fontAlgn="ctr"/>
                      <a:r>
                        <a:rPr lang="fi-FI" sz="1100" b="0" i="0" u="none" strike="noStrike" dirty="0">
                          <a:solidFill>
                            <a:srgbClr val="000000"/>
                          </a:solidFill>
                          <a:effectLst/>
                          <a:latin typeface="Montserrat" panose="00000500000000000000" pitchFamily="2" charset="0"/>
                        </a:rPr>
                        <a:t>M€</a:t>
                      </a:r>
                    </a:p>
                  </a:txBody>
                  <a:tcPr marL="4763" marR="4763" marT="4763"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51224731"/>
                  </a:ext>
                </a:extLst>
              </a:tr>
              <a:tr h="205953">
                <a:tc>
                  <a:txBody>
                    <a:bodyPr/>
                    <a:lstStyle/>
                    <a:p>
                      <a:pPr algn="l" rtl="0" fontAlgn="ctr"/>
                      <a:r>
                        <a:rPr lang="fi-FI" sz="1100" b="0" i="0" u="none" strike="noStrike" dirty="0">
                          <a:solidFill>
                            <a:srgbClr val="000000"/>
                          </a:solidFill>
                          <a:effectLst/>
                          <a:latin typeface="Montserrat" panose="00000500000000000000" pitchFamily="2" charset="0"/>
                        </a:rPr>
                        <a:t>Kunnallisvero</a:t>
                      </a:r>
                    </a:p>
                  </a:txBody>
                  <a:tcPr marL="4763" marR="4763" marT="4763"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r" rtl="0" fontAlgn="ctr"/>
                      <a:r>
                        <a:rPr lang="fi-FI" sz="1100" b="1" i="0" u="none" strike="noStrike" dirty="0">
                          <a:solidFill>
                            <a:srgbClr val="000000"/>
                          </a:solidFill>
                          <a:effectLst/>
                          <a:latin typeface="Montserrat" panose="00000500000000000000" pitchFamily="2" charset="0"/>
                        </a:rPr>
                        <a:t>4,3</a:t>
                      </a:r>
                    </a:p>
                  </a:txBody>
                  <a:tcPr marL="4763" marR="4763" marT="4763"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l" rtl="0" fontAlgn="ctr"/>
                      <a:r>
                        <a:rPr lang="fi-FI" sz="1100" b="0" i="0" u="none" strike="noStrike" dirty="0">
                          <a:solidFill>
                            <a:srgbClr val="000000"/>
                          </a:solidFill>
                          <a:effectLst/>
                          <a:latin typeface="Montserrat" panose="00000500000000000000" pitchFamily="2" charset="0"/>
                        </a:rPr>
                        <a:t>M€</a:t>
                      </a:r>
                    </a:p>
                  </a:txBody>
                  <a:tcPr marL="4763" marR="4763" marT="4763"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64971546"/>
                  </a:ext>
                </a:extLst>
              </a:tr>
              <a:tr h="205953">
                <a:tc>
                  <a:txBody>
                    <a:bodyPr/>
                    <a:lstStyle/>
                    <a:p>
                      <a:pPr algn="l" rtl="0" fontAlgn="ctr"/>
                      <a:r>
                        <a:rPr lang="fi-FI" sz="1100" b="0" i="0" u="none" strike="noStrike" dirty="0">
                          <a:solidFill>
                            <a:srgbClr val="000000"/>
                          </a:solidFill>
                          <a:effectLst/>
                          <a:latin typeface="Montserrat" panose="00000500000000000000" pitchFamily="2" charset="0"/>
                        </a:rPr>
                        <a:t>Yhteisöverot* </a:t>
                      </a:r>
                    </a:p>
                  </a:txBody>
                  <a:tcPr marL="4763" marR="4763" marT="4763"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r" rtl="0" fontAlgn="ctr"/>
                      <a:r>
                        <a:rPr lang="fi-FI" sz="1100" b="1" i="0" u="none" strike="noStrike" dirty="0">
                          <a:solidFill>
                            <a:schemeClr val="bg1">
                              <a:lumMod val="65000"/>
                            </a:schemeClr>
                          </a:solidFill>
                          <a:effectLst/>
                          <a:latin typeface="Montserrat" panose="00000500000000000000" pitchFamily="2" charset="0"/>
                        </a:rPr>
                        <a:t>18,6</a:t>
                      </a:r>
                    </a:p>
                  </a:txBody>
                  <a:tcPr marL="4763" marR="4763" marT="4763"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l" rtl="0" fontAlgn="ctr"/>
                      <a:r>
                        <a:rPr lang="fi-FI" sz="1100" b="0" i="0" u="none" strike="noStrike" dirty="0">
                          <a:solidFill>
                            <a:schemeClr val="bg1">
                              <a:lumMod val="65000"/>
                            </a:schemeClr>
                          </a:solidFill>
                          <a:effectLst/>
                          <a:latin typeface="Montserrat" panose="00000500000000000000" pitchFamily="2" charset="0"/>
                        </a:rPr>
                        <a:t>M€</a:t>
                      </a:r>
                    </a:p>
                  </a:txBody>
                  <a:tcPr marL="4763" marR="4763" marT="4763"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28812917"/>
                  </a:ext>
                </a:extLst>
              </a:tr>
              <a:tr h="205953">
                <a:tc>
                  <a:txBody>
                    <a:bodyPr/>
                    <a:lstStyle/>
                    <a:p>
                      <a:pPr algn="r" rtl="0" fontAlgn="ctr"/>
                      <a:r>
                        <a:rPr lang="fi-FI" sz="1100" b="1" i="0" u="none" strike="noStrike" dirty="0">
                          <a:solidFill>
                            <a:srgbClr val="000000"/>
                          </a:solidFill>
                          <a:effectLst/>
                          <a:latin typeface="Montserrat" panose="00000500000000000000" pitchFamily="2" charset="0"/>
                        </a:rPr>
                        <a:t>YHT.</a:t>
                      </a:r>
                    </a:p>
                  </a:txBody>
                  <a:tcPr marL="4763" marR="4763" marT="4763"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r" rtl="0" fontAlgn="ctr"/>
                      <a:r>
                        <a:rPr lang="fi-FI" sz="1100" b="1" i="0" u="none" strike="noStrike" dirty="0">
                          <a:solidFill>
                            <a:schemeClr val="tx1"/>
                          </a:solidFill>
                          <a:effectLst/>
                          <a:latin typeface="Montserrat" panose="00000500000000000000" pitchFamily="2" charset="0"/>
                        </a:rPr>
                        <a:t>25</a:t>
                      </a:r>
                    </a:p>
                  </a:txBody>
                  <a:tcPr marL="4763" marR="4763" marT="4763"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ctr" latinLnBrk="0" hangingPunct="1">
                        <a:lnSpc>
                          <a:spcPct val="100000"/>
                        </a:lnSpc>
                        <a:spcBef>
                          <a:spcPts val="0"/>
                        </a:spcBef>
                        <a:spcAft>
                          <a:spcPts val="0"/>
                        </a:spcAft>
                        <a:buClr>
                          <a:srgbClr val="000000"/>
                        </a:buClr>
                        <a:buSzTx/>
                        <a:buFont typeface="Arial"/>
                        <a:buNone/>
                        <a:tabLst/>
                        <a:defRPr/>
                      </a:pPr>
                      <a:r>
                        <a:rPr lang="fi-FI" sz="1100" b="1" i="0" u="none" strike="noStrike" dirty="0">
                          <a:solidFill>
                            <a:schemeClr val="tx1"/>
                          </a:solidFill>
                          <a:effectLst/>
                          <a:latin typeface="Montserrat" panose="00000500000000000000" pitchFamily="2" charset="0"/>
                        </a:rPr>
                        <a:t>M€</a:t>
                      </a:r>
                    </a:p>
                  </a:txBody>
                  <a:tcPr marL="4763" marR="4763" marT="4763"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10318449"/>
                  </a:ext>
                </a:extLst>
              </a:tr>
            </a:tbl>
          </a:graphicData>
        </a:graphic>
      </p:graphicFrame>
      <p:sp>
        <p:nvSpPr>
          <p:cNvPr id="12" name="TextBox 11">
            <a:extLst>
              <a:ext uri="{FF2B5EF4-FFF2-40B4-BE49-F238E27FC236}">
                <a16:creationId xmlns:a16="http://schemas.microsoft.com/office/drawing/2014/main" id="{41D5AAA7-22E1-3B44-74BF-9AC190BF495D}"/>
              </a:ext>
            </a:extLst>
          </p:cNvPr>
          <p:cNvSpPr txBox="1"/>
          <p:nvPr/>
        </p:nvSpPr>
        <p:spPr>
          <a:xfrm>
            <a:off x="664418" y="5179338"/>
            <a:ext cx="2880917" cy="276999"/>
          </a:xfrm>
          <a:prstGeom prst="rect">
            <a:avLst/>
          </a:prstGeom>
          <a:noFill/>
        </p:spPr>
        <p:txBody>
          <a:bodyPr wrap="none" rtlCol="0">
            <a:spAutoFit/>
          </a:bodyPr>
          <a:lstStyle/>
          <a:p>
            <a:r>
              <a:rPr lang="fi-FI" sz="1200" dirty="0">
                <a:latin typeface="Montserrat" panose="00000500000000000000" pitchFamily="2" charset="0"/>
              </a:rPr>
              <a:t>Kuntien verotulot kasvaa per vuosi:</a:t>
            </a:r>
          </a:p>
        </p:txBody>
      </p:sp>
      <p:sp>
        <p:nvSpPr>
          <p:cNvPr id="3" name="TextBox 2">
            <a:extLst>
              <a:ext uri="{FF2B5EF4-FFF2-40B4-BE49-F238E27FC236}">
                <a16:creationId xmlns:a16="http://schemas.microsoft.com/office/drawing/2014/main" id="{A5630226-600D-CDA0-4C00-6B4E51BE05F2}"/>
              </a:ext>
            </a:extLst>
          </p:cNvPr>
          <p:cNvSpPr txBox="1"/>
          <p:nvPr/>
        </p:nvSpPr>
        <p:spPr>
          <a:xfrm>
            <a:off x="375920" y="1009147"/>
            <a:ext cx="5720080" cy="369332"/>
          </a:xfrm>
          <a:prstGeom prst="rect">
            <a:avLst/>
          </a:prstGeom>
          <a:noFill/>
        </p:spPr>
        <p:txBody>
          <a:bodyPr wrap="square">
            <a:spAutoFit/>
          </a:bodyPr>
          <a:lstStyle/>
          <a:p>
            <a:r>
              <a:rPr kumimoji="0" lang="fi-FI" sz="1800" b="0" i="0" u="none" strike="noStrike" kern="0" cap="none" spc="0" normalizeH="0" baseline="0" noProof="0" dirty="0">
                <a:ln>
                  <a:noFill/>
                </a:ln>
                <a:solidFill>
                  <a:srgbClr val="EA564F"/>
                </a:solidFill>
                <a:effectLst/>
                <a:uLnTx/>
                <a:uFillTx/>
                <a:latin typeface="Montserrat ExtraBold"/>
                <a:sym typeface="Montserrat ExtraBold"/>
              </a:rPr>
              <a:t>Skenaario 1</a:t>
            </a:r>
            <a:endParaRPr lang="fi-FI" dirty="0"/>
          </a:p>
        </p:txBody>
      </p:sp>
      <p:graphicFrame>
        <p:nvGraphicFramePr>
          <p:cNvPr id="21" name="Table 20">
            <a:extLst>
              <a:ext uri="{FF2B5EF4-FFF2-40B4-BE49-F238E27FC236}">
                <a16:creationId xmlns:a16="http://schemas.microsoft.com/office/drawing/2014/main" id="{57461628-B9F5-D520-E7DF-D9CA46F1BB44}"/>
              </a:ext>
            </a:extLst>
          </p:cNvPr>
          <p:cNvGraphicFramePr>
            <a:graphicFrameLocks noGrp="1"/>
          </p:cNvGraphicFramePr>
          <p:nvPr>
            <p:extLst>
              <p:ext uri="{D42A27DB-BD31-4B8C-83A1-F6EECF244321}">
                <p14:modId xmlns:p14="http://schemas.microsoft.com/office/powerpoint/2010/main" val="2981363754"/>
              </p:ext>
            </p:extLst>
          </p:nvPr>
        </p:nvGraphicFramePr>
        <p:xfrm>
          <a:off x="6244329" y="1434899"/>
          <a:ext cx="5367128" cy="1039392"/>
        </p:xfrm>
        <a:graphic>
          <a:graphicData uri="http://schemas.openxmlformats.org/drawingml/2006/table">
            <a:tbl>
              <a:tblPr>
                <a:tableStyleId>{5C22544A-7EE6-4342-B048-85BDC9FD1C3A}</a:tableStyleId>
              </a:tblPr>
              <a:tblGrid>
                <a:gridCol w="2245621">
                  <a:extLst>
                    <a:ext uri="{9D8B030D-6E8A-4147-A177-3AD203B41FA5}">
                      <a16:colId xmlns:a16="http://schemas.microsoft.com/office/drawing/2014/main" val="3273420856"/>
                    </a:ext>
                  </a:extLst>
                </a:gridCol>
                <a:gridCol w="3121507">
                  <a:extLst>
                    <a:ext uri="{9D8B030D-6E8A-4147-A177-3AD203B41FA5}">
                      <a16:colId xmlns:a16="http://schemas.microsoft.com/office/drawing/2014/main" val="3007859012"/>
                    </a:ext>
                  </a:extLst>
                </a:gridCol>
              </a:tblGrid>
              <a:tr h="304715">
                <a:tc gridSpan="2">
                  <a:txBody>
                    <a:bodyPr/>
                    <a:lstStyle/>
                    <a:p>
                      <a:pPr algn="l" fontAlgn="b"/>
                      <a:r>
                        <a:rPr lang="fi-FI" sz="1400" b="1" i="0" u="none" strike="noStrike" cap="none" dirty="0">
                          <a:solidFill>
                            <a:schemeClr val="dk1"/>
                          </a:solidFill>
                          <a:latin typeface="+mn-lt"/>
                          <a:ea typeface="+mn-ea"/>
                          <a:cs typeface="+mn-cs"/>
                          <a:sym typeface="Arial"/>
                        </a:rPr>
                        <a:t>Investointivaiheen</a:t>
                      </a:r>
                      <a:r>
                        <a:rPr lang="fi-FI" sz="1400" b="1" u="none" strike="noStrike" dirty="0">
                          <a:effectLst/>
                          <a:latin typeface="Montserrat" panose="00000500000000000000" pitchFamily="2" charset="0"/>
                        </a:rPr>
                        <a:t> aikaiset vaikutukset talouteen</a:t>
                      </a:r>
                    </a:p>
                    <a:p>
                      <a:pPr marR="0" algn="l" rtl="0" eaLnBrk="1" fontAlgn="b" hangingPunct="1">
                        <a:lnSpc>
                          <a:spcPct val="100000"/>
                        </a:lnSpc>
                        <a:spcBef>
                          <a:spcPts val="0"/>
                        </a:spcBef>
                        <a:spcAft>
                          <a:spcPts val="0"/>
                        </a:spcAft>
                        <a:buClr>
                          <a:srgbClr val="000000"/>
                        </a:buClr>
                        <a:buFont typeface="Arial"/>
                      </a:pPr>
                      <a:r>
                        <a:rPr lang="fi-FI" sz="1400" b="1" i="0" u="sng" strike="noStrike" cap="none" dirty="0">
                          <a:solidFill>
                            <a:srgbClr val="000000"/>
                          </a:solidFill>
                          <a:effectLst/>
                          <a:latin typeface="Montserrat" panose="00000500000000000000" pitchFamily="2" charset="0"/>
                          <a:ea typeface="+mn-ea"/>
                          <a:cs typeface="+mn-cs"/>
                          <a:sym typeface="Arial"/>
                        </a:rPr>
                        <a:t>koko investointiajanjaksolla</a:t>
                      </a:r>
                    </a:p>
                  </a:txBody>
                  <a:tcPr marL="1024" marR="1024" marT="1024" marB="0" anchor="ctr">
                    <a:solidFill>
                      <a:schemeClr val="bg1"/>
                    </a:solidFill>
                  </a:tcPr>
                </a:tc>
                <a:tc hMerge="1">
                  <a:txBody>
                    <a:bodyPr/>
                    <a:lstStyle/>
                    <a:p>
                      <a:endParaRPr lang="fi-FI"/>
                    </a:p>
                  </a:txBody>
                  <a:tcPr/>
                </a:tc>
                <a:extLst>
                  <a:ext uri="{0D108BD9-81ED-4DB2-BD59-A6C34878D82A}">
                    <a16:rowId xmlns:a16="http://schemas.microsoft.com/office/drawing/2014/main" val="2056145693"/>
                  </a:ext>
                </a:extLst>
              </a:tr>
              <a:tr h="304715">
                <a:tc>
                  <a:txBody>
                    <a:bodyPr/>
                    <a:lstStyle/>
                    <a:p>
                      <a:pPr marL="92075" indent="0" algn="l" fontAlgn="b"/>
                      <a:r>
                        <a:rPr lang="fi-FI" sz="1600" b="1" u="none" strike="noStrike" dirty="0">
                          <a:effectLst/>
                          <a:latin typeface="Montserrat" panose="00000500000000000000" pitchFamily="2" charset="0"/>
                        </a:rPr>
                        <a:t>Työpaikat</a:t>
                      </a:r>
                      <a:r>
                        <a:rPr lang="fi-FI" sz="1050" u="none" strike="noStrike" dirty="0">
                          <a:effectLst/>
                          <a:latin typeface="Montserrat" panose="00000500000000000000" pitchFamily="2" charset="0"/>
                        </a:rPr>
                        <a:t> </a:t>
                      </a:r>
                      <a:endParaRPr lang="fi-FI" sz="1050" b="0" i="0" u="none" strike="noStrike" dirty="0">
                        <a:solidFill>
                          <a:srgbClr val="000000"/>
                        </a:solidFill>
                        <a:effectLst/>
                        <a:latin typeface="Montserrat" panose="00000500000000000000" pitchFamily="2" charset="0"/>
                      </a:endParaRPr>
                    </a:p>
                  </a:txBody>
                  <a:tcPr marL="1024" marR="1024" marT="1024" marB="0" anchor="ctr">
                    <a:solidFill>
                      <a:schemeClr val="accent4">
                        <a:lumMod val="20000"/>
                        <a:lumOff val="80000"/>
                      </a:schemeClr>
                    </a:solidFill>
                  </a:tcPr>
                </a:tc>
                <a:tc>
                  <a:txBody>
                    <a:bodyPr/>
                    <a:lstStyle/>
                    <a:p>
                      <a:pPr algn="l" fontAlgn="b"/>
                      <a:r>
                        <a:rPr lang="fi-FI" sz="1200" u="none" strike="noStrike" dirty="0">
                          <a:effectLst/>
                          <a:latin typeface="Montserrat" panose="00000500000000000000" pitchFamily="2" charset="0"/>
                        </a:rPr>
                        <a:t>Kasvaa noin </a:t>
                      </a:r>
                      <a:r>
                        <a:rPr lang="fi-FI" sz="2000" b="1" u="none" strike="noStrike" dirty="0">
                          <a:effectLst/>
                          <a:latin typeface="Montserrat" panose="00000500000000000000" pitchFamily="2" charset="0"/>
                        </a:rPr>
                        <a:t>2 175</a:t>
                      </a:r>
                      <a:r>
                        <a:rPr lang="fi-FI" sz="1200" u="none" strike="noStrike" dirty="0">
                          <a:effectLst/>
                          <a:latin typeface="Montserrat" panose="00000500000000000000" pitchFamily="2" charset="0"/>
                        </a:rPr>
                        <a:t> työpaikalla</a:t>
                      </a:r>
                      <a:endParaRPr lang="fi-FI" sz="1200" b="0" i="0" u="none" strike="noStrike" dirty="0">
                        <a:solidFill>
                          <a:srgbClr val="000000"/>
                        </a:solidFill>
                        <a:effectLst/>
                        <a:latin typeface="Montserrat" panose="00000500000000000000" pitchFamily="2" charset="0"/>
                      </a:endParaRPr>
                    </a:p>
                  </a:txBody>
                  <a:tcPr marL="1024" marR="1024" marT="1024" marB="0" anchor="ctr">
                    <a:solidFill>
                      <a:schemeClr val="accent4">
                        <a:lumMod val="20000"/>
                        <a:lumOff val="80000"/>
                      </a:schemeClr>
                    </a:solidFill>
                  </a:tcPr>
                </a:tc>
                <a:extLst>
                  <a:ext uri="{0D108BD9-81ED-4DB2-BD59-A6C34878D82A}">
                    <a16:rowId xmlns:a16="http://schemas.microsoft.com/office/drawing/2014/main" val="514774411"/>
                  </a:ext>
                </a:extLst>
              </a:tr>
              <a:tr h="304715">
                <a:tc>
                  <a:txBody>
                    <a:bodyPr/>
                    <a:lstStyle/>
                    <a:p>
                      <a:pPr marL="92075" indent="0" algn="l" fontAlgn="b"/>
                      <a:r>
                        <a:rPr lang="fi-FI" sz="1600" b="1" u="none" strike="noStrike" kern="1200" dirty="0">
                          <a:solidFill>
                            <a:schemeClr val="dk1"/>
                          </a:solidFill>
                          <a:effectLst/>
                          <a:latin typeface="Montserrat" panose="00000500000000000000" pitchFamily="2" charset="0"/>
                          <a:ea typeface="+mn-ea"/>
                          <a:cs typeface="+mn-cs"/>
                        </a:rPr>
                        <a:t>Kulutus</a:t>
                      </a:r>
                    </a:p>
                  </a:txBody>
                  <a:tcPr marL="1024" marR="1024" marT="1024" marB="0" anchor="ctr">
                    <a:solidFill>
                      <a:schemeClr val="accent2">
                        <a:lumMod val="20000"/>
                        <a:lumOff val="80000"/>
                      </a:schemeClr>
                    </a:solidFill>
                  </a:tcPr>
                </a:tc>
                <a:tc>
                  <a:txBody>
                    <a:bodyPr/>
                    <a:lstStyle/>
                    <a:p>
                      <a:pPr marL="0" indent="0" algn="l" fontAlgn="b"/>
                      <a:r>
                        <a:rPr lang="fi-FI" sz="1200" u="none" strike="noStrike" kern="1200" dirty="0">
                          <a:solidFill>
                            <a:schemeClr val="dk1"/>
                          </a:solidFill>
                          <a:effectLst/>
                          <a:latin typeface="Montserrat" panose="00000500000000000000" pitchFamily="2" charset="0"/>
                          <a:ea typeface="+mn-ea"/>
                          <a:cs typeface="+mn-cs"/>
                        </a:rPr>
                        <a:t>Palkkatuloista </a:t>
                      </a:r>
                      <a:r>
                        <a:rPr lang="fi-FI" sz="2000" b="1" dirty="0"/>
                        <a:t>47</a:t>
                      </a:r>
                      <a:r>
                        <a:rPr lang="fi-FI" sz="2000" b="1" i="0" u="none" strike="noStrike" cap="none" dirty="0">
                          <a:solidFill>
                            <a:schemeClr val="dk1"/>
                          </a:solidFill>
                          <a:effectLst/>
                          <a:latin typeface="Montserrat" panose="00000500000000000000" pitchFamily="2" charset="0"/>
                          <a:ea typeface="+mn-ea"/>
                          <a:cs typeface="+mn-cs"/>
                          <a:sym typeface="Arial"/>
                        </a:rPr>
                        <a:t> </a:t>
                      </a:r>
                      <a:r>
                        <a:rPr lang="fi-FI" sz="1200" b="0" i="0" u="none" strike="noStrike" kern="1200" cap="none" dirty="0">
                          <a:solidFill>
                            <a:schemeClr val="dk1"/>
                          </a:solidFill>
                          <a:effectLst/>
                          <a:latin typeface="Montserrat" panose="00000500000000000000" pitchFamily="2" charset="0"/>
                          <a:ea typeface="+mn-ea"/>
                          <a:cs typeface="+mn-cs"/>
                          <a:sym typeface="Arial"/>
                        </a:rPr>
                        <a:t>M</a:t>
                      </a:r>
                      <a:r>
                        <a:rPr lang="fi-FI" sz="1200" u="none" strike="noStrike" kern="1200" dirty="0">
                          <a:solidFill>
                            <a:schemeClr val="dk1"/>
                          </a:solidFill>
                          <a:effectLst/>
                          <a:latin typeface="Montserrat" panose="00000500000000000000" pitchFamily="2" charset="0"/>
                          <a:ea typeface="+mn-ea"/>
                          <a:cs typeface="+mn-cs"/>
                        </a:rPr>
                        <a:t>€ kulutukseen</a:t>
                      </a:r>
                    </a:p>
                  </a:txBody>
                  <a:tcPr marL="1024" marR="1024" marT="1024" marB="0" anchor="ctr">
                    <a:solidFill>
                      <a:schemeClr val="accent2">
                        <a:lumMod val="20000"/>
                        <a:lumOff val="80000"/>
                      </a:schemeClr>
                    </a:solidFill>
                  </a:tcPr>
                </a:tc>
                <a:extLst>
                  <a:ext uri="{0D108BD9-81ED-4DB2-BD59-A6C34878D82A}">
                    <a16:rowId xmlns:a16="http://schemas.microsoft.com/office/drawing/2014/main" val="1346046006"/>
                  </a:ext>
                </a:extLst>
              </a:tr>
            </a:tbl>
          </a:graphicData>
        </a:graphic>
      </p:graphicFrame>
      <p:graphicFrame>
        <p:nvGraphicFramePr>
          <p:cNvPr id="22" name="Table 21">
            <a:extLst>
              <a:ext uri="{FF2B5EF4-FFF2-40B4-BE49-F238E27FC236}">
                <a16:creationId xmlns:a16="http://schemas.microsoft.com/office/drawing/2014/main" id="{076D50B2-310B-51F8-F003-BF117FE7AFF6}"/>
              </a:ext>
            </a:extLst>
          </p:cNvPr>
          <p:cNvGraphicFramePr>
            <a:graphicFrameLocks noGrp="1"/>
          </p:cNvGraphicFramePr>
          <p:nvPr>
            <p:extLst>
              <p:ext uri="{D42A27DB-BD31-4B8C-83A1-F6EECF244321}">
                <p14:modId xmlns:p14="http://schemas.microsoft.com/office/powerpoint/2010/main" val="2406550603"/>
              </p:ext>
            </p:extLst>
          </p:nvPr>
        </p:nvGraphicFramePr>
        <p:xfrm>
          <a:off x="6248400" y="2682857"/>
          <a:ext cx="5367129" cy="2230160"/>
        </p:xfrm>
        <a:graphic>
          <a:graphicData uri="http://schemas.openxmlformats.org/drawingml/2006/table">
            <a:tbl>
              <a:tblPr>
                <a:tableStyleId>{5C22544A-7EE6-4342-B048-85BDC9FD1C3A}</a:tableStyleId>
              </a:tblPr>
              <a:tblGrid>
                <a:gridCol w="1818891">
                  <a:extLst>
                    <a:ext uri="{9D8B030D-6E8A-4147-A177-3AD203B41FA5}">
                      <a16:colId xmlns:a16="http://schemas.microsoft.com/office/drawing/2014/main" val="3273420856"/>
                    </a:ext>
                  </a:extLst>
                </a:gridCol>
                <a:gridCol w="1940559">
                  <a:extLst>
                    <a:ext uri="{9D8B030D-6E8A-4147-A177-3AD203B41FA5}">
                      <a16:colId xmlns:a16="http://schemas.microsoft.com/office/drawing/2014/main" val="3007859012"/>
                    </a:ext>
                  </a:extLst>
                </a:gridCol>
                <a:gridCol w="1607679">
                  <a:extLst>
                    <a:ext uri="{9D8B030D-6E8A-4147-A177-3AD203B41FA5}">
                      <a16:colId xmlns:a16="http://schemas.microsoft.com/office/drawing/2014/main" val="3839887250"/>
                    </a:ext>
                  </a:extLst>
                </a:gridCol>
              </a:tblGrid>
              <a:tr h="35390">
                <a:tc gridSpan="3">
                  <a:txBody>
                    <a:bodyPr/>
                    <a:lstStyle/>
                    <a:p>
                      <a:pPr marL="0" algn="l" defTabSz="914400" rtl="0" eaLnBrk="1" fontAlgn="b" latinLnBrk="0" hangingPunct="1"/>
                      <a:r>
                        <a:rPr lang="fi-FI" sz="1400" b="1" u="none" strike="noStrike" kern="1200" dirty="0">
                          <a:solidFill>
                            <a:schemeClr val="dk1"/>
                          </a:solidFill>
                          <a:effectLst/>
                          <a:latin typeface="Montserrat" panose="00000500000000000000" pitchFamily="2" charset="0"/>
                          <a:ea typeface="+mn-ea"/>
                          <a:cs typeface="+mn-cs"/>
                        </a:rPr>
                        <a:t>Tuotannon aikaiset vaikutukset talouteen </a:t>
                      </a:r>
                      <a:r>
                        <a:rPr lang="fi-FI" sz="1400" b="1" i="0" u="sng" strike="noStrike" cap="none" dirty="0">
                          <a:solidFill>
                            <a:srgbClr val="000000"/>
                          </a:solidFill>
                          <a:effectLst/>
                          <a:latin typeface="Montserrat" panose="00000500000000000000" pitchFamily="2" charset="0"/>
                          <a:ea typeface="+mn-ea"/>
                          <a:cs typeface="+mn-cs"/>
                          <a:sym typeface="Arial"/>
                        </a:rPr>
                        <a:t>per vuosi</a:t>
                      </a:r>
                    </a:p>
                  </a:txBody>
                  <a:tcPr marL="1024" marR="1024" marT="1024" marB="0" anchor="b">
                    <a:solidFill>
                      <a:schemeClr val="bg1"/>
                    </a:solidFill>
                  </a:tcPr>
                </a:tc>
                <a:tc hMerge="1">
                  <a:txBody>
                    <a:bodyPr/>
                    <a:lstStyle/>
                    <a:p>
                      <a:endParaRPr lang="fi-FI"/>
                    </a:p>
                  </a:txBody>
                  <a:tcPr/>
                </a:tc>
                <a:tc hMerge="1">
                  <a:txBody>
                    <a:bodyPr/>
                    <a:lstStyle/>
                    <a:p>
                      <a:pPr marL="0" algn="l" defTabSz="914400" rtl="0" eaLnBrk="1" fontAlgn="b" latinLnBrk="0" hangingPunct="1"/>
                      <a:endParaRPr lang="fi-FI" sz="1600" b="1" u="sng" strike="noStrike" kern="1200" dirty="0">
                        <a:solidFill>
                          <a:schemeClr val="dk1"/>
                        </a:solidFill>
                        <a:effectLst/>
                        <a:latin typeface="Montserrat" panose="00000500000000000000" pitchFamily="2" charset="0"/>
                        <a:ea typeface="+mn-ea"/>
                        <a:cs typeface="+mn-cs"/>
                      </a:endParaRPr>
                    </a:p>
                  </a:txBody>
                  <a:tcPr marL="1024" marR="1024" marT="1024" marB="0" anchor="b">
                    <a:solidFill>
                      <a:schemeClr val="bg1"/>
                    </a:solidFill>
                  </a:tcPr>
                </a:tc>
                <a:extLst>
                  <a:ext uri="{0D108BD9-81ED-4DB2-BD59-A6C34878D82A}">
                    <a16:rowId xmlns:a16="http://schemas.microsoft.com/office/drawing/2014/main" val="2056145693"/>
                  </a:ext>
                </a:extLst>
              </a:tr>
              <a:tr h="473911">
                <a:tc>
                  <a:txBody>
                    <a:bodyPr/>
                    <a:lstStyle/>
                    <a:p>
                      <a:pPr marL="92075" indent="0" algn="l" fontAlgn="b"/>
                      <a:r>
                        <a:rPr lang="fi-FI" sz="1600" b="1" u="none" strike="noStrike" dirty="0">
                          <a:effectLst/>
                          <a:latin typeface="Montserrat" panose="00000500000000000000" pitchFamily="2" charset="0"/>
                        </a:rPr>
                        <a:t>Työpaikat</a:t>
                      </a:r>
                      <a:r>
                        <a:rPr lang="fi-FI" sz="1050" u="none" strike="noStrike" dirty="0">
                          <a:effectLst/>
                          <a:latin typeface="Montserrat" panose="00000500000000000000" pitchFamily="2" charset="0"/>
                        </a:rPr>
                        <a:t> </a:t>
                      </a:r>
                      <a:br>
                        <a:rPr lang="fi-FI" sz="1050" u="none" strike="noStrike" dirty="0">
                          <a:effectLst/>
                          <a:latin typeface="Montserrat" panose="00000500000000000000" pitchFamily="2" charset="0"/>
                        </a:rPr>
                      </a:br>
                      <a:r>
                        <a:rPr lang="fi-FI" sz="1050" u="none" strike="noStrike" dirty="0">
                          <a:effectLst/>
                          <a:latin typeface="Montserrat" panose="00000500000000000000" pitchFamily="2" charset="0"/>
                        </a:rPr>
                        <a:t>(työvoimatarve)</a:t>
                      </a:r>
                      <a:endParaRPr lang="fi-FI" sz="1050" b="0" i="0" u="none" strike="noStrike" dirty="0">
                        <a:solidFill>
                          <a:srgbClr val="000000"/>
                        </a:solidFill>
                        <a:effectLst/>
                        <a:latin typeface="Montserrat" panose="00000500000000000000" pitchFamily="2" charset="0"/>
                      </a:endParaRPr>
                    </a:p>
                  </a:txBody>
                  <a:tcPr marL="1024" marR="1024" marT="1024" marB="0" anchor="ctr">
                    <a:solidFill>
                      <a:schemeClr val="accent4">
                        <a:lumMod val="20000"/>
                        <a:lumOff val="80000"/>
                      </a:schemeClr>
                    </a:solidFill>
                  </a:tcPr>
                </a:tc>
                <a:tc>
                  <a:txBody>
                    <a:bodyPr/>
                    <a:lstStyle/>
                    <a:p>
                      <a:pPr algn="l" fontAlgn="b"/>
                      <a:r>
                        <a:rPr lang="fi-FI" sz="1200" u="none" strike="noStrike" dirty="0">
                          <a:effectLst/>
                          <a:latin typeface="Montserrat" panose="00000500000000000000" pitchFamily="2" charset="0"/>
                        </a:rPr>
                        <a:t>Kasvaa noin </a:t>
                      </a:r>
                      <a:r>
                        <a:rPr lang="fi-FI" sz="2000" b="1" u="none" strike="noStrike" dirty="0">
                          <a:effectLst/>
                          <a:latin typeface="Montserrat" panose="00000500000000000000" pitchFamily="2" charset="0"/>
                        </a:rPr>
                        <a:t>4 900</a:t>
                      </a:r>
                      <a:r>
                        <a:rPr lang="fi-FI" sz="1200" u="none" strike="noStrike" dirty="0">
                          <a:effectLst/>
                          <a:latin typeface="Montserrat" panose="00000500000000000000" pitchFamily="2" charset="0"/>
                        </a:rPr>
                        <a:t> työpaikalla</a:t>
                      </a:r>
                      <a:endParaRPr lang="fi-FI" sz="1200" b="0" i="0" u="none" strike="noStrike" dirty="0">
                        <a:solidFill>
                          <a:srgbClr val="000000"/>
                        </a:solidFill>
                        <a:effectLst/>
                        <a:latin typeface="Montserrat" panose="00000500000000000000" pitchFamily="2" charset="0"/>
                      </a:endParaRPr>
                    </a:p>
                  </a:txBody>
                  <a:tcPr marL="1024" marR="1024" marT="1024" marB="0" anchor="ctr">
                    <a:solidFill>
                      <a:schemeClr val="accent4">
                        <a:lumMod val="20000"/>
                        <a:lumOff val="80000"/>
                      </a:schemeClr>
                    </a:solidFill>
                  </a:tcPr>
                </a:tc>
                <a:tc>
                  <a:txBody>
                    <a:bodyPr/>
                    <a:lstStyle/>
                    <a:p>
                      <a:pPr algn="l" fontAlgn="b"/>
                      <a:r>
                        <a:rPr lang="fi-FI" sz="1600" b="1" u="none" strike="noStrike" dirty="0">
                          <a:effectLst/>
                          <a:latin typeface="Montserrat" panose="00000500000000000000" pitchFamily="2" charset="0"/>
                        </a:rPr>
                        <a:t>8 %</a:t>
                      </a:r>
                      <a:r>
                        <a:rPr lang="fi-FI" sz="1200" b="1" u="none" strike="noStrike" dirty="0">
                          <a:effectLst/>
                          <a:latin typeface="Montserrat" panose="00000500000000000000" pitchFamily="2" charset="0"/>
                        </a:rPr>
                        <a:t> </a:t>
                      </a:r>
                      <a:r>
                        <a:rPr lang="fi-FI" sz="1200" b="0" i="0" u="none" strike="noStrike" dirty="0">
                          <a:solidFill>
                            <a:srgbClr val="000000"/>
                          </a:solidFill>
                          <a:effectLst/>
                          <a:latin typeface="Montserrat" panose="00000500000000000000" pitchFamily="2" charset="0"/>
                        </a:rPr>
                        <a:t>Vaasan seudun työpaikoista</a:t>
                      </a:r>
                    </a:p>
                  </a:txBody>
                  <a:tcPr marL="1024" marR="1024" marT="1024" marB="0" anchor="ctr">
                    <a:solidFill>
                      <a:schemeClr val="accent4">
                        <a:lumMod val="20000"/>
                        <a:lumOff val="80000"/>
                      </a:schemeClr>
                    </a:solidFill>
                  </a:tcPr>
                </a:tc>
                <a:extLst>
                  <a:ext uri="{0D108BD9-81ED-4DB2-BD59-A6C34878D82A}">
                    <a16:rowId xmlns:a16="http://schemas.microsoft.com/office/drawing/2014/main" val="514774411"/>
                  </a:ext>
                </a:extLst>
              </a:tr>
              <a:tr h="188500">
                <a:tc>
                  <a:txBody>
                    <a:bodyPr/>
                    <a:lstStyle/>
                    <a:p>
                      <a:pPr marL="92075" indent="0" algn="l" fontAlgn="b"/>
                      <a:r>
                        <a:rPr lang="fi-FI" sz="1600" b="1" u="none" strike="noStrike" kern="1200" dirty="0">
                          <a:solidFill>
                            <a:schemeClr val="dk1"/>
                          </a:solidFill>
                          <a:effectLst/>
                          <a:latin typeface="Montserrat" panose="00000500000000000000" pitchFamily="2" charset="0"/>
                          <a:ea typeface="+mn-ea"/>
                          <a:cs typeface="+mn-cs"/>
                        </a:rPr>
                        <a:t>Kulutus</a:t>
                      </a:r>
                    </a:p>
                  </a:txBody>
                  <a:tcPr marL="1024" marR="1024" marT="1024" marB="0" anchor="ctr">
                    <a:solidFill>
                      <a:schemeClr val="accent2">
                        <a:lumMod val="20000"/>
                        <a:lumOff val="80000"/>
                      </a:schemeClr>
                    </a:solidFill>
                  </a:tcPr>
                </a:tc>
                <a:tc>
                  <a:txBody>
                    <a:bodyPr/>
                    <a:lstStyle/>
                    <a:p>
                      <a:pPr marL="0" indent="0" algn="l" fontAlgn="b"/>
                      <a:r>
                        <a:rPr lang="fi-FI" sz="1200" u="none" strike="noStrike" kern="1200" dirty="0">
                          <a:solidFill>
                            <a:schemeClr val="dk1"/>
                          </a:solidFill>
                          <a:effectLst/>
                          <a:latin typeface="Montserrat" panose="00000500000000000000" pitchFamily="2" charset="0"/>
                          <a:ea typeface="+mn-ea"/>
                          <a:cs typeface="+mn-cs"/>
                        </a:rPr>
                        <a:t>Palkkatuloista </a:t>
                      </a:r>
                      <a:r>
                        <a:rPr lang="fi-FI" sz="2000" b="1" dirty="0"/>
                        <a:t>104</a:t>
                      </a:r>
                      <a:r>
                        <a:rPr lang="fi-FI" sz="2000" b="1" i="0" u="none" strike="noStrike" cap="none" dirty="0">
                          <a:solidFill>
                            <a:schemeClr val="dk1"/>
                          </a:solidFill>
                          <a:effectLst/>
                          <a:latin typeface="Montserrat" panose="00000500000000000000" pitchFamily="2" charset="0"/>
                          <a:ea typeface="+mn-ea"/>
                          <a:cs typeface="+mn-cs"/>
                          <a:sym typeface="Arial"/>
                        </a:rPr>
                        <a:t> </a:t>
                      </a:r>
                      <a:r>
                        <a:rPr lang="fi-FI" sz="1200" b="0" i="0" u="none" strike="noStrike" kern="1200" cap="none" dirty="0">
                          <a:solidFill>
                            <a:schemeClr val="dk1"/>
                          </a:solidFill>
                          <a:effectLst/>
                          <a:latin typeface="Montserrat" panose="00000500000000000000" pitchFamily="2" charset="0"/>
                          <a:ea typeface="+mn-ea"/>
                          <a:cs typeface="+mn-cs"/>
                          <a:sym typeface="Arial"/>
                        </a:rPr>
                        <a:t>M</a:t>
                      </a:r>
                      <a:r>
                        <a:rPr lang="fi-FI" sz="1200" u="none" strike="noStrike" kern="1200" dirty="0">
                          <a:solidFill>
                            <a:schemeClr val="dk1"/>
                          </a:solidFill>
                          <a:effectLst/>
                          <a:latin typeface="Montserrat" panose="00000500000000000000" pitchFamily="2" charset="0"/>
                          <a:ea typeface="+mn-ea"/>
                          <a:cs typeface="+mn-cs"/>
                        </a:rPr>
                        <a:t>€ kulutukseen</a:t>
                      </a:r>
                    </a:p>
                  </a:txBody>
                  <a:tcPr marL="1024" marR="1024" marT="1024" marB="0" anchor="ctr">
                    <a:solidFill>
                      <a:schemeClr val="accent2">
                        <a:lumMod val="20000"/>
                        <a:lumOff val="80000"/>
                      </a:schemeClr>
                    </a:solidFill>
                  </a:tcPr>
                </a:tc>
                <a:tc>
                  <a:txBody>
                    <a:bodyPr/>
                    <a:lstStyle/>
                    <a:p>
                      <a:pPr algn="l" fontAlgn="b"/>
                      <a:endParaRPr lang="fi-FI" sz="1600" b="1" u="none" strike="noStrike" kern="1200" dirty="0">
                        <a:solidFill>
                          <a:schemeClr val="dk1"/>
                        </a:solidFill>
                        <a:effectLst/>
                        <a:latin typeface="Montserrat" panose="00000500000000000000" pitchFamily="2" charset="0"/>
                        <a:ea typeface="+mn-ea"/>
                        <a:cs typeface="+mn-cs"/>
                      </a:endParaRPr>
                    </a:p>
                  </a:txBody>
                  <a:tcPr marL="1024" marR="1024" marT="1024" marB="0" anchor="ctr">
                    <a:solidFill>
                      <a:schemeClr val="accent2">
                        <a:lumMod val="20000"/>
                        <a:lumOff val="80000"/>
                      </a:schemeClr>
                    </a:solidFill>
                  </a:tcPr>
                </a:tc>
                <a:extLst>
                  <a:ext uri="{0D108BD9-81ED-4DB2-BD59-A6C34878D82A}">
                    <a16:rowId xmlns:a16="http://schemas.microsoft.com/office/drawing/2014/main" val="1476725465"/>
                  </a:ext>
                </a:extLst>
              </a:tr>
              <a:tr h="188500">
                <a:tc>
                  <a:txBody>
                    <a:bodyPr/>
                    <a:lstStyle/>
                    <a:p>
                      <a:pPr marL="92075" indent="0" algn="l" fontAlgn="b"/>
                      <a:r>
                        <a:rPr lang="fi-FI" sz="1600" b="1" u="none" strike="noStrike" kern="1200" dirty="0">
                          <a:solidFill>
                            <a:schemeClr val="dk1"/>
                          </a:solidFill>
                          <a:effectLst/>
                          <a:latin typeface="Montserrat" panose="00000500000000000000" pitchFamily="2" charset="0"/>
                          <a:ea typeface="+mn-ea"/>
                          <a:cs typeface="+mn-cs"/>
                        </a:rPr>
                        <a:t>Kokonaistuotos</a:t>
                      </a:r>
                    </a:p>
                  </a:txBody>
                  <a:tcPr marL="1024" marR="1024" marT="1024" marB="0" anchor="ctr">
                    <a:solidFill>
                      <a:schemeClr val="accent3">
                        <a:lumMod val="20000"/>
                        <a:lumOff val="80000"/>
                      </a:schemeClr>
                    </a:solidFill>
                  </a:tcPr>
                </a:tc>
                <a:tc>
                  <a:txBody>
                    <a:bodyPr/>
                    <a:lstStyle/>
                    <a:p>
                      <a:pPr algn="l" fontAlgn="b"/>
                      <a:r>
                        <a:rPr lang="fi-FI" sz="1200" u="none" strike="noStrike" kern="1200" dirty="0">
                          <a:solidFill>
                            <a:schemeClr val="dk1"/>
                          </a:solidFill>
                          <a:effectLst/>
                          <a:latin typeface="Montserrat" panose="00000500000000000000" pitchFamily="2" charset="0"/>
                          <a:ea typeface="+mn-ea"/>
                          <a:cs typeface="+mn-cs"/>
                        </a:rPr>
                        <a:t>Kasvaa </a:t>
                      </a:r>
                      <a:r>
                        <a:rPr lang="fi-FI" sz="2000" b="1" u="none" strike="noStrike" kern="1200" dirty="0">
                          <a:solidFill>
                            <a:schemeClr val="dk1"/>
                          </a:solidFill>
                          <a:effectLst/>
                          <a:latin typeface="Montserrat" panose="00000500000000000000" pitchFamily="2" charset="0"/>
                          <a:ea typeface="+mn-ea"/>
                          <a:cs typeface="+mn-cs"/>
                        </a:rPr>
                        <a:t>5,4</a:t>
                      </a:r>
                      <a:r>
                        <a:rPr lang="fi-FI" sz="1200" u="none" strike="noStrike" kern="1200" dirty="0">
                          <a:solidFill>
                            <a:schemeClr val="dk1"/>
                          </a:solidFill>
                          <a:effectLst/>
                          <a:latin typeface="Montserrat" panose="00000500000000000000" pitchFamily="2" charset="0"/>
                          <a:ea typeface="+mn-ea"/>
                          <a:cs typeface="+mn-cs"/>
                        </a:rPr>
                        <a:t> miljardia €</a:t>
                      </a:r>
                    </a:p>
                  </a:txBody>
                  <a:tcPr marL="1024" marR="1024" marT="1024" marB="0" anchor="ctr">
                    <a:solidFill>
                      <a:schemeClr val="accent3">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fi-FI" sz="1600" b="1" u="none" strike="noStrike" dirty="0">
                          <a:effectLst/>
                          <a:latin typeface="Montserrat" panose="00000500000000000000" pitchFamily="2" charset="0"/>
                        </a:rPr>
                        <a:t>54 %</a:t>
                      </a:r>
                      <a:r>
                        <a:rPr lang="fi-FI" sz="1200" b="1" u="none" strike="noStrike" dirty="0">
                          <a:effectLst/>
                          <a:latin typeface="Montserrat" panose="00000500000000000000" pitchFamily="2" charset="0"/>
                        </a:rPr>
                        <a:t> </a:t>
                      </a:r>
                      <a:r>
                        <a:rPr lang="fi-FI" sz="1200" b="0" i="0" u="none" strike="noStrike" dirty="0">
                          <a:solidFill>
                            <a:srgbClr val="000000"/>
                          </a:solidFill>
                          <a:effectLst/>
                          <a:latin typeface="Montserrat" panose="00000500000000000000" pitchFamily="2" charset="0"/>
                        </a:rPr>
                        <a:t>Vaasan seudun tuotoksesta</a:t>
                      </a:r>
                    </a:p>
                  </a:txBody>
                  <a:tcPr marL="1024" marR="1024" marT="1024" marB="0" anchor="ctr">
                    <a:solidFill>
                      <a:schemeClr val="accent3">
                        <a:lumMod val="20000"/>
                        <a:lumOff val="80000"/>
                      </a:schemeClr>
                    </a:solidFill>
                  </a:tcPr>
                </a:tc>
                <a:extLst>
                  <a:ext uri="{0D108BD9-81ED-4DB2-BD59-A6C34878D82A}">
                    <a16:rowId xmlns:a16="http://schemas.microsoft.com/office/drawing/2014/main" val="1665499309"/>
                  </a:ext>
                </a:extLst>
              </a:tr>
              <a:tr h="188500">
                <a:tc>
                  <a:txBody>
                    <a:bodyPr/>
                    <a:lstStyle/>
                    <a:p>
                      <a:pPr marL="92075" indent="0" algn="l" fontAlgn="b"/>
                      <a:r>
                        <a:rPr lang="fi-FI" sz="1600" b="1" u="none" strike="noStrike" kern="1200" dirty="0">
                          <a:solidFill>
                            <a:schemeClr val="dk1"/>
                          </a:solidFill>
                          <a:effectLst/>
                          <a:latin typeface="Montserrat" panose="00000500000000000000" pitchFamily="2" charset="0"/>
                          <a:ea typeface="+mn-ea"/>
                          <a:cs typeface="+mn-cs"/>
                        </a:rPr>
                        <a:t>Arvonlisäys</a:t>
                      </a:r>
                    </a:p>
                  </a:txBody>
                  <a:tcPr marL="1024" marR="1024" marT="1024" marB="0" anchor="ctr">
                    <a:solidFill>
                      <a:schemeClr val="bg2">
                        <a:lumMod val="20000"/>
                        <a:lumOff val="80000"/>
                      </a:schemeClr>
                    </a:solidFill>
                  </a:tcPr>
                </a:tc>
                <a:tc>
                  <a:txBody>
                    <a:bodyPr/>
                    <a:lstStyle/>
                    <a:p>
                      <a:pPr algn="l" fontAlgn="b"/>
                      <a:r>
                        <a:rPr lang="fi-FI" sz="1200" u="none" strike="noStrike" kern="1200" dirty="0">
                          <a:solidFill>
                            <a:schemeClr val="dk1"/>
                          </a:solidFill>
                          <a:effectLst/>
                          <a:latin typeface="Montserrat" panose="00000500000000000000" pitchFamily="2" charset="0"/>
                          <a:ea typeface="+mn-ea"/>
                          <a:cs typeface="+mn-cs"/>
                        </a:rPr>
                        <a:t>Kasvaa </a:t>
                      </a:r>
                      <a:r>
                        <a:rPr lang="fi-FI" sz="2000" b="1" u="none" strike="noStrike" kern="1200" dirty="0">
                          <a:solidFill>
                            <a:schemeClr val="dk1"/>
                          </a:solidFill>
                          <a:effectLst/>
                          <a:latin typeface="Montserrat" panose="00000500000000000000" pitchFamily="2" charset="0"/>
                          <a:ea typeface="+mn-ea"/>
                          <a:cs typeface="+mn-cs"/>
                        </a:rPr>
                        <a:t>1,7</a:t>
                      </a:r>
                      <a:r>
                        <a:rPr lang="fi-FI" sz="1200" u="none" strike="noStrike" kern="1200" dirty="0">
                          <a:solidFill>
                            <a:schemeClr val="dk1"/>
                          </a:solidFill>
                          <a:effectLst/>
                          <a:latin typeface="Montserrat" panose="00000500000000000000" pitchFamily="2" charset="0"/>
                          <a:ea typeface="+mn-ea"/>
                          <a:cs typeface="+mn-cs"/>
                        </a:rPr>
                        <a:t> miljardia €</a:t>
                      </a:r>
                    </a:p>
                  </a:txBody>
                  <a:tcPr marL="1024" marR="1024" marT="1024" marB="0" anchor="ctr">
                    <a:solidFill>
                      <a:schemeClr val="bg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fi-FI" sz="1600" b="1" u="none" strike="noStrike" dirty="0">
                          <a:effectLst/>
                          <a:latin typeface="Montserrat" panose="00000500000000000000" pitchFamily="2" charset="0"/>
                        </a:rPr>
                        <a:t>40 %</a:t>
                      </a:r>
                      <a:r>
                        <a:rPr lang="fi-FI" sz="1200" b="1" u="none" strike="noStrike" dirty="0">
                          <a:effectLst/>
                          <a:latin typeface="Montserrat" panose="00000500000000000000" pitchFamily="2" charset="0"/>
                        </a:rPr>
                        <a:t> </a:t>
                      </a:r>
                      <a:r>
                        <a:rPr lang="fi-FI" sz="1200" b="0" i="0" u="none" strike="noStrike" dirty="0">
                          <a:solidFill>
                            <a:srgbClr val="000000"/>
                          </a:solidFill>
                          <a:effectLst/>
                          <a:latin typeface="Montserrat" panose="00000500000000000000" pitchFamily="2" charset="0"/>
                        </a:rPr>
                        <a:t>Vaasan seudun arvonlisäyksestä</a:t>
                      </a:r>
                    </a:p>
                  </a:txBody>
                  <a:tcPr marL="1024" marR="1024" marT="1024" marB="0" anchor="ctr">
                    <a:solidFill>
                      <a:schemeClr val="bg2">
                        <a:lumMod val="20000"/>
                        <a:lumOff val="80000"/>
                      </a:schemeClr>
                    </a:solidFill>
                  </a:tcPr>
                </a:tc>
                <a:extLst>
                  <a:ext uri="{0D108BD9-81ED-4DB2-BD59-A6C34878D82A}">
                    <a16:rowId xmlns:a16="http://schemas.microsoft.com/office/drawing/2014/main" val="241247403"/>
                  </a:ext>
                </a:extLst>
              </a:tr>
            </a:tbl>
          </a:graphicData>
        </a:graphic>
      </p:graphicFrame>
      <p:graphicFrame>
        <p:nvGraphicFramePr>
          <p:cNvPr id="23" name="Table 22">
            <a:extLst>
              <a:ext uri="{FF2B5EF4-FFF2-40B4-BE49-F238E27FC236}">
                <a16:creationId xmlns:a16="http://schemas.microsoft.com/office/drawing/2014/main" id="{32617818-319E-87FE-2103-672894C35ADE}"/>
              </a:ext>
            </a:extLst>
          </p:cNvPr>
          <p:cNvGraphicFramePr>
            <a:graphicFrameLocks noGrp="1"/>
          </p:cNvGraphicFramePr>
          <p:nvPr>
            <p:extLst>
              <p:ext uri="{D42A27DB-BD31-4B8C-83A1-F6EECF244321}">
                <p14:modId xmlns:p14="http://schemas.microsoft.com/office/powerpoint/2010/main" val="523136710"/>
              </p:ext>
            </p:extLst>
          </p:nvPr>
        </p:nvGraphicFramePr>
        <p:xfrm>
          <a:off x="6360358" y="5003849"/>
          <a:ext cx="1908879" cy="214384"/>
        </p:xfrm>
        <a:graphic>
          <a:graphicData uri="http://schemas.openxmlformats.org/drawingml/2006/table">
            <a:tbl>
              <a:tblPr>
                <a:tableStyleId>{5C22544A-7EE6-4342-B048-85BDC9FD1C3A}</a:tableStyleId>
              </a:tblPr>
              <a:tblGrid>
                <a:gridCol w="1908879">
                  <a:extLst>
                    <a:ext uri="{9D8B030D-6E8A-4147-A177-3AD203B41FA5}">
                      <a16:colId xmlns:a16="http://schemas.microsoft.com/office/drawing/2014/main" val="411324958"/>
                    </a:ext>
                  </a:extLst>
                </a:gridCol>
              </a:tblGrid>
              <a:tr h="86481">
                <a:tc>
                  <a:txBody>
                    <a:bodyPr/>
                    <a:lstStyle/>
                    <a:p>
                      <a:pPr algn="l" fontAlgn="b"/>
                      <a:r>
                        <a:rPr lang="fi-FI" sz="1400" b="1" u="none" strike="noStrike" kern="1200" dirty="0">
                          <a:solidFill>
                            <a:schemeClr val="dk1"/>
                          </a:solidFill>
                          <a:effectLst/>
                          <a:latin typeface="Montserrat" panose="00000500000000000000" pitchFamily="2" charset="0"/>
                          <a:ea typeface="+mn-ea"/>
                          <a:cs typeface="+mn-cs"/>
                        </a:rPr>
                        <a:t>Verotulot</a:t>
                      </a:r>
                    </a:p>
                  </a:txBody>
                  <a:tcPr marL="1024" marR="1024" marT="1024" marB="0" anchor="b">
                    <a:solidFill>
                      <a:schemeClr val="bg1"/>
                    </a:solidFill>
                  </a:tcPr>
                </a:tc>
                <a:extLst>
                  <a:ext uri="{0D108BD9-81ED-4DB2-BD59-A6C34878D82A}">
                    <a16:rowId xmlns:a16="http://schemas.microsoft.com/office/drawing/2014/main" val="2103724824"/>
                  </a:ext>
                </a:extLst>
              </a:tr>
            </a:tbl>
          </a:graphicData>
        </a:graphic>
      </p:graphicFrame>
      <p:graphicFrame>
        <p:nvGraphicFramePr>
          <p:cNvPr id="24" name="Table 23">
            <a:extLst>
              <a:ext uri="{FF2B5EF4-FFF2-40B4-BE49-F238E27FC236}">
                <a16:creationId xmlns:a16="http://schemas.microsoft.com/office/drawing/2014/main" id="{6F4597FD-8E2D-3458-1481-92C42D4D5A36}"/>
              </a:ext>
            </a:extLst>
          </p:cNvPr>
          <p:cNvGraphicFramePr>
            <a:graphicFrameLocks noGrp="1"/>
          </p:cNvGraphicFramePr>
          <p:nvPr>
            <p:extLst>
              <p:ext uri="{D42A27DB-BD31-4B8C-83A1-F6EECF244321}">
                <p14:modId xmlns:p14="http://schemas.microsoft.com/office/powerpoint/2010/main" val="289752054"/>
              </p:ext>
            </p:extLst>
          </p:nvPr>
        </p:nvGraphicFramePr>
        <p:xfrm>
          <a:off x="6476387" y="5461106"/>
          <a:ext cx="2325370" cy="1230027"/>
        </p:xfrm>
        <a:graphic>
          <a:graphicData uri="http://schemas.openxmlformats.org/drawingml/2006/table">
            <a:tbl>
              <a:tblPr firstRow="1" bandRow="1"/>
              <a:tblGrid>
                <a:gridCol w="1268730">
                  <a:extLst>
                    <a:ext uri="{9D8B030D-6E8A-4147-A177-3AD203B41FA5}">
                      <a16:colId xmlns:a16="http://schemas.microsoft.com/office/drawing/2014/main" val="3794364319"/>
                    </a:ext>
                  </a:extLst>
                </a:gridCol>
                <a:gridCol w="589280">
                  <a:extLst>
                    <a:ext uri="{9D8B030D-6E8A-4147-A177-3AD203B41FA5}">
                      <a16:colId xmlns:a16="http://schemas.microsoft.com/office/drawing/2014/main" val="1801930231"/>
                    </a:ext>
                  </a:extLst>
                </a:gridCol>
                <a:gridCol w="467360">
                  <a:extLst>
                    <a:ext uri="{9D8B030D-6E8A-4147-A177-3AD203B41FA5}">
                      <a16:colId xmlns:a16="http://schemas.microsoft.com/office/drawing/2014/main" val="1589182319"/>
                    </a:ext>
                  </a:extLst>
                </a:gridCol>
              </a:tblGrid>
              <a:tr h="205953">
                <a:tc>
                  <a:txBody>
                    <a:bodyPr/>
                    <a:lstStyle/>
                    <a:p>
                      <a:pPr algn="l" rtl="0" fontAlgn="ctr"/>
                      <a:r>
                        <a:rPr lang="fi-FI" sz="1100" b="0" i="0" u="none" strike="noStrike" dirty="0">
                          <a:solidFill>
                            <a:srgbClr val="000000"/>
                          </a:solidFill>
                          <a:effectLst/>
                          <a:latin typeface="Montserrat" panose="00000500000000000000" pitchFamily="2" charset="0"/>
                        </a:rPr>
                        <a:t>Kiinteistöverot</a:t>
                      </a:r>
                    </a:p>
                  </a:txBody>
                  <a:tcPr marL="4763" marR="4763" marT="4763"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algn="r" rtl="0" fontAlgn="ctr"/>
                      <a:r>
                        <a:rPr lang="fi-FI" sz="1100" b="1" i="0" u="none" strike="noStrike" dirty="0">
                          <a:solidFill>
                            <a:srgbClr val="000000"/>
                          </a:solidFill>
                          <a:effectLst/>
                          <a:latin typeface="Montserrat" panose="00000500000000000000" pitchFamily="2" charset="0"/>
                        </a:rPr>
                        <a:t>4,2</a:t>
                      </a:r>
                    </a:p>
                  </a:txBody>
                  <a:tcPr marL="4763" marR="4763" marT="4763" marB="0" anchor="ctr">
                    <a:lnL>
                      <a:noFill/>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tc>
                  <a:txBody>
                    <a:bodyPr/>
                    <a:lstStyle/>
                    <a:p>
                      <a:pPr algn="l" rtl="0" fontAlgn="ctr"/>
                      <a:r>
                        <a:rPr lang="fi-FI" sz="1100" b="0" i="0" u="none" strike="noStrike" dirty="0">
                          <a:solidFill>
                            <a:srgbClr val="000000"/>
                          </a:solidFill>
                          <a:effectLst/>
                          <a:latin typeface="Montserrat" panose="00000500000000000000" pitchFamily="2" charset="0"/>
                        </a:rPr>
                        <a:t>M€</a:t>
                      </a:r>
                    </a:p>
                  </a:txBody>
                  <a:tcPr marL="4763" marR="4763" marT="4763"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68975050"/>
                  </a:ext>
                </a:extLst>
              </a:tr>
              <a:tr h="406215">
                <a:tc>
                  <a:txBody>
                    <a:bodyPr/>
                    <a:lstStyle/>
                    <a:p>
                      <a:pPr algn="l" rtl="0" fontAlgn="ctr"/>
                      <a:r>
                        <a:rPr lang="fi-FI" sz="1100" b="0" i="0" u="none" strike="noStrike" dirty="0">
                          <a:solidFill>
                            <a:srgbClr val="000000"/>
                          </a:solidFill>
                          <a:effectLst/>
                          <a:latin typeface="Montserrat" panose="00000500000000000000" pitchFamily="2" charset="0"/>
                        </a:rPr>
                        <a:t>Tonttien vuokratuotot</a:t>
                      </a:r>
                    </a:p>
                  </a:txBody>
                  <a:tcPr marL="4763" marR="4763" marT="4763"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r" rtl="0" fontAlgn="ctr"/>
                      <a:r>
                        <a:rPr lang="fi-FI" sz="1100" b="1" i="0" u="none" strike="noStrike" dirty="0">
                          <a:solidFill>
                            <a:srgbClr val="000000"/>
                          </a:solidFill>
                          <a:effectLst/>
                          <a:latin typeface="Montserrat" panose="00000500000000000000" pitchFamily="2" charset="0"/>
                        </a:rPr>
                        <a:t>1,0</a:t>
                      </a:r>
                    </a:p>
                  </a:txBody>
                  <a:tcPr marL="4763" marR="4763" marT="4763"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l" rtl="0" fontAlgn="ctr"/>
                      <a:r>
                        <a:rPr lang="fi-FI" sz="1100" b="0" i="0" u="none" strike="noStrike" dirty="0">
                          <a:solidFill>
                            <a:srgbClr val="000000"/>
                          </a:solidFill>
                          <a:effectLst/>
                          <a:latin typeface="Montserrat" panose="00000500000000000000" pitchFamily="2" charset="0"/>
                        </a:rPr>
                        <a:t>M€</a:t>
                      </a:r>
                    </a:p>
                  </a:txBody>
                  <a:tcPr marL="4763" marR="4763" marT="4763"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51224731"/>
                  </a:ext>
                </a:extLst>
              </a:tr>
              <a:tr h="205953">
                <a:tc>
                  <a:txBody>
                    <a:bodyPr/>
                    <a:lstStyle/>
                    <a:p>
                      <a:pPr algn="l" rtl="0" fontAlgn="ctr"/>
                      <a:r>
                        <a:rPr lang="fi-FI" sz="1100" b="0" i="0" u="none" strike="noStrike" dirty="0">
                          <a:solidFill>
                            <a:srgbClr val="000000"/>
                          </a:solidFill>
                          <a:effectLst/>
                          <a:latin typeface="Montserrat" panose="00000500000000000000" pitchFamily="2" charset="0"/>
                        </a:rPr>
                        <a:t>Kunnallisvero</a:t>
                      </a:r>
                    </a:p>
                  </a:txBody>
                  <a:tcPr marL="4763" marR="4763" marT="4763"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r" rtl="0" fontAlgn="ctr"/>
                      <a:r>
                        <a:rPr lang="fi-FI" sz="1100" b="1" i="0" u="none" strike="noStrike" dirty="0">
                          <a:solidFill>
                            <a:srgbClr val="000000"/>
                          </a:solidFill>
                          <a:effectLst/>
                          <a:latin typeface="Montserrat" panose="00000500000000000000" pitchFamily="2" charset="0"/>
                        </a:rPr>
                        <a:t>8,6</a:t>
                      </a:r>
                    </a:p>
                  </a:txBody>
                  <a:tcPr marL="4763" marR="4763" marT="4763"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l" rtl="0" fontAlgn="ctr"/>
                      <a:r>
                        <a:rPr lang="fi-FI" sz="1100" b="0" i="0" u="none" strike="noStrike" dirty="0">
                          <a:solidFill>
                            <a:srgbClr val="000000"/>
                          </a:solidFill>
                          <a:effectLst/>
                          <a:latin typeface="Montserrat" panose="00000500000000000000" pitchFamily="2" charset="0"/>
                        </a:rPr>
                        <a:t>M€</a:t>
                      </a:r>
                    </a:p>
                  </a:txBody>
                  <a:tcPr marL="4763" marR="4763" marT="4763"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64971546"/>
                  </a:ext>
                </a:extLst>
              </a:tr>
              <a:tr h="205953">
                <a:tc>
                  <a:txBody>
                    <a:bodyPr/>
                    <a:lstStyle/>
                    <a:p>
                      <a:pPr algn="l" rtl="0" fontAlgn="ctr"/>
                      <a:r>
                        <a:rPr lang="fi-FI" sz="1100" b="0" i="0" u="none" strike="noStrike" dirty="0">
                          <a:solidFill>
                            <a:srgbClr val="000000"/>
                          </a:solidFill>
                          <a:effectLst/>
                          <a:latin typeface="Montserrat" panose="00000500000000000000" pitchFamily="2" charset="0"/>
                        </a:rPr>
                        <a:t>Yhteisöverot*</a:t>
                      </a:r>
                    </a:p>
                  </a:txBody>
                  <a:tcPr marL="4763" marR="4763" marT="4763"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r" rtl="0" fontAlgn="ctr"/>
                      <a:r>
                        <a:rPr lang="fi-FI" sz="1100" b="1" i="0" u="none" strike="noStrike" dirty="0">
                          <a:solidFill>
                            <a:schemeClr val="bg1">
                              <a:lumMod val="65000"/>
                            </a:schemeClr>
                          </a:solidFill>
                          <a:effectLst/>
                          <a:latin typeface="Montserrat" panose="00000500000000000000" pitchFamily="2" charset="0"/>
                        </a:rPr>
                        <a:t>39,5</a:t>
                      </a:r>
                    </a:p>
                  </a:txBody>
                  <a:tcPr marL="4763" marR="4763" marT="4763"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l" rtl="0" fontAlgn="ctr"/>
                      <a:r>
                        <a:rPr lang="fi-FI" sz="1100" b="0" i="0" u="none" strike="noStrike" dirty="0">
                          <a:solidFill>
                            <a:schemeClr val="bg1">
                              <a:lumMod val="65000"/>
                            </a:schemeClr>
                          </a:solidFill>
                          <a:effectLst/>
                          <a:latin typeface="Montserrat" panose="00000500000000000000" pitchFamily="2" charset="0"/>
                        </a:rPr>
                        <a:t>M€</a:t>
                      </a:r>
                    </a:p>
                  </a:txBody>
                  <a:tcPr marL="4763" marR="4763" marT="4763"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28812917"/>
                  </a:ext>
                </a:extLst>
              </a:tr>
              <a:tr h="205953">
                <a:tc>
                  <a:txBody>
                    <a:bodyPr/>
                    <a:lstStyle/>
                    <a:p>
                      <a:pPr algn="r" rtl="0" fontAlgn="ctr"/>
                      <a:r>
                        <a:rPr lang="fi-FI" sz="1100" b="1" i="0" u="none" strike="noStrike" dirty="0">
                          <a:solidFill>
                            <a:srgbClr val="000000"/>
                          </a:solidFill>
                          <a:effectLst/>
                          <a:latin typeface="Montserrat" panose="00000500000000000000" pitchFamily="2" charset="0"/>
                        </a:rPr>
                        <a:t>YHT.</a:t>
                      </a:r>
                    </a:p>
                  </a:txBody>
                  <a:tcPr marL="4763" marR="4763" marT="4763"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algn="r" rtl="0" fontAlgn="ctr"/>
                      <a:r>
                        <a:rPr lang="fi-FI" sz="1100" b="1" i="0" u="none" strike="noStrike" dirty="0">
                          <a:solidFill>
                            <a:schemeClr val="tx1"/>
                          </a:solidFill>
                          <a:effectLst/>
                          <a:latin typeface="Montserrat" panose="00000500000000000000" pitchFamily="2" charset="0"/>
                        </a:rPr>
                        <a:t>53</a:t>
                      </a:r>
                    </a:p>
                  </a:txBody>
                  <a:tcPr marL="4763" marR="4763" marT="4763" marB="0" anchor="ctr">
                    <a:lnL>
                      <a:noFill/>
                    </a:lnL>
                    <a:lnR>
                      <a:noFill/>
                    </a:lnR>
                    <a:lnT>
                      <a:noFill/>
                    </a:lnT>
                    <a:lnB>
                      <a:noFill/>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ctr" latinLnBrk="0" hangingPunct="1">
                        <a:lnSpc>
                          <a:spcPct val="100000"/>
                        </a:lnSpc>
                        <a:spcBef>
                          <a:spcPts val="0"/>
                        </a:spcBef>
                        <a:spcAft>
                          <a:spcPts val="0"/>
                        </a:spcAft>
                        <a:buClr>
                          <a:srgbClr val="000000"/>
                        </a:buClr>
                        <a:buSzTx/>
                        <a:buFont typeface="Arial"/>
                        <a:buNone/>
                        <a:tabLst/>
                        <a:defRPr/>
                      </a:pPr>
                      <a:r>
                        <a:rPr lang="fi-FI" sz="1100" b="1" i="0" u="none" strike="noStrike" dirty="0">
                          <a:solidFill>
                            <a:schemeClr val="tx1"/>
                          </a:solidFill>
                          <a:effectLst/>
                          <a:latin typeface="Montserrat" panose="00000500000000000000" pitchFamily="2" charset="0"/>
                        </a:rPr>
                        <a:t>M€</a:t>
                      </a:r>
                    </a:p>
                  </a:txBody>
                  <a:tcPr marL="4763" marR="4763" marT="4763" marB="0" anchor="ct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78288902"/>
                  </a:ext>
                </a:extLst>
              </a:tr>
            </a:tbl>
          </a:graphicData>
        </a:graphic>
      </p:graphicFrame>
      <p:sp>
        <p:nvSpPr>
          <p:cNvPr id="25" name="TextBox 24">
            <a:extLst>
              <a:ext uri="{FF2B5EF4-FFF2-40B4-BE49-F238E27FC236}">
                <a16:creationId xmlns:a16="http://schemas.microsoft.com/office/drawing/2014/main" id="{347D303B-934A-8EBB-E237-5FEF62FAD041}"/>
              </a:ext>
            </a:extLst>
          </p:cNvPr>
          <p:cNvSpPr txBox="1"/>
          <p:nvPr/>
        </p:nvSpPr>
        <p:spPr>
          <a:xfrm>
            <a:off x="6360358" y="5195288"/>
            <a:ext cx="2880917" cy="276999"/>
          </a:xfrm>
          <a:prstGeom prst="rect">
            <a:avLst/>
          </a:prstGeom>
          <a:noFill/>
        </p:spPr>
        <p:txBody>
          <a:bodyPr wrap="none" rtlCol="0">
            <a:spAutoFit/>
          </a:bodyPr>
          <a:lstStyle/>
          <a:p>
            <a:r>
              <a:rPr lang="fi-FI" sz="1200" dirty="0">
                <a:latin typeface="Montserrat" panose="00000500000000000000" pitchFamily="2" charset="0"/>
              </a:rPr>
              <a:t>Kuntien verotulot kasvaa per vuosi:</a:t>
            </a:r>
          </a:p>
        </p:txBody>
      </p:sp>
      <p:sp>
        <p:nvSpPr>
          <p:cNvPr id="26" name="TextBox 25">
            <a:extLst>
              <a:ext uri="{FF2B5EF4-FFF2-40B4-BE49-F238E27FC236}">
                <a16:creationId xmlns:a16="http://schemas.microsoft.com/office/drawing/2014/main" id="{8F43A9CD-6214-4697-27AC-6EF071A8864E}"/>
              </a:ext>
            </a:extLst>
          </p:cNvPr>
          <p:cNvSpPr txBox="1"/>
          <p:nvPr/>
        </p:nvSpPr>
        <p:spPr>
          <a:xfrm>
            <a:off x="6071860" y="1009147"/>
            <a:ext cx="5720080" cy="369332"/>
          </a:xfrm>
          <a:prstGeom prst="rect">
            <a:avLst/>
          </a:prstGeom>
          <a:noFill/>
        </p:spPr>
        <p:txBody>
          <a:bodyPr wrap="square">
            <a:spAutoFit/>
          </a:bodyPr>
          <a:lstStyle/>
          <a:p>
            <a:r>
              <a:rPr kumimoji="0" lang="fi-FI" sz="1800" b="0" i="0" u="none" strike="noStrike" kern="0" cap="none" spc="0" normalizeH="0" baseline="0" noProof="0" dirty="0">
                <a:ln>
                  <a:noFill/>
                </a:ln>
                <a:solidFill>
                  <a:srgbClr val="EA564F"/>
                </a:solidFill>
                <a:effectLst/>
                <a:uLnTx/>
                <a:uFillTx/>
                <a:latin typeface="Montserrat ExtraBold"/>
                <a:sym typeface="Montserrat ExtraBold"/>
              </a:rPr>
              <a:t>Skenaario 2</a:t>
            </a:r>
            <a:endParaRPr lang="fi-FI" dirty="0">
              <a:solidFill>
                <a:schemeClr val="tx1"/>
              </a:solidFill>
            </a:endParaRPr>
          </a:p>
        </p:txBody>
      </p:sp>
    </p:spTree>
    <p:extLst>
      <p:ext uri="{BB962C8B-B14F-4D97-AF65-F5344CB8AC3E}">
        <p14:creationId xmlns:p14="http://schemas.microsoft.com/office/powerpoint/2010/main" val="1854552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One glowing light bulb among other light bulbs">
            <a:extLst>
              <a:ext uri="{FF2B5EF4-FFF2-40B4-BE49-F238E27FC236}">
                <a16:creationId xmlns:a16="http://schemas.microsoft.com/office/drawing/2014/main" id="{47CECCCC-6A18-0908-6CDB-4FE2CB464436}"/>
              </a:ext>
            </a:extLst>
          </p:cNvPr>
          <p:cNvPicPr>
            <a:picLocks noGrp="1" noChangeAspect="1"/>
          </p:cNvPicPr>
          <p:nvPr>
            <p:ph type="pic" idx="2"/>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Title 4">
            <a:extLst>
              <a:ext uri="{FF2B5EF4-FFF2-40B4-BE49-F238E27FC236}">
                <a16:creationId xmlns:a16="http://schemas.microsoft.com/office/drawing/2014/main" id="{E9FAFCD8-0FEF-B5B4-79B7-B6382402752F}"/>
              </a:ext>
            </a:extLst>
          </p:cNvPr>
          <p:cNvSpPr>
            <a:spLocks noGrp="1"/>
          </p:cNvSpPr>
          <p:nvPr>
            <p:ph type="title"/>
          </p:nvPr>
        </p:nvSpPr>
        <p:spPr/>
        <p:txBody>
          <a:bodyPr>
            <a:normAutofit/>
          </a:bodyPr>
          <a:lstStyle/>
          <a:p>
            <a:r>
              <a:rPr lang="fi-FI" sz="4800" dirty="0">
                <a:highlight>
                  <a:srgbClr val="EA564F"/>
                </a:highlight>
              </a:rPr>
              <a:t>1. Työn tausta, tavoite ja menetelmät</a:t>
            </a:r>
          </a:p>
        </p:txBody>
      </p:sp>
      <p:sp>
        <p:nvSpPr>
          <p:cNvPr id="7" name="Text Placeholder 6">
            <a:extLst>
              <a:ext uri="{FF2B5EF4-FFF2-40B4-BE49-F238E27FC236}">
                <a16:creationId xmlns:a16="http://schemas.microsoft.com/office/drawing/2014/main" id="{9219E6AA-568C-A1B7-4943-47286F0CEA6E}"/>
              </a:ext>
            </a:extLst>
          </p:cNvPr>
          <p:cNvSpPr>
            <a:spLocks noGrp="1"/>
          </p:cNvSpPr>
          <p:nvPr>
            <p:ph type="body" sz="quarter" idx="13"/>
          </p:nvPr>
        </p:nvSpPr>
        <p:spPr/>
        <p:txBody>
          <a:bodyPr/>
          <a:lstStyle/>
          <a:p>
            <a:endParaRPr lang="fi-FI"/>
          </a:p>
        </p:txBody>
      </p:sp>
    </p:spTree>
    <p:extLst>
      <p:ext uri="{BB962C8B-B14F-4D97-AF65-F5344CB8AC3E}">
        <p14:creationId xmlns:p14="http://schemas.microsoft.com/office/powerpoint/2010/main" val="3260391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6365F-5358-FDD0-C5C5-3D615ED82874}"/>
              </a:ext>
            </a:extLst>
          </p:cNvPr>
          <p:cNvSpPr>
            <a:spLocks noGrp="1"/>
          </p:cNvSpPr>
          <p:nvPr>
            <p:ph type="title"/>
          </p:nvPr>
        </p:nvSpPr>
        <p:spPr/>
        <p:txBody>
          <a:bodyPr>
            <a:normAutofit/>
          </a:bodyPr>
          <a:lstStyle/>
          <a:p>
            <a:r>
              <a:rPr lang="fi-FI" sz="4000" dirty="0"/>
              <a:t>Työn tavoite</a:t>
            </a:r>
            <a:endParaRPr lang="fi-FI" sz="2700" dirty="0">
              <a:solidFill>
                <a:schemeClr val="tx1"/>
              </a:solidFill>
              <a:highlight>
                <a:srgbClr val="FFFF00"/>
              </a:highlight>
            </a:endParaRPr>
          </a:p>
        </p:txBody>
      </p:sp>
      <p:sp>
        <p:nvSpPr>
          <p:cNvPr id="4" name="Text Placeholder 3">
            <a:extLst>
              <a:ext uri="{FF2B5EF4-FFF2-40B4-BE49-F238E27FC236}">
                <a16:creationId xmlns:a16="http://schemas.microsoft.com/office/drawing/2014/main" id="{3A7D7921-CCE1-B250-F463-2870D9735118}"/>
              </a:ext>
            </a:extLst>
          </p:cNvPr>
          <p:cNvSpPr>
            <a:spLocks noGrp="1"/>
          </p:cNvSpPr>
          <p:nvPr>
            <p:ph type="body" idx="1"/>
          </p:nvPr>
        </p:nvSpPr>
        <p:spPr/>
        <p:txBody>
          <a:bodyPr>
            <a:normAutofit/>
          </a:bodyPr>
          <a:lstStyle/>
          <a:p>
            <a:pPr marL="0" indent="0">
              <a:lnSpc>
                <a:spcPct val="120000"/>
              </a:lnSpc>
              <a:spcBef>
                <a:spcPts val="0"/>
              </a:spcBef>
              <a:buNone/>
            </a:pPr>
            <a:r>
              <a:rPr lang="fi-FI" sz="1800" dirty="0">
                <a:solidFill>
                  <a:srgbClr val="000000"/>
                </a:solidFill>
                <a:latin typeface="+mn-lt"/>
              </a:rPr>
              <a:t>Selvitystyön </a:t>
            </a:r>
            <a:r>
              <a:rPr lang="fi-FI" sz="1800" b="1" dirty="0">
                <a:solidFill>
                  <a:schemeClr val="bg1"/>
                </a:solidFill>
                <a:highlight>
                  <a:srgbClr val="EA564F"/>
                </a:highlight>
                <a:latin typeface="+mn-lt"/>
              </a:rPr>
              <a:t>tavoitteena on tukea GigaVaasa-työtä:</a:t>
            </a:r>
            <a:endParaRPr lang="fi-FI" sz="1800" dirty="0">
              <a:solidFill>
                <a:schemeClr val="bg1"/>
              </a:solidFill>
              <a:highlight>
                <a:srgbClr val="EA564F"/>
              </a:highlight>
              <a:latin typeface="+mn-lt"/>
            </a:endParaRPr>
          </a:p>
          <a:p>
            <a:pPr marL="0">
              <a:lnSpc>
                <a:spcPct val="120000"/>
              </a:lnSpc>
              <a:spcBef>
                <a:spcPts val="0"/>
              </a:spcBef>
            </a:pPr>
            <a:endParaRPr lang="fi-FI" sz="1800" dirty="0">
              <a:solidFill>
                <a:srgbClr val="000000"/>
              </a:solidFill>
              <a:latin typeface="+mn-lt"/>
            </a:endParaRPr>
          </a:p>
          <a:p>
            <a:pPr marL="471170" indent="-471170">
              <a:lnSpc>
                <a:spcPct val="120000"/>
              </a:lnSpc>
              <a:spcBef>
                <a:spcPts val="0"/>
              </a:spcBef>
              <a:buFont typeface="+mj-lt"/>
              <a:buAutoNum type="arabicPeriod"/>
            </a:pPr>
            <a:r>
              <a:rPr lang="fi-FI" sz="1800" dirty="0">
                <a:solidFill>
                  <a:srgbClr val="000000"/>
                </a:solidFill>
                <a:latin typeface="+mn-lt"/>
              </a:rPr>
              <a:t>Tuottaa tietoa ja selkeä analyysi Vaasan ja Mustasaaren rajalle suunnitellusta </a:t>
            </a:r>
            <a:r>
              <a:rPr lang="fi-FI" sz="1800" b="1" dirty="0">
                <a:solidFill>
                  <a:schemeClr val="bg1"/>
                </a:solidFill>
                <a:highlight>
                  <a:srgbClr val="EA564F"/>
                </a:highlight>
                <a:latin typeface="+mn-lt"/>
              </a:rPr>
              <a:t>GigaVaasa-alueen hankekokonaisuuden ja investointien aluetalousvaikutuksista</a:t>
            </a:r>
            <a:r>
              <a:rPr lang="fi-FI" sz="1800" dirty="0">
                <a:solidFill>
                  <a:srgbClr val="000000"/>
                </a:solidFill>
                <a:latin typeface="+mn-lt"/>
              </a:rPr>
              <a:t>. </a:t>
            </a:r>
          </a:p>
          <a:p>
            <a:pPr marL="471170" indent="-471170">
              <a:lnSpc>
                <a:spcPct val="120000"/>
              </a:lnSpc>
              <a:spcBef>
                <a:spcPts val="0"/>
              </a:spcBef>
              <a:buFont typeface="+mj-lt"/>
              <a:buAutoNum type="arabicPeriod"/>
            </a:pPr>
            <a:r>
              <a:rPr lang="fi-FI" sz="1800" dirty="0">
                <a:solidFill>
                  <a:srgbClr val="000000"/>
                </a:solidFill>
                <a:latin typeface="+mn-lt"/>
              </a:rPr>
              <a:t>Selvittää ja analysoida GigaVaasa-alueelle rakentumassa olevaa </a:t>
            </a:r>
            <a:r>
              <a:rPr lang="fi-FI" sz="1800" b="1" dirty="0">
                <a:solidFill>
                  <a:schemeClr val="bg1"/>
                </a:solidFill>
                <a:highlight>
                  <a:srgbClr val="EA564F"/>
                </a:highlight>
                <a:latin typeface="+mn-lt"/>
              </a:rPr>
              <a:t>akkuarvoketjun keskittymän vaikuttavuutta alueellisesti ja kansallisesti</a:t>
            </a:r>
            <a:r>
              <a:rPr lang="fi-FI" sz="1800" dirty="0">
                <a:solidFill>
                  <a:srgbClr val="000000"/>
                </a:solidFill>
                <a:latin typeface="+mn-lt"/>
              </a:rPr>
              <a:t>. </a:t>
            </a:r>
          </a:p>
          <a:p>
            <a:pPr marL="0" indent="0">
              <a:lnSpc>
                <a:spcPct val="120000"/>
              </a:lnSpc>
              <a:spcBef>
                <a:spcPts val="0"/>
              </a:spcBef>
              <a:buNone/>
            </a:pPr>
            <a:endParaRPr lang="fi-FI" sz="1800" dirty="0">
              <a:latin typeface="+mn-lt"/>
            </a:endParaRPr>
          </a:p>
          <a:p>
            <a:pPr marL="0" indent="0">
              <a:lnSpc>
                <a:spcPct val="120000"/>
              </a:lnSpc>
              <a:spcBef>
                <a:spcPts val="0"/>
              </a:spcBef>
              <a:buNone/>
            </a:pPr>
            <a:r>
              <a:rPr lang="fi-FI" sz="1800" dirty="0">
                <a:latin typeface="+mn-lt"/>
              </a:rPr>
              <a:t>Selvitys on toteutettu Vaasan seudulla useiden toimijoiden yhteistyönä tehtävän GigaVaasa-työn tueksi. Selvityksessä on mallinnettu kahdella eri skenaariolla suunniteltujen investointien vaikutuksia. </a:t>
            </a:r>
          </a:p>
        </p:txBody>
      </p:sp>
      <p:sp>
        <p:nvSpPr>
          <p:cNvPr id="7" name="Text Placeholder 6">
            <a:extLst>
              <a:ext uri="{FF2B5EF4-FFF2-40B4-BE49-F238E27FC236}">
                <a16:creationId xmlns:a16="http://schemas.microsoft.com/office/drawing/2014/main" id="{B9C34FD1-3CE4-D88F-0E9F-85F5D90B2210}"/>
              </a:ext>
            </a:extLst>
          </p:cNvPr>
          <p:cNvSpPr>
            <a:spLocks noGrp="1"/>
          </p:cNvSpPr>
          <p:nvPr>
            <p:ph type="body" sz="quarter" idx="13"/>
          </p:nvPr>
        </p:nvSpPr>
        <p:spPr/>
        <p:txBody>
          <a:bodyPr/>
          <a:lstStyle/>
          <a:p>
            <a:endParaRPr lang="fi-FI"/>
          </a:p>
        </p:txBody>
      </p:sp>
    </p:spTree>
    <p:extLst>
      <p:ext uri="{BB962C8B-B14F-4D97-AF65-F5344CB8AC3E}">
        <p14:creationId xmlns:p14="http://schemas.microsoft.com/office/powerpoint/2010/main" val="683394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6365F-5358-FDD0-C5C5-3D615ED82874}"/>
              </a:ext>
            </a:extLst>
          </p:cNvPr>
          <p:cNvSpPr>
            <a:spLocks noGrp="1"/>
          </p:cNvSpPr>
          <p:nvPr>
            <p:ph type="title"/>
          </p:nvPr>
        </p:nvSpPr>
        <p:spPr>
          <a:xfrm>
            <a:off x="838200" y="365125"/>
            <a:ext cx="10515600" cy="793115"/>
          </a:xfrm>
        </p:spPr>
        <p:txBody>
          <a:bodyPr>
            <a:normAutofit/>
          </a:bodyPr>
          <a:lstStyle/>
          <a:p>
            <a:r>
              <a:rPr lang="fi-FI" sz="3200" dirty="0">
                <a:solidFill>
                  <a:schemeClr val="dk2"/>
                </a:solidFill>
              </a:rPr>
              <a:t>Muodostettavat skenaariot</a:t>
            </a:r>
          </a:p>
        </p:txBody>
      </p:sp>
      <p:sp>
        <p:nvSpPr>
          <p:cNvPr id="6" name="Text Placeholder 5">
            <a:extLst>
              <a:ext uri="{FF2B5EF4-FFF2-40B4-BE49-F238E27FC236}">
                <a16:creationId xmlns:a16="http://schemas.microsoft.com/office/drawing/2014/main" id="{D4DEDD79-3999-652C-58EB-DD8C35518C52}"/>
              </a:ext>
            </a:extLst>
          </p:cNvPr>
          <p:cNvSpPr>
            <a:spLocks noGrp="1"/>
          </p:cNvSpPr>
          <p:nvPr>
            <p:ph type="body" idx="1"/>
          </p:nvPr>
        </p:nvSpPr>
        <p:spPr>
          <a:xfrm>
            <a:off x="838200" y="1402080"/>
            <a:ext cx="4901957" cy="4927600"/>
          </a:xfrm>
        </p:spPr>
        <p:txBody>
          <a:bodyPr>
            <a:normAutofit lnSpcReduction="10000"/>
          </a:bodyPr>
          <a:lstStyle/>
          <a:p>
            <a:pPr marL="114300" indent="0">
              <a:buNone/>
            </a:pPr>
            <a:r>
              <a:rPr lang="fi-FI" sz="1400" b="1" dirty="0"/>
              <a:t>Työssä muodostettiin kaksi eri skenaariota, joiden talousvaikutuksia mallinnettiin ja peilattiin ns. nollatilanteeseen, jossa investoinnit eivät toteutuisi lainkaan. Vaihtoehtoskenaariot ovat:</a:t>
            </a:r>
          </a:p>
          <a:p>
            <a:r>
              <a:rPr lang="fi-FI" sz="1400" b="1" dirty="0"/>
              <a:t>VE0</a:t>
            </a:r>
            <a:r>
              <a:rPr lang="fi-FI" sz="1400" dirty="0"/>
              <a:t>: Kehitys ilman GigaVaasa-investointeja (eli ns. perusura, johon 1. ja 2. vaihtoehtoa peilataan)</a:t>
            </a:r>
          </a:p>
          <a:p>
            <a:r>
              <a:rPr lang="fi-FI" sz="1400" b="1" dirty="0"/>
              <a:t>VE1</a:t>
            </a:r>
            <a:r>
              <a:rPr lang="fi-FI" sz="1400" dirty="0"/>
              <a:t>: Skenaariossa 1 tarkastellaan tilannetta, jossa kaikkien investointien ensimmäinen vaihe toteutuu. Skenaariossa on käytetty kaikkien toimijoiden ja investointien osalta 1. vaiheen arviota.</a:t>
            </a:r>
          </a:p>
          <a:p>
            <a:r>
              <a:rPr lang="fi-FI" sz="1400" b="1" dirty="0"/>
              <a:t>VE2</a:t>
            </a:r>
            <a:r>
              <a:rPr lang="fi-FI" sz="1400" dirty="0"/>
              <a:t>: Skenaariossa 2 mallinnetaan tilannetta, jossa kaikkien investointien toinen vaihe toteutuu. Skenaariossa on käytetty kaikkien toimijoiden ja investointien osalta 2. vaiheen arviota. </a:t>
            </a:r>
          </a:p>
          <a:p>
            <a:pPr lvl="1"/>
            <a:r>
              <a:rPr lang="fi-FI" sz="1400" b="1" dirty="0"/>
              <a:t>HUOM! </a:t>
            </a:r>
            <a:r>
              <a:rPr lang="fi-FI" sz="1400" dirty="0"/>
              <a:t>Skenaario 2 pitää sisällään 1. skenaarion vaikutukset. </a:t>
            </a:r>
            <a:r>
              <a:rPr lang="fi-FI" sz="1400" u="sng" dirty="0"/>
              <a:t>Skenaarioita ei tule summata yhteen.</a:t>
            </a:r>
          </a:p>
          <a:p>
            <a:pPr lvl="1"/>
            <a:r>
              <a:rPr lang="fi-FI" sz="1400" b="1" dirty="0"/>
              <a:t>HUOM! </a:t>
            </a:r>
            <a:r>
              <a:rPr lang="fi-FI" sz="1400" dirty="0"/>
              <a:t>Tällöinkään mallinnuksessa kaikki GigaVaasa-alueen tontit eivät ole maksimikäytössä.</a:t>
            </a:r>
          </a:p>
        </p:txBody>
      </p:sp>
      <p:sp>
        <p:nvSpPr>
          <p:cNvPr id="11" name="Text Placeholder 10">
            <a:extLst>
              <a:ext uri="{FF2B5EF4-FFF2-40B4-BE49-F238E27FC236}">
                <a16:creationId xmlns:a16="http://schemas.microsoft.com/office/drawing/2014/main" id="{E75D7BAF-BAA7-FC2E-A32E-6E5B817F09F2}"/>
              </a:ext>
            </a:extLst>
          </p:cNvPr>
          <p:cNvSpPr>
            <a:spLocks noGrp="1"/>
          </p:cNvSpPr>
          <p:nvPr>
            <p:ph type="body" idx="2"/>
          </p:nvPr>
        </p:nvSpPr>
        <p:spPr>
          <a:xfrm>
            <a:off x="6096000" y="1402080"/>
            <a:ext cx="5257800" cy="4774883"/>
          </a:xfrm>
        </p:spPr>
        <p:txBody>
          <a:bodyPr>
            <a:noAutofit/>
          </a:bodyPr>
          <a:lstStyle/>
          <a:p>
            <a:pPr marL="114300" indent="0">
              <a:buNone/>
            </a:pPr>
            <a:r>
              <a:rPr lang="fi-FI" sz="1400" b="1" dirty="0"/>
              <a:t>Vaikutuksia mallinnettiin erikseen rakennus- ja tuotantovaiheelle. </a:t>
            </a:r>
            <a:r>
              <a:rPr lang="fi-FI" sz="1400" dirty="0"/>
              <a:t>Yksinkertaistuksen vuoksi kaikkien investointien rakennus- ja tuotantovaihetta tarkasteltiin yhdessä ja siten samalla aikajänteellä. </a:t>
            </a:r>
            <a:r>
              <a:rPr lang="fi-FI" sz="1400" b="1" dirty="0"/>
              <a:t>Rakennusvaiheen investoinnit on mallinnettu ja arvio tehty kokonaisvaikutuksina koko rakennusvaiheen ajanjaksolle. Tuotantovaiheessa vaikutukset on esitetty vuositasolla.</a:t>
            </a:r>
          </a:p>
          <a:p>
            <a:r>
              <a:rPr lang="fi-FI" sz="1400" dirty="0"/>
              <a:t>Skenaario 1: </a:t>
            </a:r>
          </a:p>
          <a:p>
            <a:pPr lvl="1"/>
            <a:r>
              <a:rPr lang="fi-FI" sz="1400" dirty="0"/>
              <a:t>Investoinnin aikaiset </a:t>
            </a:r>
            <a:r>
              <a:rPr lang="fi-FI" sz="1400" b="1" dirty="0"/>
              <a:t>kokonaisvaikutukset</a:t>
            </a:r>
            <a:r>
              <a:rPr lang="fi-FI" sz="1400" dirty="0"/>
              <a:t> n. kolmelle vuodelle (2024–2026)</a:t>
            </a:r>
          </a:p>
          <a:p>
            <a:pPr lvl="1"/>
            <a:r>
              <a:rPr lang="fi-FI" sz="1400" dirty="0"/>
              <a:t>Tuotannon aikaiset vaikutukset </a:t>
            </a:r>
            <a:r>
              <a:rPr lang="fi-FI" sz="1400" b="1" dirty="0"/>
              <a:t>per vuosi </a:t>
            </a:r>
            <a:r>
              <a:rPr lang="fi-FI" sz="1400" dirty="0"/>
              <a:t>(vuodesta 2027 eteenpäin)</a:t>
            </a:r>
          </a:p>
          <a:p>
            <a:r>
              <a:rPr lang="fi-FI" sz="1400" dirty="0"/>
              <a:t>Skenaario 2:</a:t>
            </a:r>
          </a:p>
          <a:p>
            <a:pPr lvl="1"/>
            <a:r>
              <a:rPr lang="fi-FI" sz="1400" dirty="0"/>
              <a:t>Investoinnin aikaiset </a:t>
            </a:r>
            <a:r>
              <a:rPr lang="fi-FI" sz="1400" b="1" dirty="0"/>
              <a:t>kokonaisvaikutukset</a:t>
            </a:r>
            <a:r>
              <a:rPr lang="fi-FI" sz="1400" dirty="0"/>
              <a:t> n. kolmelle vuodelle (2027–2029)</a:t>
            </a:r>
          </a:p>
          <a:p>
            <a:pPr lvl="1"/>
            <a:r>
              <a:rPr lang="fi-FI" sz="1400" dirty="0"/>
              <a:t>Tuotannon aikaiset vaikutukset </a:t>
            </a:r>
            <a:r>
              <a:rPr lang="fi-FI" sz="1400" b="1" dirty="0"/>
              <a:t>per vuosi  </a:t>
            </a:r>
            <a:r>
              <a:rPr lang="fi-FI" sz="1400" dirty="0"/>
              <a:t>(vuodesta 2030 eteenpäin)</a:t>
            </a:r>
          </a:p>
          <a:p>
            <a:pPr marL="114300" indent="0">
              <a:lnSpc>
                <a:spcPct val="100000"/>
              </a:lnSpc>
              <a:buNone/>
            </a:pPr>
            <a:r>
              <a:rPr lang="fi-FI" sz="1400" b="1" dirty="0"/>
              <a:t>Laskennassa on käytetty aluejaotteluna: </a:t>
            </a:r>
            <a:r>
              <a:rPr lang="fi-FI" sz="1400" dirty="0"/>
              <a:t>1) Vaasan seutu* ja 2) Koko maa. Ulkomaan osuutta ja vaikutuksia Suomen rajojen ulkopuolelle ei ole erikseen arvioitu.</a:t>
            </a:r>
          </a:p>
          <a:p>
            <a:pPr marL="114300" indent="0">
              <a:buNone/>
            </a:pPr>
            <a:endParaRPr lang="fi-FI" sz="1400" dirty="0"/>
          </a:p>
        </p:txBody>
      </p:sp>
      <p:sp>
        <p:nvSpPr>
          <p:cNvPr id="3" name="Text Placeholder 4">
            <a:extLst>
              <a:ext uri="{FF2B5EF4-FFF2-40B4-BE49-F238E27FC236}">
                <a16:creationId xmlns:a16="http://schemas.microsoft.com/office/drawing/2014/main" id="{D9ABB906-D009-6F72-5139-FCD433294ECA}"/>
              </a:ext>
            </a:extLst>
          </p:cNvPr>
          <p:cNvSpPr>
            <a:spLocks noGrp="1"/>
          </p:cNvSpPr>
          <p:nvPr>
            <p:ph type="body" sz="quarter" idx="13"/>
          </p:nvPr>
        </p:nvSpPr>
        <p:spPr>
          <a:xfrm>
            <a:off x="1132514" y="6356350"/>
            <a:ext cx="10188473" cy="365125"/>
          </a:xfrm>
        </p:spPr>
        <p:txBody>
          <a:bodyPr/>
          <a:lstStyle/>
          <a:p>
            <a:r>
              <a:rPr lang="fi-FI" sz="1100" dirty="0"/>
              <a:t>*Työssä Vaasan seudun tulkitaan koostuvan Vaasan, Mustasaaren, Maalahden, Laihian, Korsnäsin </a:t>
            </a:r>
            <a:r>
              <a:rPr lang="fi-FI" sz="1100" dirty="0" err="1"/>
              <a:t>Isokyrön</a:t>
            </a:r>
            <a:r>
              <a:rPr lang="fi-FI" sz="1100" dirty="0"/>
              <a:t> ja Vöyrin kunnista.</a:t>
            </a:r>
          </a:p>
        </p:txBody>
      </p:sp>
    </p:spTree>
    <p:extLst>
      <p:ext uri="{BB962C8B-B14F-4D97-AF65-F5344CB8AC3E}">
        <p14:creationId xmlns:p14="http://schemas.microsoft.com/office/powerpoint/2010/main" val="16413929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633E3-CB1C-BAB5-27A5-96EFD4A8B135}"/>
              </a:ext>
            </a:extLst>
          </p:cNvPr>
          <p:cNvSpPr>
            <a:spLocks noGrp="1"/>
          </p:cNvSpPr>
          <p:nvPr>
            <p:ph type="title"/>
          </p:nvPr>
        </p:nvSpPr>
        <p:spPr>
          <a:xfrm>
            <a:off x="1101293" y="217658"/>
            <a:ext cx="10515600" cy="842814"/>
          </a:xfrm>
        </p:spPr>
        <p:txBody>
          <a:bodyPr>
            <a:normAutofit/>
          </a:bodyPr>
          <a:lstStyle/>
          <a:p>
            <a:pPr algn="ctr"/>
            <a:r>
              <a:rPr lang="fi-FI" dirty="0"/>
              <a:t>SKENAARIOT 1 JA 2</a:t>
            </a:r>
          </a:p>
        </p:txBody>
      </p:sp>
      <p:pic>
        <p:nvPicPr>
          <p:cNvPr id="8" name="Kuva 7" descr="Nokkakärry ääriviiva">
            <a:extLst>
              <a:ext uri="{FF2B5EF4-FFF2-40B4-BE49-F238E27FC236}">
                <a16:creationId xmlns:a16="http://schemas.microsoft.com/office/drawing/2014/main" id="{D175AE42-7DDF-42C6-51D1-822E7E4603B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34950" y="4218500"/>
            <a:ext cx="1431561" cy="1431561"/>
          </a:xfrm>
          <a:prstGeom prst="rect">
            <a:avLst/>
          </a:prstGeom>
        </p:spPr>
      </p:pic>
      <p:pic>
        <p:nvPicPr>
          <p:cNvPr id="12" name="Kuva 11" descr="Rakennus työntekijä nainen ääriviiva">
            <a:extLst>
              <a:ext uri="{FF2B5EF4-FFF2-40B4-BE49-F238E27FC236}">
                <a16:creationId xmlns:a16="http://schemas.microsoft.com/office/drawing/2014/main" id="{B4BD89B4-128A-B331-F8C6-8A0E749167D8}"/>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920032" y="2159389"/>
            <a:ext cx="914400" cy="914400"/>
          </a:xfrm>
          <a:prstGeom prst="rect">
            <a:avLst/>
          </a:prstGeom>
        </p:spPr>
      </p:pic>
      <p:pic>
        <p:nvPicPr>
          <p:cNvPr id="13" name="Kuva 12" descr="Rakennus työntekijä mies ääriviiva">
            <a:extLst>
              <a:ext uri="{FF2B5EF4-FFF2-40B4-BE49-F238E27FC236}">
                <a16:creationId xmlns:a16="http://schemas.microsoft.com/office/drawing/2014/main" id="{0D838A75-B10C-2118-22F2-F206E4A655D2}"/>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775543" y="2179603"/>
            <a:ext cx="914400" cy="914400"/>
          </a:xfrm>
          <a:prstGeom prst="rect">
            <a:avLst/>
          </a:prstGeom>
        </p:spPr>
      </p:pic>
      <p:pic>
        <p:nvPicPr>
          <p:cNvPr id="14" name="Kuva 13" descr="Rakennus työntekijä nainen ääriviiva">
            <a:extLst>
              <a:ext uri="{FF2B5EF4-FFF2-40B4-BE49-F238E27FC236}">
                <a16:creationId xmlns:a16="http://schemas.microsoft.com/office/drawing/2014/main" id="{98CC1C49-507B-0DED-D160-08E0DA7781F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359093" y="1872393"/>
            <a:ext cx="914400" cy="914400"/>
          </a:xfrm>
          <a:prstGeom prst="rect">
            <a:avLst/>
          </a:prstGeom>
        </p:spPr>
      </p:pic>
      <p:pic>
        <p:nvPicPr>
          <p:cNvPr id="25" name="Kuva 24" descr="Nouseva palkkikaavio ääriviiva">
            <a:extLst>
              <a:ext uri="{FF2B5EF4-FFF2-40B4-BE49-F238E27FC236}">
                <a16:creationId xmlns:a16="http://schemas.microsoft.com/office/drawing/2014/main" id="{0064E8C0-2E2F-3DCF-9495-7FD1F84245BC}"/>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34950" y="1844473"/>
            <a:ext cx="1388571" cy="1447735"/>
          </a:xfrm>
          <a:prstGeom prst="rect">
            <a:avLst/>
          </a:prstGeom>
        </p:spPr>
      </p:pic>
      <p:sp>
        <p:nvSpPr>
          <p:cNvPr id="4" name="Tekstiruutu 3">
            <a:extLst>
              <a:ext uri="{FF2B5EF4-FFF2-40B4-BE49-F238E27FC236}">
                <a16:creationId xmlns:a16="http://schemas.microsoft.com/office/drawing/2014/main" id="{7F7E4F6E-0FCB-4EED-93F0-57B1F77DC002}"/>
              </a:ext>
            </a:extLst>
          </p:cNvPr>
          <p:cNvSpPr txBox="1"/>
          <p:nvPr/>
        </p:nvSpPr>
        <p:spPr>
          <a:xfrm>
            <a:off x="1835255" y="1844893"/>
            <a:ext cx="4196443" cy="1261884"/>
          </a:xfrm>
          <a:prstGeom prst="rect">
            <a:avLst/>
          </a:prstGeom>
          <a:noFill/>
        </p:spPr>
        <p:txBody>
          <a:bodyPr wrap="square" rtlCol="0">
            <a:spAutoFit/>
          </a:bodyPr>
          <a:lstStyle/>
          <a:p>
            <a:r>
              <a:rPr lang="fi-FI" sz="4800" b="1" dirty="0">
                <a:solidFill>
                  <a:schemeClr val="bg2"/>
                </a:solidFill>
                <a:latin typeface="+mj-lt"/>
              </a:rPr>
              <a:t>1,3 </a:t>
            </a:r>
            <a:r>
              <a:rPr lang="fi-FI" sz="2400" b="1" dirty="0">
                <a:solidFill>
                  <a:schemeClr val="bg2"/>
                </a:solidFill>
                <a:latin typeface="+mj-lt"/>
              </a:rPr>
              <a:t>mrd. euroa</a:t>
            </a:r>
            <a:endParaRPr lang="fi-FI" sz="4800" b="1" dirty="0">
              <a:solidFill>
                <a:schemeClr val="bg2"/>
              </a:solidFill>
              <a:latin typeface="+mj-lt"/>
            </a:endParaRPr>
          </a:p>
          <a:p>
            <a:r>
              <a:rPr lang="fi-FI" b="1" dirty="0">
                <a:latin typeface="+mn-lt"/>
              </a:rPr>
              <a:t>ARVONLISÄYS </a:t>
            </a:r>
          </a:p>
          <a:p>
            <a:r>
              <a:rPr lang="fi-FI" b="1" dirty="0">
                <a:latin typeface="+mn-lt"/>
              </a:rPr>
              <a:t>(</a:t>
            </a:r>
            <a:r>
              <a:rPr lang="fi-FI" sz="1400" b="1" dirty="0">
                <a:latin typeface="+mn-lt"/>
              </a:rPr>
              <a:t>0,8</a:t>
            </a:r>
            <a:r>
              <a:rPr lang="fi-FI" b="1" dirty="0">
                <a:latin typeface="+mn-lt"/>
              </a:rPr>
              <a:t> mrd. euroa Vaasan seudulla) </a:t>
            </a:r>
          </a:p>
        </p:txBody>
      </p:sp>
      <p:sp>
        <p:nvSpPr>
          <p:cNvPr id="5" name="Tekstiruutu 4">
            <a:extLst>
              <a:ext uri="{FF2B5EF4-FFF2-40B4-BE49-F238E27FC236}">
                <a16:creationId xmlns:a16="http://schemas.microsoft.com/office/drawing/2014/main" id="{4BD03AFE-3C21-2634-0A5C-A4339DBE7A63}"/>
              </a:ext>
            </a:extLst>
          </p:cNvPr>
          <p:cNvSpPr txBox="1"/>
          <p:nvPr/>
        </p:nvSpPr>
        <p:spPr>
          <a:xfrm>
            <a:off x="1741506" y="4246160"/>
            <a:ext cx="4196443" cy="1261884"/>
          </a:xfrm>
          <a:prstGeom prst="rect">
            <a:avLst/>
          </a:prstGeom>
          <a:noFill/>
        </p:spPr>
        <p:txBody>
          <a:bodyPr wrap="square" rtlCol="0">
            <a:spAutoFit/>
          </a:bodyPr>
          <a:lstStyle/>
          <a:p>
            <a:r>
              <a:rPr lang="fi-FI" sz="4800" b="1" dirty="0">
                <a:solidFill>
                  <a:schemeClr val="bg2"/>
                </a:solidFill>
                <a:latin typeface="+mj-lt"/>
              </a:rPr>
              <a:t>3,7 </a:t>
            </a:r>
            <a:r>
              <a:rPr lang="fi-FI" sz="2400" b="1" dirty="0">
                <a:solidFill>
                  <a:schemeClr val="bg2"/>
                </a:solidFill>
                <a:latin typeface="+mj-lt"/>
              </a:rPr>
              <a:t>mrd. euroa</a:t>
            </a:r>
            <a:endParaRPr lang="fi-FI" sz="4800" b="1" dirty="0">
              <a:solidFill>
                <a:schemeClr val="bg2"/>
              </a:solidFill>
              <a:latin typeface="+mj-lt"/>
            </a:endParaRPr>
          </a:p>
          <a:p>
            <a:r>
              <a:rPr lang="fi-FI" b="1" dirty="0">
                <a:latin typeface="+mn-lt"/>
              </a:rPr>
              <a:t>TUOTOS </a:t>
            </a:r>
          </a:p>
          <a:p>
            <a:r>
              <a:rPr lang="fi-FI" b="1" dirty="0">
                <a:latin typeface="+mn-lt"/>
              </a:rPr>
              <a:t>(</a:t>
            </a:r>
            <a:r>
              <a:rPr lang="fi-FI" sz="1400" b="1" dirty="0">
                <a:latin typeface="+mn-lt"/>
              </a:rPr>
              <a:t>2,6</a:t>
            </a:r>
            <a:r>
              <a:rPr lang="fi-FI" b="1" dirty="0">
                <a:latin typeface="+mn-lt"/>
              </a:rPr>
              <a:t> mrd. euroa Vaasan seudulla</a:t>
            </a:r>
            <a:r>
              <a:rPr lang="fi-FI" b="1" dirty="0"/>
              <a:t>) </a:t>
            </a:r>
          </a:p>
        </p:txBody>
      </p:sp>
      <p:sp>
        <p:nvSpPr>
          <p:cNvPr id="6" name="Tekstiruutu 5">
            <a:extLst>
              <a:ext uri="{FF2B5EF4-FFF2-40B4-BE49-F238E27FC236}">
                <a16:creationId xmlns:a16="http://schemas.microsoft.com/office/drawing/2014/main" id="{93417AFE-283F-5838-E2E9-1D413F47A926}"/>
              </a:ext>
            </a:extLst>
          </p:cNvPr>
          <p:cNvSpPr txBox="1"/>
          <p:nvPr/>
        </p:nvSpPr>
        <p:spPr>
          <a:xfrm>
            <a:off x="7619633" y="1905628"/>
            <a:ext cx="4196443" cy="1261884"/>
          </a:xfrm>
          <a:prstGeom prst="rect">
            <a:avLst/>
          </a:prstGeom>
          <a:noFill/>
        </p:spPr>
        <p:txBody>
          <a:bodyPr wrap="square" rtlCol="0">
            <a:spAutoFit/>
          </a:bodyPr>
          <a:lstStyle/>
          <a:p>
            <a:r>
              <a:rPr lang="fi-FI" sz="4800" b="1" dirty="0">
                <a:solidFill>
                  <a:schemeClr val="bg2"/>
                </a:solidFill>
                <a:latin typeface="+mj-lt"/>
              </a:rPr>
              <a:t>5 200</a:t>
            </a:r>
          </a:p>
          <a:p>
            <a:r>
              <a:rPr lang="fi-FI" b="1" dirty="0">
                <a:latin typeface="+mn-lt"/>
              </a:rPr>
              <a:t>UUTTA TYÖPAIKKAA</a:t>
            </a:r>
          </a:p>
          <a:p>
            <a:r>
              <a:rPr lang="fi-FI" b="1" dirty="0">
                <a:latin typeface="+mn-lt"/>
              </a:rPr>
              <a:t>(</a:t>
            </a:r>
            <a:r>
              <a:rPr lang="fi-FI" sz="1400" b="1" dirty="0">
                <a:latin typeface="+mn-lt"/>
              </a:rPr>
              <a:t>2 400 </a:t>
            </a:r>
            <a:r>
              <a:rPr lang="fi-FI" b="1" dirty="0">
                <a:latin typeface="+mn-lt"/>
              </a:rPr>
              <a:t>uutta työpaikkaa Vaasan seudulla)</a:t>
            </a:r>
          </a:p>
        </p:txBody>
      </p:sp>
      <p:pic>
        <p:nvPicPr>
          <p:cNvPr id="7" name="Kuva 9" descr="Kolikot ääriviiva">
            <a:extLst>
              <a:ext uri="{FF2B5EF4-FFF2-40B4-BE49-F238E27FC236}">
                <a16:creationId xmlns:a16="http://schemas.microsoft.com/office/drawing/2014/main" id="{6156F44C-FEF9-8420-799E-C0D743CD4E1B}"/>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5920032" y="4213134"/>
            <a:ext cx="1860175" cy="1565366"/>
          </a:xfrm>
          <a:prstGeom prst="rect">
            <a:avLst/>
          </a:prstGeom>
        </p:spPr>
      </p:pic>
      <p:sp>
        <p:nvSpPr>
          <p:cNvPr id="9" name="Tekstiruutu 2">
            <a:extLst>
              <a:ext uri="{FF2B5EF4-FFF2-40B4-BE49-F238E27FC236}">
                <a16:creationId xmlns:a16="http://schemas.microsoft.com/office/drawing/2014/main" id="{B67CF2EB-4610-26AF-3FC9-392ED7430681}"/>
              </a:ext>
            </a:extLst>
          </p:cNvPr>
          <p:cNvSpPr txBox="1"/>
          <p:nvPr/>
        </p:nvSpPr>
        <p:spPr>
          <a:xfrm>
            <a:off x="7663334" y="4194393"/>
            <a:ext cx="4643873" cy="1261884"/>
          </a:xfrm>
          <a:prstGeom prst="rect">
            <a:avLst/>
          </a:prstGeom>
          <a:noFill/>
        </p:spPr>
        <p:txBody>
          <a:bodyPr wrap="square" rtlCol="0">
            <a:spAutoFit/>
          </a:bodyPr>
          <a:lstStyle/>
          <a:p>
            <a:r>
              <a:rPr lang="fi-FI" sz="4800" b="1" dirty="0">
                <a:solidFill>
                  <a:schemeClr val="bg2"/>
                </a:solidFill>
                <a:latin typeface="+mj-lt"/>
              </a:rPr>
              <a:t>111,4 </a:t>
            </a:r>
            <a:r>
              <a:rPr lang="fi-FI" sz="2400" b="1" dirty="0">
                <a:solidFill>
                  <a:schemeClr val="bg2"/>
                </a:solidFill>
                <a:latin typeface="+mj-lt"/>
              </a:rPr>
              <a:t>milj. euroa</a:t>
            </a:r>
          </a:p>
          <a:p>
            <a:r>
              <a:rPr lang="fi-FI" b="1" dirty="0">
                <a:latin typeface="+mn-lt"/>
                <a:cs typeface="Arial" panose="020B0604020202020204" pitchFamily="34" charset="0"/>
              </a:rPr>
              <a:t>EUROA KULUTUKSEEN PALKOISTA</a:t>
            </a:r>
          </a:p>
          <a:p>
            <a:r>
              <a:rPr lang="fi-FI" b="1" dirty="0">
                <a:latin typeface="+mn-lt"/>
                <a:cs typeface="Arial" panose="020B0604020202020204" pitchFamily="34" charset="0"/>
              </a:rPr>
              <a:t>(</a:t>
            </a:r>
            <a:r>
              <a:rPr lang="fi-FI" sz="1400" b="1" dirty="0">
                <a:latin typeface="+mn-lt"/>
                <a:cs typeface="Arial" panose="020B0604020202020204" pitchFamily="34" charset="0"/>
              </a:rPr>
              <a:t>52 </a:t>
            </a:r>
            <a:r>
              <a:rPr lang="fi-FI" b="1" dirty="0">
                <a:latin typeface="+mn-lt"/>
                <a:cs typeface="Arial" panose="020B0604020202020204" pitchFamily="34" charset="0"/>
              </a:rPr>
              <a:t>milj. euroa Vaasan seudulla*) </a:t>
            </a:r>
          </a:p>
        </p:txBody>
      </p:sp>
      <p:pic>
        <p:nvPicPr>
          <p:cNvPr id="3" name="Picture 2" descr="A map of a city&#10;&#10;Description automatically generated">
            <a:extLst>
              <a:ext uri="{FF2B5EF4-FFF2-40B4-BE49-F238E27FC236}">
                <a16:creationId xmlns:a16="http://schemas.microsoft.com/office/drawing/2014/main" id="{C6FF060D-C7D3-045D-3E04-3BB58D80E771}"/>
              </a:ext>
            </a:extLst>
          </p:cNvPr>
          <p:cNvPicPr>
            <a:picLocks noChangeAspect="1"/>
          </p:cNvPicPr>
          <p:nvPr/>
        </p:nvPicPr>
        <p:blipFill>
          <a:blip r:embed="rId13"/>
          <a:stretch>
            <a:fillRect/>
          </a:stretch>
        </p:blipFill>
        <p:spPr>
          <a:xfrm>
            <a:off x="25307" y="1012494"/>
            <a:ext cx="12166693" cy="4970617"/>
          </a:xfrm>
          <a:prstGeom prst="rect">
            <a:avLst/>
          </a:prstGeom>
        </p:spPr>
      </p:pic>
    </p:spTree>
    <p:extLst>
      <p:ext uri="{BB962C8B-B14F-4D97-AF65-F5344CB8AC3E}">
        <p14:creationId xmlns:p14="http://schemas.microsoft.com/office/powerpoint/2010/main" val="176914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6365F-5358-FDD0-C5C5-3D615ED82874}"/>
              </a:ext>
            </a:extLst>
          </p:cNvPr>
          <p:cNvSpPr>
            <a:spLocks noGrp="1"/>
          </p:cNvSpPr>
          <p:nvPr>
            <p:ph type="title"/>
          </p:nvPr>
        </p:nvSpPr>
        <p:spPr/>
        <p:txBody>
          <a:bodyPr>
            <a:normAutofit/>
          </a:bodyPr>
          <a:lstStyle/>
          <a:p>
            <a:r>
              <a:rPr lang="fi-FI" sz="4000" dirty="0"/>
              <a:t>Työn toteutus</a:t>
            </a:r>
            <a:endParaRPr lang="fi-FI" sz="2700" dirty="0">
              <a:solidFill>
                <a:schemeClr val="tx1"/>
              </a:solidFill>
              <a:highlight>
                <a:srgbClr val="FFFF00"/>
              </a:highlight>
            </a:endParaRPr>
          </a:p>
        </p:txBody>
      </p:sp>
      <p:sp>
        <p:nvSpPr>
          <p:cNvPr id="4" name="Text Placeholder 3">
            <a:extLst>
              <a:ext uri="{FF2B5EF4-FFF2-40B4-BE49-F238E27FC236}">
                <a16:creationId xmlns:a16="http://schemas.microsoft.com/office/drawing/2014/main" id="{3A7D7921-CCE1-B250-F463-2870D9735118}"/>
              </a:ext>
            </a:extLst>
          </p:cNvPr>
          <p:cNvSpPr>
            <a:spLocks noGrp="1"/>
          </p:cNvSpPr>
          <p:nvPr>
            <p:ph type="body" idx="1"/>
          </p:nvPr>
        </p:nvSpPr>
        <p:spPr/>
        <p:txBody>
          <a:bodyPr>
            <a:normAutofit/>
          </a:bodyPr>
          <a:lstStyle/>
          <a:p>
            <a:pPr marL="408940" indent="-342900" fontAlgn="base"/>
            <a:r>
              <a:rPr lang="fi-FI" sz="1800" b="0" i="0" u="none" strike="noStrike" dirty="0">
                <a:solidFill>
                  <a:srgbClr val="000000"/>
                </a:solidFill>
                <a:effectLst/>
                <a:latin typeface="+mn-lt"/>
              </a:rPr>
              <a:t>Selvitys perustuu aluetaloustieteelliseen viitekehykseen ja GigaVaasa -toimijoilta kerättyihin lähtötietoihin. Tiedoissa on nojauduttu ensisijaisesti toimijoiden itsensä luovuttamiin lähtötietoihin investoinneista. Tietoa on kerätty lisäksi dokumenteista ja </a:t>
            </a:r>
            <a:r>
              <a:rPr lang="fi-FI" sz="1800" dirty="0"/>
              <a:t>ohjausryhmältä (GigaVaasa –tiimi).</a:t>
            </a:r>
            <a:endParaRPr lang="fi-FI" sz="1800" b="0" i="0" u="none" strike="noStrike" dirty="0">
              <a:solidFill>
                <a:srgbClr val="000000"/>
              </a:solidFill>
              <a:effectLst/>
              <a:latin typeface="+mn-lt"/>
            </a:endParaRPr>
          </a:p>
          <a:p>
            <a:pPr marL="408940" indent="-342900" fontAlgn="base"/>
            <a:endParaRPr lang="fi-FI" sz="1800" b="1" i="0" u="none" strike="noStrike" dirty="0">
              <a:solidFill>
                <a:srgbClr val="000000"/>
              </a:solidFill>
              <a:effectLst/>
              <a:latin typeface="+mn-lt"/>
            </a:endParaRPr>
          </a:p>
          <a:p>
            <a:pPr marL="408940" indent="-342900" fontAlgn="base"/>
            <a:r>
              <a:rPr lang="fi-FI" sz="1800" i="0" u="none" strike="noStrike" dirty="0">
                <a:solidFill>
                  <a:srgbClr val="000000"/>
                </a:solidFill>
                <a:effectLst/>
                <a:latin typeface="+mn-lt"/>
              </a:rPr>
              <a:t>Selvityksessä on arvioitu GigaVaasa -alueen </a:t>
            </a:r>
            <a:r>
              <a:rPr lang="fi-FI" sz="1800" b="1" i="0" u="none" strike="noStrike" dirty="0">
                <a:solidFill>
                  <a:srgbClr val="000000"/>
                </a:solidFill>
                <a:effectLst/>
                <a:latin typeface="+mn-lt"/>
              </a:rPr>
              <a:t>hankekokonaisuuden välittömiä ja välillisiä vaikutuksia työllisyyteen, tuotokseen, arvonlisäykseen ja verotuloihin </a:t>
            </a:r>
            <a:r>
              <a:rPr lang="fi-FI" sz="1800" b="0" i="0" u="none" strike="noStrike" dirty="0">
                <a:solidFill>
                  <a:srgbClr val="000000"/>
                </a:solidFill>
                <a:effectLst/>
                <a:latin typeface="+mn-lt"/>
              </a:rPr>
              <a:t>sekä </a:t>
            </a:r>
            <a:r>
              <a:rPr lang="fi-FI" sz="1800" b="1" i="0" u="none" strike="noStrike" dirty="0">
                <a:solidFill>
                  <a:srgbClr val="000000"/>
                </a:solidFill>
                <a:effectLst/>
                <a:latin typeface="+mn-lt"/>
              </a:rPr>
              <a:t>vaikutusten alueellista kohdentumista sijaintialueelle </a:t>
            </a:r>
            <a:r>
              <a:rPr lang="fi-FI" sz="1800" b="0" i="0" u="none" strike="noStrike" dirty="0">
                <a:solidFill>
                  <a:srgbClr val="000000"/>
                </a:solidFill>
                <a:effectLst/>
                <a:latin typeface="+mn-lt"/>
              </a:rPr>
              <a:t>(Vaasan seutu</a:t>
            </a:r>
            <a:r>
              <a:rPr lang="fi-FI" sz="1800" dirty="0">
                <a:solidFill>
                  <a:srgbClr val="000000"/>
                </a:solidFill>
                <a:latin typeface="+mn-lt"/>
              </a:rPr>
              <a:t>*)</a:t>
            </a:r>
            <a:r>
              <a:rPr lang="fi-FI" sz="1800" b="0" i="0" u="none" strike="noStrike" dirty="0">
                <a:solidFill>
                  <a:srgbClr val="000000"/>
                </a:solidFill>
                <a:effectLst/>
                <a:latin typeface="+mn-lt"/>
              </a:rPr>
              <a:t> </a:t>
            </a:r>
            <a:r>
              <a:rPr lang="fi-FI" sz="1800" b="1" i="0" u="none" strike="noStrike" dirty="0">
                <a:solidFill>
                  <a:srgbClr val="000000"/>
                </a:solidFill>
                <a:effectLst/>
                <a:latin typeface="+mn-lt"/>
              </a:rPr>
              <a:t>ja koko maahan</a:t>
            </a:r>
            <a:r>
              <a:rPr lang="fi-FI" sz="1800" b="0" i="0" u="none" strike="noStrike" dirty="0">
                <a:solidFill>
                  <a:srgbClr val="000000"/>
                </a:solidFill>
                <a:effectLst/>
                <a:latin typeface="+mn-lt"/>
              </a:rPr>
              <a:t>.</a:t>
            </a:r>
            <a:r>
              <a:rPr lang="fi-FI" sz="1800" dirty="0">
                <a:solidFill>
                  <a:srgbClr val="000000"/>
                </a:solidFill>
                <a:latin typeface="+mn-lt"/>
              </a:rPr>
              <a:t> </a:t>
            </a:r>
            <a:endParaRPr lang="fi-FI" sz="1800" b="0" i="0" u="none" strike="noStrike" dirty="0">
              <a:solidFill>
                <a:srgbClr val="000000"/>
              </a:solidFill>
              <a:effectLst/>
              <a:latin typeface="+mn-lt"/>
            </a:endParaRPr>
          </a:p>
          <a:p>
            <a:pPr marL="408940" indent="-342900" fontAlgn="base"/>
            <a:endParaRPr lang="fi-FI" sz="1800" b="0" i="0" u="none" strike="noStrike" dirty="0">
              <a:solidFill>
                <a:srgbClr val="000000"/>
              </a:solidFill>
              <a:effectLst/>
              <a:latin typeface="+mn-lt"/>
            </a:endParaRPr>
          </a:p>
          <a:p>
            <a:pPr marL="408940" indent="-342900" fontAlgn="base"/>
            <a:r>
              <a:rPr lang="fi-FI" sz="1800" b="0" i="0" u="none" strike="noStrike" dirty="0">
                <a:solidFill>
                  <a:srgbClr val="000000"/>
                </a:solidFill>
                <a:effectLst/>
                <a:latin typeface="+mn-lt"/>
              </a:rPr>
              <a:t>Arviointimenetelmänä käytetään </a:t>
            </a:r>
            <a:r>
              <a:rPr lang="fi-FI" sz="1800" b="1" i="0" u="none" strike="noStrike" dirty="0">
                <a:solidFill>
                  <a:srgbClr val="000000"/>
                </a:solidFill>
                <a:effectLst/>
                <a:latin typeface="+mn-lt"/>
              </a:rPr>
              <a:t>panos-tuotos-malleja</a:t>
            </a:r>
            <a:r>
              <a:rPr lang="fi-FI" sz="1800" b="0" i="0" u="none" strike="noStrike" dirty="0">
                <a:solidFill>
                  <a:srgbClr val="000000"/>
                </a:solidFill>
                <a:effectLst/>
                <a:latin typeface="+mn-lt"/>
              </a:rPr>
              <a:t>. Panos-tuotos-malleilla voidaan tutkia toimialojen välisiä vuorovaikutussuhteita ja keskinäisiä riippuvuuksia. Panos-tuotos-malleissa yritysten ja muiden organisaatioiden toiminnan kuvaus kohdistuu ennen kaikkea toimialojen välisiin tavara- ja palvelusvirtoihin. </a:t>
            </a:r>
          </a:p>
        </p:txBody>
      </p:sp>
      <p:sp>
        <p:nvSpPr>
          <p:cNvPr id="5" name="Text Placeholder 4">
            <a:extLst>
              <a:ext uri="{FF2B5EF4-FFF2-40B4-BE49-F238E27FC236}">
                <a16:creationId xmlns:a16="http://schemas.microsoft.com/office/drawing/2014/main" id="{B9546114-158B-B009-A192-0AAA7A81A512}"/>
              </a:ext>
            </a:extLst>
          </p:cNvPr>
          <p:cNvSpPr>
            <a:spLocks noGrp="1"/>
          </p:cNvSpPr>
          <p:nvPr>
            <p:ph type="body" sz="quarter" idx="13"/>
          </p:nvPr>
        </p:nvSpPr>
        <p:spPr/>
        <p:txBody>
          <a:bodyPr/>
          <a:lstStyle/>
          <a:p>
            <a:r>
              <a:rPr lang="fi-FI" sz="1200" dirty="0"/>
              <a:t>*Työssä Vaasan seudun tulkitaan koostuvan Vaasan, Mustasaaren, Maalahden, Laihian, Korsnäsin </a:t>
            </a:r>
            <a:r>
              <a:rPr lang="fi-FI" sz="1200" dirty="0" err="1"/>
              <a:t>Isokyrön</a:t>
            </a:r>
            <a:r>
              <a:rPr lang="fi-FI" sz="1200" dirty="0"/>
              <a:t> ja Vöyrin kunnista.</a:t>
            </a:r>
          </a:p>
        </p:txBody>
      </p:sp>
    </p:spTree>
    <p:extLst>
      <p:ext uri="{BB962C8B-B14F-4D97-AF65-F5344CB8AC3E}">
        <p14:creationId xmlns:p14="http://schemas.microsoft.com/office/powerpoint/2010/main" val="2651546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CF318-A884-CFD0-3A36-C9E4C4C5E670}"/>
              </a:ext>
            </a:extLst>
          </p:cNvPr>
          <p:cNvSpPr>
            <a:spLocks noGrp="1"/>
          </p:cNvSpPr>
          <p:nvPr>
            <p:ph type="title"/>
          </p:nvPr>
        </p:nvSpPr>
        <p:spPr/>
        <p:txBody>
          <a:bodyPr>
            <a:normAutofit/>
          </a:bodyPr>
          <a:lstStyle/>
          <a:p>
            <a:r>
              <a:rPr lang="fi-FI" sz="3200" dirty="0"/>
              <a:t>Laskelmien epävarmuus ja tarkkuus</a:t>
            </a:r>
          </a:p>
        </p:txBody>
      </p:sp>
      <p:sp>
        <p:nvSpPr>
          <p:cNvPr id="3" name="Text Placeholder 2">
            <a:extLst>
              <a:ext uri="{FF2B5EF4-FFF2-40B4-BE49-F238E27FC236}">
                <a16:creationId xmlns:a16="http://schemas.microsoft.com/office/drawing/2014/main" id="{41843D86-C51C-5E71-24A6-715D4224E100}"/>
              </a:ext>
            </a:extLst>
          </p:cNvPr>
          <p:cNvSpPr>
            <a:spLocks noGrp="1"/>
          </p:cNvSpPr>
          <p:nvPr>
            <p:ph type="body" idx="1"/>
          </p:nvPr>
        </p:nvSpPr>
        <p:spPr/>
        <p:txBody>
          <a:bodyPr>
            <a:normAutofit/>
          </a:bodyPr>
          <a:lstStyle/>
          <a:p>
            <a:pPr marL="408940" indent="-342900" fontAlgn="base">
              <a:lnSpc>
                <a:spcPct val="100000"/>
              </a:lnSpc>
              <a:spcBef>
                <a:spcPts val="0"/>
              </a:spcBef>
            </a:pPr>
            <a:r>
              <a:rPr lang="fi-FI" sz="1400" dirty="0">
                <a:solidFill>
                  <a:srgbClr val="000000"/>
                </a:solidFill>
                <a:latin typeface="+mn-lt"/>
              </a:rPr>
              <a:t>Vaikuttavuusarviot perustuvat laskelmiin, joihin liittyy paljon epävarmuutta. Laskelmien tulokset eivät ole ennusteita, vaan skenaarioita. Selvityksessä on määritelty skenaariot, jotka poikkeavat toisistaan erittäin paljon investoinnin ja tuotannon volyymin sekä ajoituksen suhteen. Yksi skenaario (VE0 eli ns. perusura)</a:t>
            </a:r>
            <a:r>
              <a:rPr lang="fi-FI" sz="1400" strike="sngStrike" dirty="0">
                <a:solidFill>
                  <a:srgbClr val="000000"/>
                </a:solidFill>
                <a:latin typeface="+mn-lt"/>
              </a:rPr>
              <a:t>,</a:t>
            </a:r>
            <a:r>
              <a:rPr lang="fi-FI" sz="1400" dirty="0">
                <a:solidFill>
                  <a:srgbClr val="000000"/>
                </a:solidFill>
                <a:latin typeface="+mn-lt"/>
              </a:rPr>
              <a:t> kuvaa kehitystä ilman GigaVaasa-investointeja. Se toimii vertailuvaihtoehtona, johon kahta varsinaista hankevaihtoehtoa peilataan.</a:t>
            </a:r>
          </a:p>
          <a:p>
            <a:pPr marL="408940" indent="-342900" fontAlgn="base">
              <a:lnSpc>
                <a:spcPct val="100000"/>
              </a:lnSpc>
              <a:spcBef>
                <a:spcPts val="0"/>
              </a:spcBef>
            </a:pPr>
            <a:endParaRPr lang="fi-FI" sz="1400" dirty="0">
              <a:solidFill>
                <a:srgbClr val="000000"/>
              </a:solidFill>
              <a:latin typeface="+mn-lt"/>
            </a:endParaRPr>
          </a:p>
          <a:p>
            <a:pPr marL="408940" indent="-342900" fontAlgn="base">
              <a:lnSpc>
                <a:spcPct val="100000"/>
              </a:lnSpc>
              <a:spcBef>
                <a:spcPts val="0"/>
              </a:spcBef>
            </a:pPr>
            <a:r>
              <a:rPr lang="fi-FI" sz="1400" dirty="0">
                <a:solidFill>
                  <a:srgbClr val="000000"/>
                </a:solidFill>
                <a:latin typeface="+mn-lt"/>
              </a:rPr>
              <a:t>Skenaariot kuvaavat mahdollisia kehityskulkuja aluetalouden näkökulmasta. Kuitenkaan niiden toteutumisen todennäköisyyteen ei oteta kantaa. Mikään vaihtoehto tuskin toteutuu sellaisenaan, mutta kaikki vaihtoehdot ovat mahdollisia.</a:t>
            </a:r>
          </a:p>
          <a:p>
            <a:pPr marL="408940" indent="-342900" fontAlgn="base">
              <a:lnSpc>
                <a:spcPct val="100000"/>
              </a:lnSpc>
              <a:spcBef>
                <a:spcPts val="0"/>
              </a:spcBef>
            </a:pPr>
            <a:endParaRPr lang="fi-FI" sz="1400" dirty="0">
              <a:solidFill>
                <a:srgbClr val="000000"/>
              </a:solidFill>
              <a:latin typeface="+mn-lt"/>
            </a:endParaRPr>
          </a:p>
          <a:p>
            <a:pPr marL="408940" indent="-342900" fontAlgn="base">
              <a:lnSpc>
                <a:spcPct val="100000"/>
              </a:lnSpc>
              <a:spcBef>
                <a:spcPts val="0"/>
              </a:spcBef>
            </a:pPr>
            <a:r>
              <a:rPr lang="fi-FI" sz="1400" dirty="0">
                <a:solidFill>
                  <a:srgbClr val="000000"/>
                </a:solidFill>
                <a:latin typeface="+mn-lt"/>
              </a:rPr>
              <a:t>Selvityksen menetelmä perustuu aluetaloustieteen vakiintuneeseen näkemykseen tämänkaltaisten hankkeiden vaikutusmekanismeista. Laskelmien lähtökohtana ovat hankevaihtoehdoista saadut lähtötiedot investoinneista ja tuotannosta. Lisäksi laskelmia varten on tehty vaikutusmekanismeista lukuisia oletuksia. </a:t>
            </a:r>
          </a:p>
          <a:p>
            <a:pPr marL="408940" indent="-342900" fontAlgn="base">
              <a:lnSpc>
                <a:spcPct val="100000"/>
              </a:lnSpc>
              <a:spcBef>
                <a:spcPts val="0"/>
              </a:spcBef>
            </a:pPr>
            <a:endParaRPr lang="fi-FI" sz="1400" dirty="0">
              <a:solidFill>
                <a:srgbClr val="000000"/>
              </a:solidFill>
              <a:latin typeface="+mn-lt"/>
            </a:endParaRPr>
          </a:p>
          <a:p>
            <a:pPr marL="408940" indent="-342900" fontAlgn="base">
              <a:lnSpc>
                <a:spcPct val="100000"/>
              </a:lnSpc>
              <a:spcBef>
                <a:spcPts val="0"/>
              </a:spcBef>
            </a:pPr>
            <a:r>
              <a:rPr lang="fi-FI" sz="1400" dirty="0">
                <a:solidFill>
                  <a:srgbClr val="000000"/>
                </a:solidFill>
                <a:latin typeface="+mn-lt"/>
              </a:rPr>
              <a:t>Vaikutusmekanismeihin, lähtötietoihin ja oletuksiin liittyy valtavasti epävarmuutta. Akkuliiketoiminta muuttuu nopeasti ja talouden kansainvälinen toimintaympäristö on epävakaa, mikä heijastuu hankkeiden omistajayritysten valintoihin ja päätöksiin. Laskentamallit perustuvat parhaaseen saatavissa olevaan, mutta kuitenkin vajavaiseen tietoon.</a:t>
            </a:r>
          </a:p>
          <a:p>
            <a:pPr marL="408940" indent="-342900" fontAlgn="base">
              <a:lnSpc>
                <a:spcPct val="100000"/>
              </a:lnSpc>
              <a:spcBef>
                <a:spcPts val="0"/>
              </a:spcBef>
            </a:pPr>
            <a:endParaRPr lang="fi-FI" sz="1400" dirty="0">
              <a:solidFill>
                <a:srgbClr val="000000"/>
              </a:solidFill>
              <a:latin typeface="+mn-lt"/>
            </a:endParaRPr>
          </a:p>
          <a:p>
            <a:pPr marL="408940" indent="-342900" fontAlgn="base">
              <a:lnSpc>
                <a:spcPct val="100000"/>
              </a:lnSpc>
              <a:spcBef>
                <a:spcPts val="0"/>
              </a:spcBef>
            </a:pPr>
            <a:r>
              <a:rPr lang="fi-FI" sz="1400" dirty="0">
                <a:solidFill>
                  <a:srgbClr val="000000"/>
                </a:solidFill>
                <a:latin typeface="+mn-lt"/>
              </a:rPr>
              <a:t>Skenaarioiden tulokset kuvaavat eri vaihtoehtojen taloudellisten vaikutusten suuruusluokkaa karkealla tasolla. Vaasan seudun näkökulmasta hankevaihtoehtojen vaikutukset ovat todella suuria, joten suuruusluokat antavat kohtuullisen hyvän kuvan hankkeiden merkityksestä Vaasan seudulle. </a:t>
            </a:r>
          </a:p>
        </p:txBody>
      </p:sp>
      <p:sp>
        <p:nvSpPr>
          <p:cNvPr id="4" name="Text Placeholder 3">
            <a:extLst>
              <a:ext uri="{FF2B5EF4-FFF2-40B4-BE49-F238E27FC236}">
                <a16:creationId xmlns:a16="http://schemas.microsoft.com/office/drawing/2014/main" id="{95D9951C-981A-5ECD-D182-93D4906886FB}"/>
              </a:ext>
            </a:extLst>
          </p:cNvPr>
          <p:cNvSpPr>
            <a:spLocks noGrp="1"/>
          </p:cNvSpPr>
          <p:nvPr>
            <p:ph type="body" sz="quarter" idx="13"/>
          </p:nvPr>
        </p:nvSpPr>
        <p:spPr/>
        <p:txBody>
          <a:bodyPr/>
          <a:lstStyle/>
          <a:p>
            <a:endParaRPr lang="fi-FI"/>
          </a:p>
        </p:txBody>
      </p:sp>
    </p:spTree>
    <p:extLst>
      <p:ext uri="{BB962C8B-B14F-4D97-AF65-F5344CB8AC3E}">
        <p14:creationId xmlns:p14="http://schemas.microsoft.com/office/powerpoint/2010/main" val="4127909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6365F-5358-FDD0-C5C5-3D615ED82874}"/>
              </a:ext>
            </a:extLst>
          </p:cNvPr>
          <p:cNvSpPr>
            <a:spLocks noGrp="1"/>
          </p:cNvSpPr>
          <p:nvPr>
            <p:ph type="title"/>
          </p:nvPr>
        </p:nvSpPr>
        <p:spPr/>
        <p:txBody>
          <a:bodyPr>
            <a:normAutofit/>
          </a:bodyPr>
          <a:lstStyle/>
          <a:p>
            <a:r>
              <a:rPr lang="fi-FI" sz="3200" dirty="0"/>
              <a:t>Keskeiset käsitteet (1/2)</a:t>
            </a:r>
          </a:p>
        </p:txBody>
      </p:sp>
      <p:sp>
        <p:nvSpPr>
          <p:cNvPr id="4" name="Text Placeholder 3">
            <a:extLst>
              <a:ext uri="{FF2B5EF4-FFF2-40B4-BE49-F238E27FC236}">
                <a16:creationId xmlns:a16="http://schemas.microsoft.com/office/drawing/2014/main" id="{3A7D7921-CCE1-B250-F463-2870D9735118}"/>
              </a:ext>
            </a:extLst>
          </p:cNvPr>
          <p:cNvSpPr>
            <a:spLocks noGrp="1"/>
          </p:cNvSpPr>
          <p:nvPr>
            <p:ph type="body" idx="1"/>
          </p:nvPr>
        </p:nvSpPr>
        <p:spPr/>
        <p:txBody>
          <a:bodyPr>
            <a:normAutofit/>
          </a:bodyPr>
          <a:lstStyle/>
          <a:p>
            <a:pPr marL="66040" indent="0" fontAlgn="base">
              <a:buNone/>
            </a:pPr>
            <a:r>
              <a:rPr lang="fi-FI" sz="1100" b="1" dirty="0">
                <a:solidFill>
                  <a:srgbClr val="000000"/>
                </a:solidFill>
                <a:latin typeface="+mn-lt"/>
              </a:rPr>
              <a:t>Investoinneilla </a:t>
            </a:r>
            <a:r>
              <a:rPr lang="fi-FI" sz="1100" dirty="0">
                <a:solidFill>
                  <a:srgbClr val="000000"/>
                </a:solidFill>
                <a:latin typeface="+mn-lt"/>
              </a:rPr>
              <a:t>viitataan yritysten uusiin investointeihin oman tuotannon aikaansaamiseksi ja ylläpitämiseksi. Investoinneissa on otettu huomioon myös julkiset GigaVaasa-aluetta koskevat uudet investoinnit.</a:t>
            </a:r>
          </a:p>
          <a:p>
            <a:pPr marL="66040" indent="0" fontAlgn="base">
              <a:buNone/>
            </a:pPr>
            <a:r>
              <a:rPr lang="fi-FI" sz="1100" b="1" dirty="0">
                <a:solidFill>
                  <a:srgbClr val="000000"/>
                </a:solidFill>
                <a:latin typeface="+mn-lt"/>
              </a:rPr>
              <a:t>Suorat vaikutukset</a:t>
            </a:r>
            <a:r>
              <a:rPr lang="fi-FI" sz="1100" dirty="0">
                <a:solidFill>
                  <a:srgbClr val="000000"/>
                </a:solidFill>
                <a:latin typeface="+mn-lt"/>
              </a:rPr>
              <a:t> ovat vaikutuksia, jotka kohdistuvat rakennuttamisen aikana hankintaorganisaation toimintaan ja käytön aikana tässä tapauksessa arvoketjun tuotantoon ja sen välittömään toimintaan.</a:t>
            </a:r>
          </a:p>
          <a:p>
            <a:pPr marL="66040" indent="0" fontAlgn="base">
              <a:buNone/>
            </a:pPr>
            <a:r>
              <a:rPr lang="fi-FI" sz="1100" b="1" dirty="0">
                <a:solidFill>
                  <a:srgbClr val="000000"/>
                </a:solidFill>
                <a:latin typeface="+mn-lt"/>
              </a:rPr>
              <a:t>Välilliset (</a:t>
            </a:r>
            <a:r>
              <a:rPr lang="fi-FI" sz="1100" b="1" dirty="0" err="1">
                <a:solidFill>
                  <a:srgbClr val="000000"/>
                </a:solidFill>
                <a:latin typeface="+mn-lt"/>
              </a:rPr>
              <a:t>kerrannais</a:t>
            </a:r>
            <a:r>
              <a:rPr lang="fi-FI" sz="1100" b="1" dirty="0">
                <a:solidFill>
                  <a:srgbClr val="000000"/>
                </a:solidFill>
                <a:latin typeface="+mn-lt"/>
              </a:rPr>
              <a:t>)vaikutukset </a:t>
            </a:r>
            <a:r>
              <a:rPr lang="fi-FI" sz="1100" dirty="0">
                <a:solidFill>
                  <a:srgbClr val="000000"/>
                </a:solidFill>
                <a:latin typeface="+mn-lt"/>
              </a:rPr>
              <a:t>ovat vaikutuksia, jotka ovat seurausta tarkasteltavasta toiminasta. Käytännössä tämä tarkoittaa tässä tapauksessa esimerkiksi investoinnin tai akkuarvoketjuun liittyvän tuotannon aikaansaamiseksi tarvittavia tavaroita, palveluita ja raaka-aineita. Eli suorat vaikutukset synnyttävät kysyntää muille toimialoille. Välillisistä vaikutuksista yleensä vain maltillinen osuus sijoittuu investoinnin kohteena olevalle alueelle, mutta toimialoittain erot ovat suuret. </a:t>
            </a:r>
          </a:p>
          <a:p>
            <a:pPr marL="66040" indent="0" fontAlgn="base">
              <a:buNone/>
            </a:pPr>
            <a:r>
              <a:rPr lang="fi-FI" sz="1100" b="1" dirty="0">
                <a:solidFill>
                  <a:srgbClr val="000000"/>
                </a:solidFill>
                <a:latin typeface="+mn-lt"/>
              </a:rPr>
              <a:t>Kulutuksen (</a:t>
            </a:r>
            <a:r>
              <a:rPr lang="fi-FI" sz="1100" b="1" dirty="0" err="1">
                <a:solidFill>
                  <a:srgbClr val="000000"/>
                </a:solidFill>
                <a:latin typeface="+mn-lt"/>
              </a:rPr>
              <a:t>kerrannais</a:t>
            </a:r>
            <a:r>
              <a:rPr lang="fi-FI" sz="1100" b="1" dirty="0">
                <a:solidFill>
                  <a:srgbClr val="000000"/>
                </a:solidFill>
                <a:latin typeface="+mn-lt"/>
              </a:rPr>
              <a:t>)vaikutukset </a:t>
            </a:r>
            <a:r>
              <a:rPr lang="fi-FI" sz="1100" dirty="0">
                <a:solidFill>
                  <a:srgbClr val="000000"/>
                </a:solidFill>
                <a:latin typeface="+mn-lt"/>
              </a:rPr>
              <a:t>kuvaavat kasvaneista palkansaajakorvauksista syntyvää uutta kulutusta ja sen tyydyttämiseksi tarvittavaa uutta taloudellista toimintaa. Kulutuksen kerrannaisvaikutuksissa huomioidaan ihmisten kulutus alueellisella ja kansallisella tasolla. </a:t>
            </a:r>
          </a:p>
          <a:p>
            <a:pPr marL="66040" indent="0" algn="l" rtl="0" fontAlgn="base">
              <a:buNone/>
            </a:pPr>
            <a:r>
              <a:rPr lang="fi-FI" sz="1100" b="1" dirty="0">
                <a:solidFill>
                  <a:srgbClr val="000000"/>
                </a:solidFill>
                <a:latin typeface="+mn-lt"/>
              </a:rPr>
              <a:t>Kokonaistuotos</a:t>
            </a:r>
            <a:r>
              <a:rPr lang="fi-FI" sz="1100" dirty="0">
                <a:solidFill>
                  <a:srgbClr val="000000"/>
                </a:solidFill>
                <a:latin typeface="+mn-lt"/>
              </a:rPr>
              <a:t> kuvaa kansantalouden tilinpidossa tuotannon kokonaisarvoa (tuotos), yritysten kirjanpidossa vastaava termi on liikevaihto (=rahamäärä, jonka yritys on saanut tuotteitaan tai palveluitaan myymällä).</a:t>
            </a:r>
          </a:p>
          <a:p>
            <a:pPr marL="66040" indent="0" algn="l" rtl="0" fontAlgn="base">
              <a:buNone/>
            </a:pPr>
            <a:r>
              <a:rPr lang="fi-FI" sz="1100" b="1" dirty="0">
                <a:solidFill>
                  <a:srgbClr val="000000"/>
                </a:solidFill>
                <a:latin typeface="+mn-lt"/>
              </a:rPr>
              <a:t>Arvonlisäys</a:t>
            </a:r>
            <a:r>
              <a:rPr lang="fi-FI" sz="1100" dirty="0">
                <a:solidFill>
                  <a:srgbClr val="000000"/>
                </a:solidFill>
                <a:latin typeface="+mn-lt"/>
              </a:rPr>
              <a:t> tarkoittaa tuotantoon osallistuvan yksikön synnyttämää arvoa. Se lasketaan markkinatuotannossa vähentämällä yksikön tuotoksesta tuotannossa käytetyt välituotteet (tavarat ja palvelut) ja markkinattomassa tuotannossa laskemalla yhteen palkansaajakorvaukset, kiinteän pääoman kuluminen ja mahdolliset tuotannon ja tuonnin verot. Arvonlisäys on se osuus yritysten tuotannosta, mistä maksetaan arvonlisävero.</a:t>
            </a:r>
          </a:p>
          <a:p>
            <a:pPr marL="66040" indent="0" algn="l" rtl="0" fontAlgn="base">
              <a:buNone/>
            </a:pPr>
            <a:r>
              <a:rPr lang="fi-FI" sz="1100" b="1" dirty="0">
                <a:solidFill>
                  <a:srgbClr val="000000"/>
                </a:solidFill>
                <a:latin typeface="+mn-lt"/>
              </a:rPr>
              <a:t>Työllisyydellä</a:t>
            </a:r>
            <a:r>
              <a:rPr lang="fi-FI" sz="1100" dirty="0">
                <a:solidFill>
                  <a:srgbClr val="000000"/>
                </a:solidFill>
                <a:latin typeface="+mn-lt"/>
              </a:rPr>
              <a:t> viitataan tässä henkilötyövuosiin, jolloin kaksi puolipäiväistä työntekijää tai puolivuotta työskennellyttä työntekijää lasketaan yhdeksi kokonaiseksi henkilötyövuodeksi. Henkilötyövuosi kuvaa työvoiman tarvetta. Investointi aiheuttaa henkilötyövoiman tarpeen. Työvoimatarpeen täyttymiseksi työvoima voi tulla jo olemassa olevista yrityksistä, tilalle voi tulla uusia toimijoita tai yritykset palkkaavat uusia henkilöitä täyttääkseen kasvavan työvoiman kysynnän. </a:t>
            </a:r>
          </a:p>
          <a:p>
            <a:pPr marL="66040" indent="0" fontAlgn="base">
              <a:buNone/>
            </a:pPr>
            <a:r>
              <a:rPr lang="fi-FI" sz="1100" dirty="0">
                <a:solidFill>
                  <a:srgbClr val="000000"/>
                </a:solidFill>
                <a:latin typeface="+mn-lt"/>
              </a:rPr>
              <a:t>Henkilötyövuodet on tässä työssä muunnettu erikseen </a:t>
            </a:r>
            <a:r>
              <a:rPr lang="fi-FI" sz="1100" b="1" dirty="0">
                <a:solidFill>
                  <a:srgbClr val="000000"/>
                </a:solidFill>
                <a:latin typeface="+mn-lt"/>
              </a:rPr>
              <a:t>työpaikoiksi</a:t>
            </a:r>
            <a:r>
              <a:rPr lang="fi-FI" sz="1100" dirty="0">
                <a:solidFill>
                  <a:srgbClr val="000000"/>
                </a:solidFill>
                <a:latin typeface="+mn-lt"/>
              </a:rPr>
              <a:t>. </a:t>
            </a:r>
            <a:r>
              <a:rPr lang="fi-FI" sz="1100" dirty="0">
                <a:latin typeface="+mn-lt"/>
              </a:rPr>
              <a:t>Mallinnus tehtiin ensin henkilötyövuosina, jotka muutettiin työpaikoiksi toimialoittaisen keskimääräisen työvuoden mukana.</a:t>
            </a:r>
            <a:endParaRPr lang="fi-FI" sz="1100" dirty="0">
              <a:solidFill>
                <a:srgbClr val="000000"/>
              </a:solidFill>
              <a:latin typeface="+mn-lt"/>
            </a:endParaRPr>
          </a:p>
        </p:txBody>
      </p:sp>
      <p:sp>
        <p:nvSpPr>
          <p:cNvPr id="5" name="Text Placeholder 4">
            <a:extLst>
              <a:ext uri="{FF2B5EF4-FFF2-40B4-BE49-F238E27FC236}">
                <a16:creationId xmlns:a16="http://schemas.microsoft.com/office/drawing/2014/main" id="{B9546114-158B-B009-A192-0AAA7A81A512}"/>
              </a:ext>
            </a:extLst>
          </p:cNvPr>
          <p:cNvSpPr>
            <a:spLocks noGrp="1"/>
          </p:cNvSpPr>
          <p:nvPr>
            <p:ph type="body" sz="quarter" idx="13"/>
          </p:nvPr>
        </p:nvSpPr>
        <p:spPr/>
        <p:txBody>
          <a:bodyPr/>
          <a:lstStyle/>
          <a:p>
            <a:endParaRPr lang="fi-FI"/>
          </a:p>
        </p:txBody>
      </p:sp>
    </p:spTree>
    <p:extLst>
      <p:ext uri="{BB962C8B-B14F-4D97-AF65-F5344CB8AC3E}">
        <p14:creationId xmlns:p14="http://schemas.microsoft.com/office/powerpoint/2010/main" val="2792647047"/>
      </p:ext>
    </p:extLst>
  </p:cSld>
  <p:clrMapOvr>
    <a:masterClrMapping/>
  </p:clrMapOvr>
</p:sld>
</file>

<file path=ppt/theme/theme1.xml><?xml version="1.0" encoding="utf-8"?>
<a:theme xmlns:a="http://schemas.openxmlformats.org/drawingml/2006/main" name="Office Theme">
  <a:themeElements>
    <a:clrScheme name="MDI PPT-esityspohjan värit 210612">
      <a:dk1>
        <a:srgbClr val="000000"/>
      </a:dk1>
      <a:lt1>
        <a:srgbClr val="FFFFFF"/>
      </a:lt1>
      <a:dk2>
        <a:srgbClr val="EA564F"/>
      </a:dk2>
      <a:lt2>
        <a:srgbClr val="E7E6E6"/>
      </a:lt2>
      <a:accent1>
        <a:srgbClr val="502F46"/>
      </a:accent1>
      <a:accent2>
        <a:srgbClr val="853B55"/>
      </a:accent2>
      <a:accent3>
        <a:srgbClr val="E4C289"/>
      </a:accent3>
      <a:accent4>
        <a:srgbClr val="FFC000"/>
      </a:accent4>
      <a:accent5>
        <a:srgbClr val="C66848"/>
      </a:accent5>
      <a:accent6>
        <a:srgbClr val="899AA6"/>
      </a:accent6>
      <a:hlink>
        <a:srgbClr val="EA564F"/>
      </a:hlink>
      <a:folHlink>
        <a:srgbClr val="B33353"/>
      </a:folHlink>
    </a:clrScheme>
    <a:fontScheme name="MDI Montserrat ExtraBold">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bg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smtClean="0">
            <a:latin typeface="+mn-lt"/>
          </a:defRPr>
        </a:defPPr>
      </a:lstStyle>
    </a:txDef>
  </a:objectDefaults>
  <a:extraClrSchemeLst/>
  <a:extLst>
    <a:ext uri="{05A4C25C-085E-4340-85A3-A5531E510DB2}">
      <thm15:themeFamily xmlns:thm15="http://schemas.microsoft.com/office/thememl/2012/main" name="ppt-pohja-mdi-v2.07-2023-2 y-tunnus ja yritysmuoto muutettu fcg ja muotoilukorjauksia" id="{45240020-AF55-3449-BBB2-F24CF52F4236}" vid="{38FFDEC8-19DE-664A-AD1B-7B247CA06467}"/>
    </a:ext>
  </a:extLst>
</a:theme>
</file>

<file path=ppt/theme/theme2.xml><?xml version="1.0" encoding="utf-8"?>
<a:theme xmlns:a="http://schemas.openxmlformats.org/drawingml/2006/main" name="1_Office Theme">
  <a:themeElements>
    <a:clrScheme name="MDI PPT-esityspohjan värit 210612">
      <a:dk1>
        <a:srgbClr val="000000"/>
      </a:dk1>
      <a:lt1>
        <a:srgbClr val="FFFFFF"/>
      </a:lt1>
      <a:dk2>
        <a:srgbClr val="EA564F"/>
      </a:dk2>
      <a:lt2>
        <a:srgbClr val="E7E6E6"/>
      </a:lt2>
      <a:accent1>
        <a:srgbClr val="502F46"/>
      </a:accent1>
      <a:accent2>
        <a:srgbClr val="853B55"/>
      </a:accent2>
      <a:accent3>
        <a:srgbClr val="E4C289"/>
      </a:accent3>
      <a:accent4>
        <a:srgbClr val="FFC000"/>
      </a:accent4>
      <a:accent5>
        <a:srgbClr val="C66848"/>
      </a:accent5>
      <a:accent6>
        <a:srgbClr val="899AA6"/>
      </a:accent6>
      <a:hlink>
        <a:srgbClr val="EA564F"/>
      </a:hlink>
      <a:folHlink>
        <a:srgbClr val="B33353"/>
      </a:folHlink>
    </a:clrScheme>
    <a:fontScheme name="MDI Montserrat ExtraBold">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bg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smtClean="0">
            <a:latin typeface="+mn-lt"/>
          </a:defRPr>
        </a:defPPr>
      </a:lstStyle>
    </a:txDef>
  </a:objectDefaults>
  <a:extraClrSchemeLst/>
  <a:extLst>
    <a:ext uri="{05A4C25C-085E-4340-85A3-A5531E510DB2}">
      <thm15:themeFamily xmlns:thm15="http://schemas.microsoft.com/office/thememl/2012/main" name="ppt-pohja-mdi-v2.07-2023-2 y-tunnus ja yritysmuoto muutettu fcg ja muotoilukorjauksia" id="{45240020-AF55-3449-BBB2-F24CF52F4236}" vid="{38FFDEC8-19DE-664A-AD1B-7B247CA06467}"/>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CE3A7412197C3469A16E1271B24A40F" ma:contentTypeVersion="18" ma:contentTypeDescription="Create a new document." ma:contentTypeScope="" ma:versionID="dbfbf3f623de38f49acc858674291199">
  <xsd:schema xmlns:xsd="http://www.w3.org/2001/XMLSchema" xmlns:xs="http://www.w3.org/2001/XMLSchema" xmlns:p="http://schemas.microsoft.com/office/2006/metadata/properties" xmlns:ns2="e0b64b38-100d-4889-9a51-e189df0006c2" xmlns:ns3="85550260-4a02-4fe9-802b-aba553bc785e" targetNamespace="http://schemas.microsoft.com/office/2006/metadata/properties" ma:root="true" ma:fieldsID="61750b3c63feaedaa93370efefe44b9c" ns2:_="" ns3:_="">
    <xsd:import namespace="e0b64b38-100d-4889-9a51-e189df0006c2"/>
    <xsd:import namespace="85550260-4a02-4fe9-802b-aba553bc785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3:TaxCatchAll" minOccurs="0"/>
                <xsd:element ref="ns2:MediaServiceOCR" minOccurs="0"/>
                <xsd:element ref="ns2:lcf76f155ced4ddcb4097134ff3c332f" minOccurs="0"/>
                <xsd:element ref="ns3:SharedWithUsers" minOccurs="0"/>
                <xsd:element ref="ns3:SharedWithDetails" minOccurs="0"/>
                <xsd:element ref="ns2:MediaServiceObjectDetectorVersions" minOccurs="0"/>
                <xsd:element ref="ns2:MediaServiceSearchProperties" minOccurs="0"/>
                <xsd:element ref="ns2:Kuvial_x00e4_hetettymerkitt_x00e4_v_x00e4_ksi"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b64b38-100d-4889-9a51-e189df0006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descriptio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Location" ma:index="12" nillable="true" ma:displayName="Location" ma:description="" ma:indexed="true"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9a6a9047-7622-4e6d-83e1-5b7b4f4e65e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Kuvial_x00e4_hetettymerkitt_x00e4_v_x00e4_ksi" ma:index="23" nillable="true" ma:displayName="Kuvia lähetetty merkittäväksi" ma:description="Valitse 1 jos olet lisännyt kuvia ja tarvitset apua vesileiman kuvaajatiedon ja kuvan metatiedon merkitsemisen kanssa. Valitse 2 jos olet lisännyt kuvia olet lisännyt kuvaaja ja metatiedot" ma:format="Dropdown" ma:internalName="Kuvial_x00e4_hetettymerkitt_x00e4_v_x00e4_ksi">
      <xsd:simpleType>
        <xsd:restriction base="dms:Choice">
          <xsd:enumeration value="1 Apua metatietoihin"/>
          <xsd:enumeration value="2 Metatiedot ok"/>
        </xsd:restriction>
      </xsd:simpleType>
    </xsd:element>
  </xsd:schema>
  <xsd:schema xmlns:xsd="http://www.w3.org/2001/XMLSchema" xmlns:xs="http://www.w3.org/2001/XMLSchema" xmlns:dms="http://schemas.microsoft.com/office/2006/documentManagement/types" xmlns:pc="http://schemas.microsoft.com/office/infopath/2007/PartnerControls" targetNamespace="85550260-4a02-4fe9-802b-aba553bc785e"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9fd1ec38-a69d-4e6e-bb92-efe628aa2de8}" ma:internalName="TaxCatchAll" ma:showField="CatchAllData" ma:web="85550260-4a02-4fe9-802b-aba553bc785e">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5550260-4a02-4fe9-802b-aba553bc785e" xsi:nil="true"/>
    <lcf76f155ced4ddcb4097134ff3c332f xmlns="e0b64b38-100d-4889-9a51-e189df0006c2">
      <Terms xmlns="http://schemas.microsoft.com/office/infopath/2007/PartnerControls"/>
    </lcf76f155ced4ddcb4097134ff3c332f>
    <Kuvial_x00e4_hetettymerkitt_x00e4_v_x00e4_ksi xmlns="e0b64b38-100d-4889-9a51-e189df0006c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CF2AE75-2D5D-41DE-85A1-ED80175211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b64b38-100d-4889-9a51-e189df0006c2"/>
    <ds:schemaRef ds:uri="85550260-4a02-4fe9-802b-aba553bc785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A9ED9C4-6338-4481-AC42-39BED4E24C24}">
  <ds:schemaRefs>
    <ds:schemaRef ds:uri="http://purl.org/dc/elements/1.1/"/>
    <ds:schemaRef ds:uri="http://schemas.microsoft.com/office/infopath/2007/PartnerControls"/>
    <ds:schemaRef ds:uri="http://schemas.microsoft.com/office/2006/documentManagement/types"/>
    <ds:schemaRef ds:uri="http://schemas.microsoft.com/office/2006/metadata/properties"/>
    <ds:schemaRef ds:uri="http://purl.org/dc/terms/"/>
    <ds:schemaRef ds:uri="http://purl.org/dc/dcmitype/"/>
    <ds:schemaRef ds:uri="http://schemas.openxmlformats.org/package/2006/metadata/core-properties"/>
    <ds:schemaRef ds:uri="85550260-4a02-4fe9-802b-aba553bc785e"/>
    <ds:schemaRef ds:uri="e0b64b38-100d-4889-9a51-e189df0006c2"/>
    <ds:schemaRef ds:uri="http://www.w3.org/XML/1998/namespace"/>
  </ds:schemaRefs>
</ds:datastoreItem>
</file>

<file path=customXml/itemProps3.xml><?xml version="1.0" encoding="utf-8"?>
<ds:datastoreItem xmlns:ds="http://schemas.openxmlformats.org/officeDocument/2006/customXml" ds:itemID="{9274CCE7-CD3C-48DF-B91C-D4D7CF733E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ppt-pohja-mdi-versio-2023-2-kesakuu</Template>
  <TotalTime>20649</TotalTime>
  <Words>3796</Words>
  <Application>Microsoft Office PowerPoint</Application>
  <PresentationFormat>Laajakuva</PresentationFormat>
  <Paragraphs>682</Paragraphs>
  <Slides>28</Slides>
  <Notes>7</Notes>
  <HiddenSlides>0</HiddenSlides>
  <MMClips>0</MMClips>
  <ScaleCrop>false</ScaleCrop>
  <HeadingPairs>
    <vt:vector size="6" baseType="variant">
      <vt:variant>
        <vt:lpstr>Käytetyt fontit</vt:lpstr>
      </vt:variant>
      <vt:variant>
        <vt:i4>6</vt:i4>
      </vt:variant>
      <vt:variant>
        <vt:lpstr>Teema</vt:lpstr>
      </vt:variant>
      <vt:variant>
        <vt:i4>2</vt:i4>
      </vt:variant>
      <vt:variant>
        <vt:lpstr>Dian otsikot</vt:lpstr>
      </vt:variant>
      <vt:variant>
        <vt:i4>28</vt:i4>
      </vt:variant>
    </vt:vector>
  </HeadingPairs>
  <TitlesOfParts>
    <vt:vector size="36" baseType="lpstr">
      <vt:lpstr>Normaali järjestelmäfontti</vt:lpstr>
      <vt:lpstr>Arial</vt:lpstr>
      <vt:lpstr>Montserrat ExtraBold</vt:lpstr>
      <vt:lpstr>Montserrat</vt:lpstr>
      <vt:lpstr>Wingdings</vt:lpstr>
      <vt:lpstr>Calibri</vt:lpstr>
      <vt:lpstr>Office Theme</vt:lpstr>
      <vt:lpstr>1_Office Theme</vt:lpstr>
      <vt:lpstr>GigaVaasa-alueen vaikuttavuusanalyysi GigaVaasa-alueelle suunniteltujen akkuklusterin investointien aluetaloudellisten vaikutusten mallinnus</vt:lpstr>
      <vt:lpstr>Sisällys</vt:lpstr>
      <vt:lpstr>1. Työn tausta, tavoite ja menetelmät</vt:lpstr>
      <vt:lpstr>Työn tavoite</vt:lpstr>
      <vt:lpstr>Muodostettavat skenaariot</vt:lpstr>
      <vt:lpstr>SKENAARIOT 1 JA 2</vt:lpstr>
      <vt:lpstr>Työn toteutus</vt:lpstr>
      <vt:lpstr>Laskelmien epävarmuus ja tarkkuus</vt:lpstr>
      <vt:lpstr>Keskeiset käsitteet (1/2)</vt:lpstr>
      <vt:lpstr>Keskeiset käsitteet (2/2)</vt:lpstr>
      <vt:lpstr>2. GigaVaasa-alueen  investointien aluetalousvaikutukset</vt:lpstr>
      <vt:lpstr>Työpaikkavaikutus* – skenaario 1.</vt:lpstr>
      <vt:lpstr>Työpaikkavaikutus* – skenaario 2.</vt:lpstr>
      <vt:lpstr>Työpaikkavaikutus Vaasan seudulla</vt:lpstr>
      <vt:lpstr>TUOTANNON AIKAISET KOKONAISVAIKUTUKSET TUOTOKSEEN JA ARVONLISÄYKSEEN, Skenaario 1</vt:lpstr>
      <vt:lpstr>TUOTANNON AIKAISET KOKONAISVAIKUTUKSET TUOTOKSEEN JA ARVONLISÄYKSEEN, Skenaario 1</vt:lpstr>
      <vt:lpstr>TUOTANNON AIKAISET KOKONAISVAIKUTUKSET TUOTOKSEEN JA ARVONLISÄYKSEEN, Skenaario 2</vt:lpstr>
      <vt:lpstr>TUOTANNON AIKAISET KOKONAISVAIKUTUKSET TUOTOKSEEN JA ARVONLISÄYKSEEN, Skenaario 2</vt:lpstr>
      <vt:lpstr>PowerPoint-esitys</vt:lpstr>
      <vt:lpstr>Palkkatulojen verotulovaikutukset skenaario 1</vt:lpstr>
      <vt:lpstr>Palkkatulojen verotulovaikutukset skenaario 2</vt:lpstr>
      <vt:lpstr>3. Yhteenveto</vt:lpstr>
      <vt:lpstr>SKENAARIOT 1 JA 2</vt:lpstr>
      <vt:lpstr>SKENAARION 1 TUOTANTOVAIHEEN VAIKUTUKSET</vt:lpstr>
      <vt:lpstr>SKENAARION 2 TUOTANTOVAIHEEN VAIKUTUKSET</vt:lpstr>
      <vt:lpstr>PowerPoint-esitys</vt:lpstr>
      <vt:lpstr>PowerPoint-esitys</vt:lpstr>
      <vt:lpstr>PowerPoint-esitys</vt:lpstr>
    </vt:vector>
  </TitlesOfParts>
  <Manager/>
  <Company>KL FCG</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GigaVaasa -alueen vaikuttavuusanalyysi GigaVaasa-alueelle suunniteltujen akkuklusterin investointien aluetaloudellisten vaikutusten mallinnus</dc:title>
  <dc:subject/>
  <dc:creator>MDI</dc:creator>
  <cp:keywords/>
  <dc:description/>
  <cp:lastModifiedBy>Jenna Hoffrén</cp:lastModifiedBy>
  <cp:revision>29</cp:revision>
  <dcterms:created xsi:type="dcterms:W3CDTF">2023-08-29T06:27:52Z</dcterms:created>
  <dcterms:modified xsi:type="dcterms:W3CDTF">2024-01-22T06:44:28Z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0x0101006CE3A7412197C3469A16E1271B24A40F</vt:lpwstr>
  </property>
  <property fmtid="{D5CDD505-2E9C-101B-9397-08002B2CF9AE}" pid="3" name="MediaServiceImageTags">
    <vt:lpwstr/>
  </property>
</Properties>
</file>